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139"/>
  </p:notesMasterIdLst>
  <p:sldIdLst>
    <p:sldId id="394" r:id="rId3"/>
    <p:sldId id="257" r:id="rId4"/>
    <p:sldId id="258" r:id="rId5"/>
    <p:sldId id="368" r:id="rId6"/>
    <p:sldId id="369" r:id="rId7"/>
    <p:sldId id="370" r:id="rId8"/>
    <p:sldId id="373" r:id="rId9"/>
    <p:sldId id="374" r:id="rId10"/>
    <p:sldId id="375" r:id="rId11"/>
    <p:sldId id="376" r:id="rId12"/>
    <p:sldId id="260" r:id="rId13"/>
    <p:sldId id="287" r:id="rId14"/>
    <p:sldId id="302" r:id="rId15"/>
    <p:sldId id="286" r:id="rId16"/>
    <p:sldId id="285" r:id="rId17"/>
    <p:sldId id="289" r:id="rId18"/>
    <p:sldId id="288" r:id="rId19"/>
    <p:sldId id="292" r:id="rId20"/>
    <p:sldId id="291" r:id="rId21"/>
    <p:sldId id="278" r:id="rId22"/>
    <p:sldId id="295" r:id="rId23"/>
    <p:sldId id="296" r:id="rId24"/>
    <p:sldId id="297" r:id="rId25"/>
    <p:sldId id="298" r:id="rId26"/>
    <p:sldId id="299" r:id="rId27"/>
    <p:sldId id="300" r:id="rId28"/>
    <p:sldId id="301" r:id="rId29"/>
    <p:sldId id="262" r:id="rId30"/>
    <p:sldId id="303" r:id="rId31"/>
    <p:sldId id="263" r:id="rId32"/>
    <p:sldId id="266" r:id="rId33"/>
    <p:sldId id="304" r:id="rId34"/>
    <p:sldId id="306" r:id="rId35"/>
    <p:sldId id="307" r:id="rId36"/>
    <p:sldId id="309" r:id="rId37"/>
    <p:sldId id="305" r:id="rId38"/>
    <p:sldId id="310" r:id="rId39"/>
    <p:sldId id="312" r:id="rId40"/>
    <p:sldId id="313" r:id="rId41"/>
    <p:sldId id="314" r:id="rId42"/>
    <p:sldId id="315" r:id="rId43"/>
    <p:sldId id="316" r:id="rId44"/>
    <p:sldId id="317" r:id="rId45"/>
    <p:sldId id="311" r:id="rId46"/>
    <p:sldId id="319" r:id="rId47"/>
    <p:sldId id="320" r:id="rId48"/>
    <p:sldId id="322" r:id="rId49"/>
    <p:sldId id="321" r:id="rId50"/>
    <p:sldId id="323" r:id="rId51"/>
    <p:sldId id="325" r:id="rId52"/>
    <p:sldId id="318" r:id="rId53"/>
    <p:sldId id="327" r:id="rId54"/>
    <p:sldId id="328" r:id="rId55"/>
    <p:sldId id="330" r:id="rId56"/>
    <p:sldId id="331" r:id="rId57"/>
    <p:sldId id="326" r:id="rId58"/>
    <p:sldId id="333" r:id="rId59"/>
    <p:sldId id="334" r:id="rId60"/>
    <p:sldId id="336" r:id="rId61"/>
    <p:sldId id="335" r:id="rId62"/>
    <p:sldId id="337" r:id="rId63"/>
    <p:sldId id="339" r:id="rId64"/>
    <p:sldId id="338" r:id="rId65"/>
    <p:sldId id="340" r:id="rId66"/>
    <p:sldId id="341" r:id="rId67"/>
    <p:sldId id="342" r:id="rId68"/>
    <p:sldId id="343" r:id="rId69"/>
    <p:sldId id="345" r:id="rId70"/>
    <p:sldId id="344" r:id="rId71"/>
    <p:sldId id="346" r:id="rId72"/>
    <p:sldId id="347" r:id="rId73"/>
    <p:sldId id="349" r:id="rId74"/>
    <p:sldId id="348" r:id="rId75"/>
    <p:sldId id="351" r:id="rId76"/>
    <p:sldId id="350" r:id="rId77"/>
    <p:sldId id="352" r:id="rId78"/>
    <p:sldId id="354" r:id="rId79"/>
    <p:sldId id="353" r:id="rId80"/>
    <p:sldId id="356" r:id="rId81"/>
    <p:sldId id="355" r:id="rId82"/>
    <p:sldId id="357" r:id="rId83"/>
    <p:sldId id="367" r:id="rId84"/>
    <p:sldId id="360" r:id="rId85"/>
    <p:sldId id="359" r:id="rId86"/>
    <p:sldId id="362" r:id="rId87"/>
    <p:sldId id="363" r:id="rId88"/>
    <p:sldId id="361" r:id="rId89"/>
    <p:sldId id="364" r:id="rId90"/>
    <p:sldId id="366" r:id="rId91"/>
    <p:sldId id="268" r:id="rId92"/>
    <p:sldId id="395" r:id="rId93"/>
    <p:sldId id="401" r:id="rId94"/>
    <p:sldId id="400" r:id="rId95"/>
    <p:sldId id="399" r:id="rId96"/>
    <p:sldId id="398" r:id="rId97"/>
    <p:sldId id="397" r:id="rId98"/>
    <p:sldId id="403" r:id="rId99"/>
    <p:sldId id="402" r:id="rId100"/>
    <p:sldId id="404" r:id="rId101"/>
    <p:sldId id="396" r:id="rId102"/>
    <p:sldId id="408" r:id="rId103"/>
    <p:sldId id="269" r:id="rId104"/>
    <p:sldId id="271" r:id="rId105"/>
    <p:sldId id="413" r:id="rId106"/>
    <p:sldId id="412" r:id="rId107"/>
    <p:sldId id="411" r:id="rId108"/>
    <p:sldId id="410" r:id="rId109"/>
    <p:sldId id="409" r:id="rId110"/>
    <p:sldId id="417" r:id="rId111"/>
    <p:sldId id="416" r:id="rId112"/>
    <p:sldId id="415" r:id="rId113"/>
    <p:sldId id="421" r:id="rId114"/>
    <p:sldId id="420" r:id="rId115"/>
    <p:sldId id="419" r:id="rId116"/>
    <p:sldId id="425" r:id="rId117"/>
    <p:sldId id="418" r:id="rId118"/>
    <p:sldId id="424" r:id="rId119"/>
    <p:sldId id="423" r:id="rId120"/>
    <p:sldId id="422" r:id="rId121"/>
    <p:sldId id="272" r:id="rId122"/>
    <p:sldId id="273" r:id="rId123"/>
    <p:sldId id="377" r:id="rId124"/>
    <p:sldId id="387" r:id="rId125"/>
    <p:sldId id="386" r:id="rId126"/>
    <p:sldId id="385" r:id="rId127"/>
    <p:sldId id="383" r:id="rId128"/>
    <p:sldId id="382" r:id="rId129"/>
    <p:sldId id="381" r:id="rId130"/>
    <p:sldId id="389" r:id="rId131"/>
    <p:sldId id="379" r:id="rId132"/>
    <p:sldId id="393" r:id="rId133"/>
    <p:sldId id="378" r:id="rId134"/>
    <p:sldId id="392" r:id="rId135"/>
    <p:sldId id="391" r:id="rId136"/>
    <p:sldId id="390" r:id="rId137"/>
    <p:sldId id="281" r:id="rId138"/>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0000"/>
    <a:srgbClr val="FF6699"/>
    <a:srgbClr val="FF5050"/>
    <a:srgbClr val="FF0000"/>
    <a:srgbClr val="A1AAE3"/>
    <a:srgbClr val="D0DD23"/>
    <a:srgbClr val="EBEEF8"/>
    <a:srgbClr val="9CA4E2"/>
    <a:srgbClr val="8E95DB"/>
    <a:srgbClr val="8D94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5" autoAdjust="0"/>
    <p:restoredTop sz="94712" autoAdjust="0"/>
  </p:normalViewPr>
  <p:slideViewPr>
    <p:cSldViewPr snapToGrid="0">
      <p:cViewPr>
        <p:scale>
          <a:sx n="100" d="100"/>
          <a:sy n="100" d="100"/>
        </p:scale>
        <p:origin x="-1062" y="-108"/>
      </p:cViewPr>
      <p:guideLst>
        <p:guide orient="horz" pos="2234"/>
        <p:guide pos="2913"/>
      </p:guideLst>
    </p:cSldViewPr>
  </p:slideViewPr>
  <p:notesTextViewPr>
    <p:cViewPr>
      <p:scale>
        <a:sx n="1" d="1"/>
        <a:sy n="1" d="1"/>
      </p:scale>
      <p:origin x="0" y="0"/>
    </p:cViewPr>
  </p:notesTextViewPr>
  <p:sorterViewPr>
    <p:cViewPr>
      <p:scale>
        <a:sx n="66" d="100"/>
        <a:sy n="66" d="100"/>
      </p:scale>
      <p:origin x="0" y="2808"/>
    </p:cViewPr>
  </p:sorterViewPr>
  <p:gridSpacing cx="72005" cy="72005"/>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slide" Target="slides/slide131.xml"/><Relationship Id="rId138" Type="http://schemas.openxmlformats.org/officeDocument/2006/relationships/slide" Target="slides/slide136.xml"/><Relationship Id="rId16" Type="http://schemas.openxmlformats.org/officeDocument/2006/relationships/slide" Target="slides/slide14.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28" Type="http://schemas.openxmlformats.org/officeDocument/2006/relationships/slide" Target="slides/slide126.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134" Type="http://schemas.openxmlformats.org/officeDocument/2006/relationships/slide" Target="slides/slide132.xml"/><Relationship Id="rId139"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14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slide" Target="slides/slide101.xml"/><Relationship Id="rId108" Type="http://schemas.openxmlformats.org/officeDocument/2006/relationships/slide" Target="slides/slide106.xml"/><Relationship Id="rId116" Type="http://schemas.openxmlformats.org/officeDocument/2006/relationships/slide" Target="slides/slide114.xml"/><Relationship Id="rId124" Type="http://schemas.openxmlformats.org/officeDocument/2006/relationships/slide" Target="slides/slide122.xml"/><Relationship Id="rId129" Type="http://schemas.openxmlformats.org/officeDocument/2006/relationships/slide" Target="slides/slide127.xml"/><Relationship Id="rId137" Type="http://schemas.openxmlformats.org/officeDocument/2006/relationships/slide" Target="slides/slide13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11" Type="http://schemas.openxmlformats.org/officeDocument/2006/relationships/slide" Target="slides/slide109.xml"/><Relationship Id="rId132" Type="http://schemas.openxmlformats.org/officeDocument/2006/relationships/slide" Target="slides/slide130.xml"/><Relationship Id="rId14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slide" Target="slides/slide104.xml"/><Relationship Id="rId114" Type="http://schemas.openxmlformats.org/officeDocument/2006/relationships/slide" Target="slides/slide112.xml"/><Relationship Id="rId119" Type="http://schemas.openxmlformats.org/officeDocument/2006/relationships/slide" Target="slides/slide117.xml"/><Relationship Id="rId127" Type="http://schemas.openxmlformats.org/officeDocument/2006/relationships/slide" Target="slides/slide12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130" Type="http://schemas.openxmlformats.org/officeDocument/2006/relationships/slide" Target="slides/slide128.xml"/><Relationship Id="rId135" Type="http://schemas.openxmlformats.org/officeDocument/2006/relationships/slide" Target="slides/slide133.xml"/><Relationship Id="rId14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slide" Target="slides/slide123.xml"/><Relationship Id="rId141"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slide" Target="slides/slide129.xml"/><Relationship Id="rId136" Type="http://schemas.openxmlformats.org/officeDocument/2006/relationships/slide" Target="slides/slide134.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s>
</file>

<file path=ppt/media/image1.jpeg>
</file>

<file path=ppt/media/image10.jpeg>
</file>

<file path=ppt/media/image100.jpeg>
</file>

<file path=ppt/media/image101.png>
</file>

<file path=ppt/media/image102.png>
</file>

<file path=ppt/media/image103.jpeg>
</file>

<file path=ppt/media/image104.jpe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jpeg>
</file>

<file path=ppt/media/image23.jpeg>
</file>

<file path=ppt/media/image24.png>
</file>

<file path=ppt/media/image25.png>
</file>

<file path=ppt/media/image26.jpe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eg>
</file>

<file path=ppt/media/image56.png>
</file>

<file path=ppt/media/image57.png>
</file>

<file path=ppt/media/image58.png>
</file>

<file path=ppt/media/image59.png>
</file>

<file path=ppt/media/image6.png>
</file>

<file path=ppt/media/image60.png>
</file>

<file path=ppt/media/image61.png>
</file>

<file path=ppt/media/image62.jpeg>
</file>

<file path=ppt/media/image63.jpeg>
</file>

<file path=ppt/media/image64.jpeg>
</file>

<file path=ppt/media/image65.jpeg>
</file>

<file path=ppt/media/image66.jpeg>
</file>

<file path=ppt/media/image67.jpeg>
</file>

<file path=ppt/media/image68.png>
</file>

<file path=ppt/media/image69.jpeg>
</file>

<file path=ppt/media/image7.png>
</file>

<file path=ppt/media/image70.jpeg>
</file>

<file path=ppt/media/image71.jpeg>
</file>

<file path=ppt/media/image72.jpe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jpeg>
</file>

<file path=ppt/media/image95.png>
</file>

<file path=ppt/media/image96.png>
</file>

<file path=ppt/media/image97.jpeg>
</file>

<file path=ppt/media/image98.png>
</file>

<file path=ppt/media/image9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1F49D27-8019-499D-9D95-6B525FB37D80}" type="datetimeFigureOut">
              <a:rPr lang="zh-CN" altLang="en-US" smtClean="0"/>
              <a:pPr/>
              <a:t>2016-8-15</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B5C87A-4B97-4E17-97D3-78FC81CB3DA4}" type="slidenum">
              <a:rPr lang="zh-CN" altLang="en-US" smtClean="0"/>
              <a:pPr/>
              <a:t>‹#›</a:t>
            </a:fld>
            <a:endParaRPr lang="zh-CN" altLang="en-US"/>
          </a:p>
        </p:txBody>
      </p:sp>
    </p:spTree>
    <p:extLst>
      <p:ext uri="{BB962C8B-B14F-4D97-AF65-F5344CB8AC3E}">
        <p14:creationId xmlns:p14="http://schemas.microsoft.com/office/powerpoint/2010/main" val="30671454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2B5C87A-4B97-4E17-97D3-78FC81CB3DA4}" type="slidenum">
              <a:rPr lang="zh-CN" altLang="en-US" smtClean="0"/>
              <a:pPr/>
              <a:t>46</a:t>
            </a:fld>
            <a:endParaRPr lang="zh-CN" altLang="en-US"/>
          </a:p>
        </p:txBody>
      </p:sp>
    </p:spTree>
    <p:extLst>
      <p:ext uri="{BB962C8B-B14F-4D97-AF65-F5344CB8AC3E}">
        <p14:creationId xmlns:p14="http://schemas.microsoft.com/office/powerpoint/2010/main" val="2307594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02B5C87A-4B97-4E17-97D3-78FC81CB3DA4}" type="slidenum">
              <a:rPr lang="zh-CN" altLang="en-US" smtClean="0"/>
              <a:pPr/>
              <a:t>106</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2B5C87A-4B97-4E17-97D3-78FC81CB3DA4}" type="slidenum">
              <a:rPr lang="zh-CN" altLang="en-US" smtClean="0"/>
              <a:pPr/>
              <a:t>111</a:t>
            </a:fld>
            <a:endParaRPr lang="zh-CN" altLang="en-US"/>
          </a:p>
        </p:txBody>
      </p:sp>
    </p:spTree>
    <p:extLst>
      <p:ext uri="{BB962C8B-B14F-4D97-AF65-F5344CB8AC3E}">
        <p14:creationId xmlns:p14="http://schemas.microsoft.com/office/powerpoint/2010/main" val="11654656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3" y="1122424"/>
            <a:ext cx="6858020" cy="2387730"/>
          </a:xfrm>
        </p:spPr>
        <p:txBody>
          <a:bodyPr anchor="b"/>
          <a:lstStyle>
            <a:lvl1pPr algn="ctr">
              <a:defRPr sz="6000"/>
            </a:lvl1p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143003" y="3602234"/>
            <a:ext cx="6858020" cy="165585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835" indent="0" algn="ctr">
              <a:buNone/>
              <a:defRPr sz="1600"/>
            </a:lvl7pPr>
            <a:lvl8pPr marL="3201035" indent="0" algn="ctr">
              <a:buNone/>
              <a:defRPr sz="1600"/>
            </a:lvl8pPr>
            <a:lvl9pPr marL="3658235" indent="0" algn="ctr">
              <a:buNone/>
              <a:defRPr sz="1600"/>
            </a:lvl9pPr>
          </a:lstStyle>
          <a:p>
            <a:r>
              <a:rPr lang="zh-CN" altLang="en-US" noProof="1" smtClean="0"/>
              <a:t>单击此处编辑母版副标题样式</a:t>
            </a:r>
            <a:endParaRPr lang="zh-CN" altLang="en-US" noProof="1"/>
          </a:p>
        </p:txBody>
      </p:sp>
      <p:sp>
        <p:nvSpPr>
          <p:cNvPr id="4" name="日期占位符 3"/>
          <p:cNvSpPr>
            <a:spLocks noGrp="1"/>
          </p:cNvSpPr>
          <p:nvPr>
            <p:ph type="dt" sz="half" idx="10"/>
          </p:nvPr>
        </p:nvSpPr>
        <p:spPr/>
        <p:txBody>
          <a:bodyPr/>
          <a:lstStyle>
            <a:lvl1pPr>
              <a:defRPr/>
            </a:lvl1pPr>
          </a:lstStyle>
          <a:p>
            <a:pPr>
              <a:defRPr/>
            </a:pPr>
            <a:fld id="{395E8D4B-A0AD-40AF-B3E1-57A8A2A0BBDD}" type="datetimeFigureOut">
              <a:rPr lang="zh-CN" altLang="en-US"/>
              <a:pPr>
                <a:defRPr/>
              </a:pPr>
              <a:t>2016-8-15</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473208CF-5155-45E0-9AC4-38268EA823F4}" type="slidenum">
              <a:rPr altLang="en-US"/>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p:cNvSpPr>
          <p:nvPr>
            <p:ph type="dt" sz="half" idx="10"/>
          </p:nvPr>
        </p:nvSpPr>
        <p:spPr/>
        <p:txBody>
          <a:bodyPr/>
          <a:lstStyle>
            <a:lvl1pPr>
              <a:defRPr/>
            </a:lvl1pPr>
          </a:lstStyle>
          <a:p>
            <a:pPr>
              <a:defRPr/>
            </a:pPr>
            <a:fld id="{47072FB6-27B7-44AD-B1EC-9F09603554EB}" type="datetimeFigureOut">
              <a:rPr lang="zh-CN" altLang="en-US"/>
              <a:pPr>
                <a:defRPr/>
              </a:pPr>
              <a:t>2016-8-15</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0F771E5D-0F8A-4921-90B5-DE7C51C499C9}" type="slidenum">
              <a:rPr altLang="en-US"/>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95" y="365145"/>
            <a:ext cx="1971681" cy="5812155"/>
          </a:xfr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28652" y="365145"/>
            <a:ext cx="5800742" cy="5812155"/>
          </a:xfr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p:cNvSpPr>
          <p:nvPr>
            <p:ph type="dt" sz="half" idx="10"/>
          </p:nvPr>
        </p:nvSpPr>
        <p:spPr/>
        <p:txBody>
          <a:bodyPr/>
          <a:lstStyle>
            <a:lvl1pPr>
              <a:defRPr/>
            </a:lvl1pPr>
          </a:lstStyle>
          <a:p>
            <a:pPr>
              <a:defRPr/>
            </a:pPr>
            <a:fld id="{FBD98D94-3463-4842-94B4-BFBB9CF29FC9}" type="datetimeFigureOut">
              <a:rPr lang="zh-CN" altLang="en-US"/>
              <a:pPr>
                <a:defRPr/>
              </a:pPr>
              <a:t>2016-8-15</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474FFC56-767F-4E5A-AD15-9CFB2343CE34}" type="slidenum">
              <a:rPr altLang="en-US"/>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28652" y="365145"/>
            <a:ext cx="7886724" cy="5812155"/>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3" name="日期占位符 3"/>
          <p:cNvSpPr>
            <a:spLocks noGrp="1"/>
          </p:cNvSpPr>
          <p:nvPr>
            <p:ph type="dt" sz="half" idx="10"/>
          </p:nvPr>
        </p:nvSpPr>
        <p:spPr/>
        <p:txBody>
          <a:bodyPr/>
          <a:lstStyle>
            <a:lvl1pPr>
              <a:defRPr/>
            </a:lvl1pPr>
          </a:lstStyle>
          <a:p>
            <a:pPr>
              <a:defRPr/>
            </a:pPr>
            <a:fld id="{4289B092-E9B2-4405-9DBB-BB686ABE9443}" type="datetimeFigureOut">
              <a:rPr lang="zh-CN" altLang="en-US"/>
              <a:pPr>
                <a:defRPr/>
              </a:pPr>
              <a:t>2016-8-15</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fld id="{FBAC6648-4868-45D1-B811-F6668CDCB403}" type="slidenum">
              <a:rPr altLang="en-US"/>
              <a:pPr/>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3" y="1122424"/>
            <a:ext cx="6858020" cy="2387730"/>
          </a:xfrm>
        </p:spPr>
        <p:txBody>
          <a:bodyPr anchor="b"/>
          <a:lstStyle>
            <a:lvl1pPr algn="ctr">
              <a:defRPr sz="6000"/>
            </a:lvl1p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143003" y="3602234"/>
            <a:ext cx="6858020" cy="165585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835" indent="0" algn="ctr">
              <a:buNone/>
              <a:defRPr sz="1600"/>
            </a:lvl7pPr>
            <a:lvl8pPr marL="3201035" indent="0" algn="ctr">
              <a:buNone/>
              <a:defRPr sz="1600"/>
            </a:lvl8pPr>
            <a:lvl9pPr marL="3658235" indent="0" algn="ctr">
              <a:buNone/>
              <a:defRPr sz="1600"/>
            </a:lvl9pPr>
          </a:lstStyle>
          <a:p>
            <a:r>
              <a:rPr lang="zh-CN" altLang="en-US" noProof="1" smtClean="0"/>
              <a:t>单击此处编辑母版副标题样式</a:t>
            </a:r>
            <a:endParaRPr lang="zh-CN" altLang="en-US" noProof="1"/>
          </a:p>
        </p:txBody>
      </p:sp>
      <p:sp>
        <p:nvSpPr>
          <p:cNvPr id="4"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395E8D4B-A0AD-40AF-B3E1-57A8A2A0BBDD}"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5"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6"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473208CF-5155-45E0-9AC4-38268EA823F4}"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416B8D40-728B-4BDA-9CDC-99BDAEF194BB}"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5"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6"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61C3EABA-E881-44FB-BCAE-FB57B0FCF803}"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9" y="1709831"/>
            <a:ext cx="7886724" cy="2852892"/>
          </a:xfrm>
        </p:spPr>
        <p:txBody>
          <a:bodyPr anchor="b"/>
          <a:lstStyle>
            <a:lvl1pPr>
              <a:defRPr sz="6000"/>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23889" y="4589713"/>
            <a:ext cx="7886724" cy="15002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835" indent="0">
              <a:buNone/>
              <a:defRPr sz="1600">
                <a:solidFill>
                  <a:schemeClr val="tx1">
                    <a:tint val="75000"/>
                  </a:schemeClr>
                </a:solidFill>
              </a:defRPr>
            </a:lvl7pPr>
            <a:lvl8pPr marL="3201035" indent="0">
              <a:buNone/>
              <a:defRPr sz="1600">
                <a:solidFill>
                  <a:schemeClr val="tx1">
                    <a:tint val="75000"/>
                  </a:schemeClr>
                </a:solidFill>
              </a:defRPr>
            </a:lvl8pPr>
            <a:lvl9pPr marL="3658235" indent="0">
              <a:buNone/>
              <a:defRPr sz="1600">
                <a:solidFill>
                  <a:schemeClr val="tx1">
                    <a:tint val="75000"/>
                  </a:schemeClr>
                </a:solidFill>
              </a:defRPr>
            </a:lvl9pPr>
          </a:lstStyle>
          <a:p>
            <a:pPr lvl="0"/>
            <a:r>
              <a:rPr lang="zh-CN" altLang="en-US" noProof="1" smtClean="0"/>
              <a:t>单击此处编辑母版文本样式</a:t>
            </a:r>
          </a:p>
        </p:txBody>
      </p:sp>
      <p:sp>
        <p:nvSpPr>
          <p:cNvPr id="4"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F06A96EA-E822-4D93-A824-CF539E71BD16}"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5"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6"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093B9515-F383-4699-A81A-8A570A9EFE26}"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28652" y="1825724"/>
            <a:ext cx="3886212" cy="4351575"/>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4629164" y="1825724"/>
            <a:ext cx="3886212" cy="4351575"/>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133D9D51-2D8D-4B1E-BFCC-FD61C0312A98}"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6"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7"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CAA11D8B-BA08-4888-8D4F-741A69BF353C}"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3" y="365145"/>
            <a:ext cx="7886724" cy="1325635"/>
          </a:xfrm>
        </p:spPr>
        <p:txBody>
          <a:body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29843" y="1681255"/>
            <a:ext cx="3868352" cy="82395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835" indent="0">
              <a:buNone/>
              <a:defRPr sz="1600" b="1"/>
            </a:lvl7pPr>
            <a:lvl8pPr marL="3201035" indent="0">
              <a:buNone/>
              <a:defRPr sz="1600" b="1"/>
            </a:lvl8pPr>
            <a:lvl9pPr marL="3658235"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29843" y="2505211"/>
            <a:ext cx="3868352" cy="3684789"/>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4629164" y="1681255"/>
            <a:ext cx="3887403" cy="82395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835" indent="0">
              <a:buNone/>
              <a:defRPr sz="1600" b="1"/>
            </a:lvl7pPr>
            <a:lvl8pPr marL="3201035" indent="0">
              <a:buNone/>
              <a:defRPr sz="1600" b="1"/>
            </a:lvl8pPr>
            <a:lvl9pPr marL="3658235"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4629164" y="2505211"/>
            <a:ext cx="3887403" cy="3684789"/>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5AF634F1-89C4-46C3-B490-23140F250543}"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8"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9"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2069A600-8FA0-4FDE-9F80-45FE8A53C6A0}"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2A08A92E-2102-4432-8A12-134C4F39AA14}"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4"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5"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0D9CF3D5-0639-4D84-BCFA-2ADC99FFF3D4}"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0E6EC15D-C0AC-4B2E-A95A-ACF5BBB26B0F}"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3"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4"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F4A9FE57-916B-4684-B955-8FE2223CA07C}"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p:cNvSpPr>
          <p:nvPr>
            <p:ph type="dt" sz="half" idx="10"/>
          </p:nvPr>
        </p:nvSpPr>
        <p:spPr/>
        <p:txBody>
          <a:bodyPr/>
          <a:lstStyle>
            <a:lvl1pPr>
              <a:defRPr/>
            </a:lvl1pPr>
          </a:lstStyle>
          <a:p>
            <a:pPr>
              <a:defRPr/>
            </a:pPr>
            <a:fld id="{416B8D40-728B-4BDA-9CDC-99BDAEF194BB}" type="datetimeFigureOut">
              <a:rPr lang="zh-CN" altLang="en-US"/>
              <a:pPr>
                <a:defRPr/>
              </a:pPr>
              <a:t>2016-8-15</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61C3EABA-E881-44FB-BCAE-FB57B0FCF803}" type="slidenum">
              <a:rPr altLang="en-US"/>
              <a:pPr/>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3" y="457225"/>
            <a:ext cx="2949187" cy="1600287"/>
          </a:xfrm>
        </p:spPr>
        <p:txBody>
          <a:bodyPr anchor="b"/>
          <a:lstStyle>
            <a:lvl1pPr>
              <a:defRPr sz="3200"/>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3887403" y="987479"/>
            <a:ext cx="4629164" cy="487389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29843" y="2057512"/>
            <a:ext cx="2949187" cy="381179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835" indent="0">
              <a:buNone/>
              <a:defRPr sz="1000"/>
            </a:lvl7pPr>
            <a:lvl8pPr marL="3201035" indent="0">
              <a:buNone/>
              <a:defRPr sz="1000"/>
            </a:lvl8pPr>
            <a:lvl9pPr marL="3658235" indent="0">
              <a:buNone/>
              <a:defRPr sz="1000"/>
            </a:lvl9pPr>
          </a:lstStyle>
          <a:p>
            <a:pPr lvl="0"/>
            <a:r>
              <a:rPr lang="zh-CN" altLang="en-US" noProof="1" smtClean="0"/>
              <a:t>单击此处编辑母版文本样式</a:t>
            </a:r>
          </a:p>
        </p:txBody>
      </p:sp>
      <p:sp>
        <p:nvSpPr>
          <p:cNvPr id="5"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12563B4A-03A6-4539-A12F-B01CEEF552A8}"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6"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7"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24F6A9D2-8FD5-470E-8672-C317A317E4E5}"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3" y="457225"/>
            <a:ext cx="2949187" cy="1600287"/>
          </a:xfrm>
        </p:spPr>
        <p:txBody>
          <a:bodyPr anchor="b"/>
          <a:lstStyle>
            <a:lvl1pPr>
              <a:defRPr sz="3200"/>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3887403" y="987479"/>
            <a:ext cx="4629164" cy="487389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835" indent="0">
              <a:buNone/>
              <a:defRPr sz="2000"/>
            </a:lvl7pPr>
            <a:lvl8pPr marL="3201035" indent="0">
              <a:buNone/>
              <a:defRPr sz="2000"/>
            </a:lvl8pPr>
            <a:lvl9pPr marL="3658235" indent="0">
              <a:buNone/>
              <a:defRPr sz="2000"/>
            </a:lvl9pPr>
          </a:lstStyle>
          <a:p>
            <a:pPr lvl="0"/>
            <a:endParaRPr lang="zh-CN" altLang="en-US" noProof="1"/>
          </a:p>
        </p:txBody>
      </p:sp>
      <p:sp>
        <p:nvSpPr>
          <p:cNvPr id="4" name="文本占位符 3"/>
          <p:cNvSpPr>
            <a:spLocks noGrp="1"/>
          </p:cNvSpPr>
          <p:nvPr>
            <p:ph type="body" sz="half" idx="2"/>
          </p:nvPr>
        </p:nvSpPr>
        <p:spPr>
          <a:xfrm>
            <a:off x="629843" y="2057512"/>
            <a:ext cx="2949187" cy="381179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835" indent="0">
              <a:buNone/>
              <a:defRPr sz="1000"/>
            </a:lvl7pPr>
            <a:lvl8pPr marL="3201035" indent="0">
              <a:buNone/>
              <a:defRPr sz="1000"/>
            </a:lvl8pPr>
            <a:lvl9pPr marL="3658235" indent="0">
              <a:buNone/>
              <a:defRPr sz="1000"/>
            </a:lvl9pPr>
          </a:lstStyle>
          <a:p>
            <a:pPr lvl="0"/>
            <a:r>
              <a:rPr lang="zh-CN" altLang="en-US" noProof="1" smtClean="0"/>
              <a:t>单击此处编辑母版文本样式</a:t>
            </a:r>
          </a:p>
        </p:txBody>
      </p:sp>
      <p:sp>
        <p:nvSpPr>
          <p:cNvPr id="5"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5CDBCC4D-856C-47DF-BAA9-515EB57BB5CE}"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6"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7"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074956F8-B3FF-4FE4-AA32-957D2044029A}"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47072FB6-27B7-44AD-B1EC-9F09603554EB}"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5"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6"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0F771E5D-0F8A-4921-90B5-DE7C51C499C9}"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95" y="365145"/>
            <a:ext cx="1971681" cy="5812155"/>
          </a:xfr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28652" y="365145"/>
            <a:ext cx="5800742" cy="5812155"/>
          </a:xfr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FBD98D94-3463-4842-94B4-BFBB9CF29FC9}"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5"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6"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474FFC56-767F-4E5A-AD15-9CFB2343CE34}"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28652" y="365145"/>
            <a:ext cx="7886724" cy="5812155"/>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3" name="日期占位符 3"/>
          <p:cNvSpPr>
            <a:spLocks noGrp="1"/>
          </p:cNvSpPr>
          <p:nvPr>
            <p:ph type="dt" sz="half" idx="10"/>
          </p:nvPr>
        </p:nvSpPr>
        <p:spPr/>
        <p:txBody>
          <a:bodyPr/>
          <a:lstStyle>
            <a:lvl1pPr>
              <a:defRPr/>
            </a:lvl1pPr>
          </a:lstStyle>
          <a:p>
            <a:pPr algn="l" rtl="0">
              <a:spcBef>
                <a:spcPct val="0"/>
              </a:spcBef>
              <a:spcAft>
                <a:spcPct val="0"/>
              </a:spcAft>
              <a:buFont typeface="Arial" panose="020B0604020202020204" pitchFamily="34" charset="0"/>
              <a:buNone/>
              <a:defRPr/>
            </a:pPr>
            <a:fld id="{4289B092-E9B2-4405-9DBB-BB686ABE9443}" type="datetimeFigureOut">
              <a:rPr lang="zh-CN" altLang="en-US" sz="1200" kern="1200" noProof="1">
                <a:solidFill>
                  <a:prstClr val="black">
                    <a:tint val="75000"/>
                  </a:prstClr>
                </a:solidFill>
                <a:latin typeface="Calibri"/>
                <a:ea typeface="宋体"/>
                <a:cs typeface="+mn-cs"/>
              </a:rPr>
              <a:pPr algn="l" rtl="0">
                <a:spcBef>
                  <a:spcPct val="0"/>
                </a:spcBef>
                <a:spcAft>
                  <a:spcPct val="0"/>
                </a:spcAft>
                <a:buFont typeface="Arial" panose="020B0604020202020204" pitchFamily="34" charset="0"/>
                <a:buNone/>
                <a:defRPr/>
              </a:pPr>
              <a:t>2016-8-15</a:t>
            </a:fld>
            <a:endParaRPr lang="zh-CN" altLang="en-US" sz="1200" kern="1200" noProof="1">
              <a:solidFill>
                <a:prstClr val="black">
                  <a:tint val="75000"/>
                </a:prstClr>
              </a:solidFill>
              <a:latin typeface="Calibri"/>
              <a:ea typeface="宋体"/>
              <a:cs typeface="+mn-cs"/>
            </a:endParaRPr>
          </a:p>
        </p:txBody>
      </p:sp>
      <p:sp>
        <p:nvSpPr>
          <p:cNvPr id="4" name="页脚占位符 4"/>
          <p:cNvSpPr>
            <a:spLocks noGrp="1"/>
          </p:cNvSpPr>
          <p:nvPr>
            <p:ph type="ftr" sz="quarter" idx="11"/>
          </p:nvPr>
        </p:nvSpPr>
        <p:spPr/>
        <p:txBody>
          <a:bodyPr/>
          <a:lstStyle>
            <a:lvl1pPr>
              <a:defRPr/>
            </a:lvl1pPr>
          </a:lstStyle>
          <a:p>
            <a:pPr algn="ctr" rtl="0">
              <a:spcBef>
                <a:spcPct val="0"/>
              </a:spcBef>
              <a:spcAft>
                <a:spcPct val="0"/>
              </a:spcAft>
              <a:buFont typeface="Arial" panose="020B0604020202020204" pitchFamily="34" charset="0"/>
              <a:buNone/>
              <a:defRPr/>
            </a:pPr>
            <a:endParaRPr lang="zh-CN" altLang="en-US" sz="1200" kern="1200" noProof="1">
              <a:solidFill>
                <a:prstClr val="black">
                  <a:tint val="75000"/>
                </a:prstClr>
              </a:solidFill>
              <a:latin typeface="Calibri" pitchFamily="34" charset="0"/>
              <a:ea typeface="宋体" pitchFamily="2" charset="-122"/>
              <a:cs typeface="+mn-cs"/>
            </a:endParaRPr>
          </a:p>
        </p:txBody>
      </p:sp>
      <p:sp>
        <p:nvSpPr>
          <p:cNvPr id="5" name="灯片编号占位符 5"/>
          <p:cNvSpPr>
            <a:spLocks noGrp="1"/>
          </p:cNvSpPr>
          <p:nvPr>
            <p:ph type="sldNum" sz="quarter" idx="12"/>
          </p:nvPr>
        </p:nvSpPr>
        <p:spPr/>
        <p:txBody>
          <a:bodyPr/>
          <a:lstStyle>
            <a:lvl1pPr>
              <a:defRPr/>
            </a:lvl1pPr>
          </a:lstStyle>
          <a:p>
            <a:pPr algn="r" rtl="0" fontAlgn="base">
              <a:spcBef>
                <a:spcPct val="0"/>
              </a:spcBef>
              <a:spcAft>
                <a:spcPct val="0"/>
              </a:spcAft>
              <a:buFont typeface="Arial" charset="0"/>
              <a:buNone/>
            </a:pPr>
            <a:fld id="{FBAC6648-4868-45D1-B811-F6668CDCB403}" type="slidenum">
              <a:rPr altLang="en-US" sz="1200" kern="1200" noProof="1">
                <a:solidFill>
                  <a:srgbClr val="898989"/>
                </a:solidFill>
                <a:latin typeface="Calibri" pitchFamily="34" charset="0"/>
                <a:ea typeface="宋体" pitchFamily="2" charset="-122"/>
                <a:cs typeface="+mn-cs"/>
              </a:rPr>
              <a:pPr algn="r" rtl="0" fontAlgn="base">
                <a:spcBef>
                  <a:spcPct val="0"/>
                </a:spcBef>
                <a:spcAft>
                  <a:spcPct val="0"/>
                </a:spcAft>
                <a:buFont typeface="Arial" charset="0"/>
                <a:buNone/>
              </a:pPr>
              <a:t>‹#›</a:t>
            </a:fld>
            <a:endParaRPr lang="zh-CN" altLang="en-US" sz="1200" kern="1200" noProof="1">
              <a:solidFill>
                <a:srgbClr val="898989"/>
              </a:solidFill>
              <a:latin typeface="Calibri" pitchFamily="34" charset="0"/>
              <a:ea typeface="宋体" pitchFamily="2" charset="-122"/>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9" y="1709831"/>
            <a:ext cx="7886724" cy="2852892"/>
          </a:xfrm>
        </p:spPr>
        <p:txBody>
          <a:bodyPr anchor="b"/>
          <a:lstStyle>
            <a:lvl1pPr>
              <a:defRPr sz="6000"/>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23889" y="4589713"/>
            <a:ext cx="7886724" cy="15002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835" indent="0">
              <a:buNone/>
              <a:defRPr sz="1600">
                <a:solidFill>
                  <a:schemeClr val="tx1">
                    <a:tint val="75000"/>
                  </a:schemeClr>
                </a:solidFill>
              </a:defRPr>
            </a:lvl7pPr>
            <a:lvl8pPr marL="3201035" indent="0">
              <a:buNone/>
              <a:defRPr sz="1600">
                <a:solidFill>
                  <a:schemeClr val="tx1">
                    <a:tint val="75000"/>
                  </a:schemeClr>
                </a:solidFill>
              </a:defRPr>
            </a:lvl8pPr>
            <a:lvl9pPr marL="3658235" indent="0">
              <a:buNone/>
              <a:defRPr sz="1600">
                <a:solidFill>
                  <a:schemeClr val="tx1">
                    <a:tint val="75000"/>
                  </a:schemeClr>
                </a:solidFill>
              </a:defRPr>
            </a:lvl9pPr>
          </a:lstStyle>
          <a:p>
            <a:pPr lvl="0"/>
            <a:r>
              <a:rPr lang="zh-CN" altLang="en-US" noProof="1"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F06A96EA-E822-4D93-A824-CF539E71BD16}" type="datetimeFigureOut">
              <a:rPr lang="zh-CN" altLang="en-US"/>
              <a:pPr>
                <a:defRPr/>
              </a:pPr>
              <a:t>2016-8-15</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093B9515-F383-4699-A81A-8A570A9EFE26}" type="slidenum">
              <a:rPr altLang="en-US"/>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28652" y="1825724"/>
            <a:ext cx="3886212" cy="4351575"/>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4629164" y="1825724"/>
            <a:ext cx="3886212" cy="4351575"/>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日期占位符 3"/>
          <p:cNvSpPr>
            <a:spLocks noGrp="1"/>
          </p:cNvSpPr>
          <p:nvPr>
            <p:ph type="dt" sz="half" idx="10"/>
          </p:nvPr>
        </p:nvSpPr>
        <p:spPr/>
        <p:txBody>
          <a:bodyPr/>
          <a:lstStyle>
            <a:lvl1pPr>
              <a:defRPr/>
            </a:lvl1pPr>
          </a:lstStyle>
          <a:p>
            <a:pPr>
              <a:defRPr/>
            </a:pPr>
            <a:fld id="{133D9D51-2D8D-4B1E-BFCC-FD61C0312A98}" type="datetimeFigureOut">
              <a:rPr lang="zh-CN" altLang="en-US"/>
              <a:pPr>
                <a:defRPr/>
              </a:pPr>
              <a:t>2016-8-15</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CAA11D8B-BA08-4888-8D4F-741A69BF353C}" type="slidenum">
              <a:rPr altLang="en-US"/>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3" y="365145"/>
            <a:ext cx="7886724" cy="1325635"/>
          </a:xfrm>
        </p:spPr>
        <p:txBody>
          <a:body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29843" y="1681255"/>
            <a:ext cx="3868352" cy="82395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835" indent="0">
              <a:buNone/>
              <a:defRPr sz="1600" b="1"/>
            </a:lvl7pPr>
            <a:lvl8pPr marL="3201035" indent="0">
              <a:buNone/>
              <a:defRPr sz="1600" b="1"/>
            </a:lvl8pPr>
            <a:lvl9pPr marL="3658235" indent="0">
              <a:buNone/>
              <a:defRPr sz="1600" b="1"/>
            </a:lvl9pPr>
          </a:lstStyle>
          <a:p>
            <a:pPr lvl="0"/>
            <a:r>
              <a:rPr lang="zh-CN" altLang="en-US" noProof="1" smtClean="0"/>
              <a:t>单击此处编辑母版文本样式</a:t>
            </a:r>
          </a:p>
        </p:txBody>
      </p:sp>
      <p:sp>
        <p:nvSpPr>
          <p:cNvPr id="4" name="内容占位符 3"/>
          <p:cNvSpPr>
            <a:spLocks noGrp="1"/>
          </p:cNvSpPr>
          <p:nvPr>
            <p:ph sz="half" idx="2"/>
          </p:nvPr>
        </p:nvSpPr>
        <p:spPr>
          <a:xfrm>
            <a:off x="629843" y="2505211"/>
            <a:ext cx="3868352" cy="3684789"/>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4629164" y="1681255"/>
            <a:ext cx="3887403" cy="82395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835" indent="0">
              <a:buNone/>
              <a:defRPr sz="1600" b="1"/>
            </a:lvl7pPr>
            <a:lvl8pPr marL="3201035" indent="0">
              <a:buNone/>
              <a:defRPr sz="1600" b="1"/>
            </a:lvl8pPr>
            <a:lvl9pPr marL="3658235" indent="0">
              <a:buNone/>
              <a:defRPr sz="1600" b="1"/>
            </a:lvl9pPr>
          </a:lstStyle>
          <a:p>
            <a:pPr lvl="0"/>
            <a:r>
              <a:rPr lang="zh-CN" altLang="en-US" noProof="1" smtClean="0"/>
              <a:t>单击此处编辑母版文本样式</a:t>
            </a:r>
          </a:p>
        </p:txBody>
      </p:sp>
      <p:sp>
        <p:nvSpPr>
          <p:cNvPr id="6" name="内容占位符 5"/>
          <p:cNvSpPr>
            <a:spLocks noGrp="1"/>
          </p:cNvSpPr>
          <p:nvPr>
            <p:ph sz="quarter" idx="4"/>
          </p:nvPr>
        </p:nvSpPr>
        <p:spPr>
          <a:xfrm>
            <a:off x="4629164" y="2505211"/>
            <a:ext cx="3887403" cy="3684789"/>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日期占位符 3"/>
          <p:cNvSpPr>
            <a:spLocks noGrp="1"/>
          </p:cNvSpPr>
          <p:nvPr>
            <p:ph type="dt" sz="half" idx="10"/>
          </p:nvPr>
        </p:nvSpPr>
        <p:spPr/>
        <p:txBody>
          <a:bodyPr/>
          <a:lstStyle>
            <a:lvl1pPr>
              <a:defRPr/>
            </a:lvl1pPr>
          </a:lstStyle>
          <a:p>
            <a:pPr>
              <a:defRPr/>
            </a:pPr>
            <a:fld id="{5AF634F1-89C4-46C3-B490-23140F250543}" type="datetimeFigureOut">
              <a:rPr lang="zh-CN" altLang="en-US"/>
              <a:pPr>
                <a:defRPr/>
              </a:pPr>
              <a:t>2016-8-15</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fld id="{2069A600-8FA0-4FDE-9F80-45FE8A53C6A0}" type="slidenum">
              <a:rPr altLang="en-US"/>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日期占位符 3"/>
          <p:cNvSpPr>
            <a:spLocks noGrp="1"/>
          </p:cNvSpPr>
          <p:nvPr>
            <p:ph type="dt" sz="half" idx="10"/>
          </p:nvPr>
        </p:nvSpPr>
        <p:spPr/>
        <p:txBody>
          <a:bodyPr/>
          <a:lstStyle>
            <a:lvl1pPr>
              <a:defRPr/>
            </a:lvl1pPr>
          </a:lstStyle>
          <a:p>
            <a:pPr>
              <a:defRPr/>
            </a:pPr>
            <a:fld id="{2A08A92E-2102-4432-8A12-134C4F39AA14}" type="datetimeFigureOut">
              <a:rPr lang="zh-CN" altLang="en-US"/>
              <a:pPr>
                <a:defRPr/>
              </a:pPr>
              <a:t>2016-8-15</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fld id="{0D9CF3D5-0639-4D84-BCFA-2ADC99FFF3D4}" type="slidenum">
              <a:rPr altLang="en-US"/>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0E6EC15D-C0AC-4B2E-A95A-ACF5BBB26B0F}" type="datetimeFigureOut">
              <a:rPr lang="zh-CN" altLang="en-US"/>
              <a:pPr>
                <a:defRPr/>
              </a:pPr>
              <a:t>2016-8-15</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fld id="{F4A9FE57-916B-4684-B955-8FE2223CA07C}" type="slidenum">
              <a:rPr altLang="en-US"/>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3" y="457225"/>
            <a:ext cx="2949187" cy="1600287"/>
          </a:xfrm>
        </p:spPr>
        <p:txBody>
          <a:bodyPr anchor="b"/>
          <a:lstStyle>
            <a:lvl1pPr>
              <a:defRPr sz="3200"/>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3887403" y="987479"/>
            <a:ext cx="4629164" cy="487389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29843" y="2057512"/>
            <a:ext cx="2949187" cy="381179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835" indent="0">
              <a:buNone/>
              <a:defRPr sz="1000"/>
            </a:lvl7pPr>
            <a:lvl8pPr marL="3201035" indent="0">
              <a:buNone/>
              <a:defRPr sz="1000"/>
            </a:lvl8pPr>
            <a:lvl9pPr marL="3658235" indent="0">
              <a:buNone/>
              <a:defRPr sz="1000"/>
            </a:lvl9pPr>
          </a:lstStyle>
          <a:p>
            <a:pPr lvl="0"/>
            <a:r>
              <a:rPr lang="zh-CN" altLang="en-US" noProof="1"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12563B4A-03A6-4539-A12F-B01CEEF552A8}" type="datetimeFigureOut">
              <a:rPr lang="zh-CN" altLang="en-US"/>
              <a:pPr>
                <a:defRPr/>
              </a:pPr>
              <a:t>2016-8-15</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24F6A9D2-8FD5-470E-8672-C317A317E4E5}" type="slidenum">
              <a:rPr altLang="en-US"/>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3" y="457225"/>
            <a:ext cx="2949187" cy="1600287"/>
          </a:xfrm>
        </p:spPr>
        <p:txBody>
          <a:bodyPr anchor="b"/>
          <a:lstStyle>
            <a:lvl1pPr>
              <a:defRPr sz="3200"/>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3887403" y="987479"/>
            <a:ext cx="4629164" cy="487389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835" indent="0">
              <a:buNone/>
              <a:defRPr sz="2000"/>
            </a:lvl7pPr>
            <a:lvl8pPr marL="3201035" indent="0">
              <a:buNone/>
              <a:defRPr sz="2000"/>
            </a:lvl8pPr>
            <a:lvl9pPr marL="3658235" indent="0">
              <a:buNone/>
              <a:defRPr sz="2000"/>
            </a:lvl9pPr>
          </a:lstStyle>
          <a:p>
            <a:pPr lvl="0"/>
            <a:endParaRPr lang="zh-CN" altLang="en-US" noProof="1"/>
          </a:p>
        </p:txBody>
      </p:sp>
      <p:sp>
        <p:nvSpPr>
          <p:cNvPr id="4" name="文本占位符 3"/>
          <p:cNvSpPr>
            <a:spLocks noGrp="1"/>
          </p:cNvSpPr>
          <p:nvPr>
            <p:ph type="body" sz="half" idx="2"/>
          </p:nvPr>
        </p:nvSpPr>
        <p:spPr>
          <a:xfrm>
            <a:off x="629843" y="2057512"/>
            <a:ext cx="2949187" cy="381179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835" indent="0">
              <a:buNone/>
              <a:defRPr sz="1000"/>
            </a:lvl7pPr>
            <a:lvl8pPr marL="3201035" indent="0">
              <a:buNone/>
              <a:defRPr sz="1000"/>
            </a:lvl8pPr>
            <a:lvl9pPr marL="3658235" indent="0">
              <a:buNone/>
              <a:defRPr sz="1000"/>
            </a:lvl9pPr>
          </a:lstStyle>
          <a:p>
            <a:pPr lvl="0"/>
            <a:r>
              <a:rPr lang="zh-CN" altLang="en-US" noProof="1"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5CDBCC4D-856C-47DF-BAA9-515EB57BB5CE}" type="datetimeFigureOut">
              <a:rPr lang="zh-CN" altLang="en-US"/>
              <a:pPr>
                <a:defRPr/>
              </a:pPr>
              <a:t>2016-8-15</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074956F8-B3FF-4FE4-AA32-957D2044029A}" type="slidenum">
              <a:rPr altLang="en-US"/>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nvPr>
        </p:nvSpPr>
        <p:spPr bwMode="auto">
          <a:xfrm>
            <a:off x="628650" y="365125"/>
            <a:ext cx="7886700" cy="1325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noChangeArrowheads="1"/>
          </p:cNvSpPr>
          <p:nvPr>
            <p:ph type="body" idx="4294967295"/>
          </p:nvPr>
        </p:nvSpPr>
        <p:spPr bwMode="auto">
          <a:xfrm>
            <a:off x="628650" y="1825625"/>
            <a:ext cx="7886700" cy="43513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buFont typeface="Arial" panose="020B0604020202020204" pitchFamily="34" charset="0"/>
              <a:buNone/>
              <a:defRPr sz="1200" noProof="1">
                <a:solidFill>
                  <a:schemeClr val="tx1">
                    <a:tint val="75000"/>
                  </a:schemeClr>
                </a:solidFill>
                <a:latin typeface="+mn-lt"/>
                <a:ea typeface="+mn-ea"/>
              </a:defRPr>
            </a:lvl1pPr>
          </a:lstStyle>
          <a:p>
            <a:pPr>
              <a:defRPr/>
            </a:pPr>
            <a:fld id="{9D44FA8B-09C1-4811-B7B0-C50F02F7DAC5}" type="datetimeFigureOut">
              <a:rPr lang="zh-CN" altLang="en-US"/>
              <a:pPr>
                <a:defRPr/>
              </a:pPr>
              <a:t>2016-8-15</a:t>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buFont typeface="Arial" panose="020B0604020202020204" pitchFamily="34" charset="0"/>
              <a:buNone/>
              <a:defRPr sz="1200" noProof="1">
                <a:solidFill>
                  <a:schemeClr val="tx1">
                    <a:tint val="75000"/>
                  </a:schemeClr>
                </a:solidFill>
              </a:defRPr>
            </a:lvl1pPr>
          </a:lstStyle>
          <a:p>
            <a:pPr>
              <a:defRPr/>
            </a:pPr>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buFont typeface="Arial" charset="0"/>
              <a:buNone/>
              <a:defRPr sz="1200" noProof="1">
                <a:solidFill>
                  <a:srgbClr val="898989"/>
                </a:solidFill>
              </a:defRPr>
            </a:lvl1pPr>
          </a:lstStyle>
          <a:p>
            <a:fld id="{9F99BA13-B170-4B1B-BD24-E2AF23EF71EB}" type="slidenum">
              <a:rPr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7013" algn="l" rtl="0" eaLnBrk="0" fontAlgn="base" hangingPunct="0">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7013" algn="l" rtl="0" eaLnBrk="0" fontAlgn="base" hangingPunct="0">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7013" algn="l" rtl="0" eaLnBrk="0" fontAlgn="base" hangingPunct="0">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7013"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7013"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5235" indent="-22733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2435" indent="-22733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635" indent="-22733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835" indent="-22733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nvPr>
        </p:nvSpPr>
        <p:spPr bwMode="auto">
          <a:xfrm>
            <a:off x="628650" y="365125"/>
            <a:ext cx="7886700" cy="1325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noChangeArrowheads="1"/>
          </p:cNvSpPr>
          <p:nvPr>
            <p:ph type="body" idx="4294967295"/>
          </p:nvPr>
        </p:nvSpPr>
        <p:spPr bwMode="auto">
          <a:xfrm>
            <a:off x="628650" y="1825625"/>
            <a:ext cx="7886700" cy="43513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buFont typeface="Arial" panose="020B0604020202020204" pitchFamily="34" charset="0"/>
              <a:buNone/>
              <a:defRPr sz="1200" noProof="1">
                <a:solidFill>
                  <a:schemeClr val="tx1">
                    <a:tint val="75000"/>
                  </a:schemeClr>
                </a:solidFill>
                <a:latin typeface="+mn-lt"/>
                <a:ea typeface="+mn-ea"/>
              </a:defRPr>
            </a:lvl1pPr>
          </a:lstStyle>
          <a:p>
            <a:pPr rtl="0">
              <a:spcBef>
                <a:spcPct val="0"/>
              </a:spcBef>
              <a:spcAft>
                <a:spcPct val="0"/>
              </a:spcAft>
              <a:defRPr/>
            </a:pPr>
            <a:fld id="{9D44FA8B-09C1-4811-B7B0-C50F02F7DAC5}" type="datetimeFigureOut">
              <a:rPr lang="zh-CN" altLang="en-US" kern="1200">
                <a:solidFill>
                  <a:prstClr val="black">
                    <a:tint val="75000"/>
                  </a:prstClr>
                </a:solidFill>
                <a:latin typeface="Calibri"/>
                <a:ea typeface="宋体"/>
                <a:cs typeface="+mn-cs"/>
              </a:rPr>
              <a:pPr rtl="0">
                <a:spcBef>
                  <a:spcPct val="0"/>
                </a:spcBef>
                <a:spcAft>
                  <a:spcPct val="0"/>
                </a:spcAft>
                <a:defRPr/>
              </a:pPr>
              <a:t>2016-8-15</a:t>
            </a:fld>
            <a:endParaRPr lang="zh-CN" altLang="en-US" kern="1200">
              <a:solidFill>
                <a:prstClr val="black">
                  <a:tint val="75000"/>
                </a:prstClr>
              </a:solidFill>
              <a:latin typeface="Calibri"/>
              <a:ea typeface="宋体"/>
              <a:cs typeface="+mn-cs"/>
            </a:endParaRPr>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buFont typeface="Arial" panose="020B0604020202020204" pitchFamily="34" charset="0"/>
              <a:buNone/>
              <a:defRPr sz="1200" noProof="1">
                <a:solidFill>
                  <a:schemeClr val="tx1">
                    <a:tint val="75000"/>
                  </a:schemeClr>
                </a:solidFill>
              </a:defRPr>
            </a:lvl1pPr>
          </a:lstStyle>
          <a:p>
            <a:pPr rtl="0">
              <a:spcBef>
                <a:spcPct val="0"/>
              </a:spcBef>
              <a:spcAft>
                <a:spcPct val="0"/>
              </a:spcAft>
              <a:defRPr/>
            </a:pPr>
            <a:endParaRPr lang="zh-CN" altLang="en-US" kern="1200">
              <a:solidFill>
                <a:prstClr val="black">
                  <a:tint val="75000"/>
                </a:prstClr>
              </a:solidFill>
              <a:latin typeface="Calibri" pitchFamily="34" charset="0"/>
              <a:ea typeface="宋体" pitchFamily="2" charset="-122"/>
              <a:cs typeface="+mn-cs"/>
            </a:endParaRPr>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buFont typeface="Arial" charset="0"/>
              <a:buNone/>
              <a:defRPr sz="1200" noProof="1">
                <a:solidFill>
                  <a:srgbClr val="898989"/>
                </a:solidFill>
              </a:defRPr>
            </a:lvl1pPr>
          </a:lstStyle>
          <a:p>
            <a:pPr rtl="0" fontAlgn="base">
              <a:spcBef>
                <a:spcPct val="0"/>
              </a:spcBef>
              <a:spcAft>
                <a:spcPct val="0"/>
              </a:spcAft>
            </a:pPr>
            <a:fld id="{9F99BA13-B170-4B1B-BD24-E2AF23EF71EB}" type="slidenum">
              <a:rPr altLang="en-US" kern="1200">
                <a:latin typeface="Calibri" pitchFamily="34" charset="0"/>
                <a:ea typeface="宋体" pitchFamily="2" charset="-122"/>
                <a:cs typeface="+mn-cs"/>
              </a:rPr>
              <a:pPr rtl="0" fontAlgn="base">
                <a:spcBef>
                  <a:spcPct val="0"/>
                </a:spcBef>
                <a:spcAft>
                  <a:spcPct val="0"/>
                </a:spcAft>
              </a:pPr>
              <a:t>‹#›</a:t>
            </a:fld>
            <a:endParaRPr lang="zh-CN" altLang="en-US" kern="1200">
              <a:latin typeface="Calibri" pitchFamily="34" charset="0"/>
              <a:ea typeface="宋体" pitchFamily="2" charset="-122"/>
              <a:cs typeface="+mn-cs"/>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7013" algn="l" rtl="0" eaLnBrk="0" fontAlgn="base" hangingPunct="0">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7013" algn="l" rtl="0" eaLnBrk="0" fontAlgn="base" hangingPunct="0">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7013" algn="l" rtl="0" eaLnBrk="0" fontAlgn="base" hangingPunct="0">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7013"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7013"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5235" indent="-22733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2435" indent="-22733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635" indent="-22733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835" indent="-22733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slide" Target="slide3.xml"/><Relationship Id="rId7" Type="http://schemas.openxmlformats.org/officeDocument/2006/relationships/image" Target="../media/image19.png"/><Relationship Id="rId2" Type="http://schemas.openxmlformats.org/officeDocument/2006/relationships/image" Target="../media/image10.jpeg"/><Relationship Id="rId1" Type="http://schemas.openxmlformats.org/officeDocument/2006/relationships/slideLayout" Target="../slideLayouts/slideLayout14.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1.png"/><Relationship Id="rId4" Type="http://schemas.openxmlformats.org/officeDocument/2006/relationships/image" Target="../media/image13.png"/><Relationship Id="rId9" Type="http://schemas.openxmlformats.org/officeDocument/2006/relationships/hyperlink" Target="FATHER'S%20LOVE%20LETTER.wmv" TargetMode="External"/></Relationships>
</file>

<file path=ppt/slides/_rels/slide100.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slide" Target="slide77.xml"/><Relationship Id="rId7" Type="http://schemas.openxmlformats.org/officeDocument/2006/relationships/slide" Target="slide19.xml"/><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1.png"/><Relationship Id="rId4" Type="http://schemas.openxmlformats.org/officeDocument/2006/relationships/slide" Target="slide2.xml"/></Relationships>
</file>

<file path=ppt/slides/_rels/slide101.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98.png"/><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slide" Target="slide19.xml"/><Relationship Id="rId5" Type="http://schemas.openxmlformats.org/officeDocument/2006/relationships/image" Target="../media/image19.png"/><Relationship Id="rId4" Type="http://schemas.openxmlformats.org/officeDocument/2006/relationships/image" Target="../media/image11.png"/></Relationships>
</file>

<file path=ppt/slides/_rels/slide102.xml.rels><?xml version="1.0" encoding="UTF-8" standalone="yes"?>
<Relationships xmlns="http://schemas.openxmlformats.org/package/2006/relationships"><Relationship Id="rId8" Type="http://schemas.openxmlformats.org/officeDocument/2006/relationships/slide" Target="slide117.xml"/><Relationship Id="rId3" Type="http://schemas.openxmlformats.org/officeDocument/2006/relationships/slide" Target="slide2.xml"/><Relationship Id="rId7" Type="http://schemas.openxmlformats.org/officeDocument/2006/relationships/slide" Target="slide115.xml"/><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slide" Target="slide107.xml"/><Relationship Id="rId5" Type="http://schemas.openxmlformats.org/officeDocument/2006/relationships/slide" Target="slide103.xml"/><Relationship Id="rId4" Type="http://schemas.openxmlformats.org/officeDocument/2006/relationships/image" Target="../media/image11.png"/></Relationships>
</file>

<file path=ppt/slides/_rels/slide103.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104.xml"/><Relationship Id="rId7" Type="http://schemas.openxmlformats.org/officeDocument/2006/relationships/image" Target="../media/image13.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slide" Target="slide102.xml"/><Relationship Id="rId5" Type="http://schemas.openxmlformats.org/officeDocument/2006/relationships/slide" Target="slide106.xml"/><Relationship Id="rId10" Type="http://schemas.openxmlformats.org/officeDocument/2006/relationships/image" Target="../media/image14.png"/><Relationship Id="rId4" Type="http://schemas.openxmlformats.org/officeDocument/2006/relationships/slide" Target="slide105.xml"/><Relationship Id="rId9" Type="http://schemas.openxmlformats.org/officeDocument/2006/relationships/image" Target="../media/image11.png"/></Relationships>
</file>

<file path=ppt/slides/_rels/slide104.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slide" Target="slide103.xml"/><Relationship Id="rId5" Type="http://schemas.openxmlformats.org/officeDocument/2006/relationships/image" Target="../media/image14.png"/><Relationship Id="rId4" Type="http://schemas.openxmlformats.org/officeDocument/2006/relationships/image" Target="../media/image11.png"/></Relationships>
</file>

<file path=ppt/slides/_rels/slide105.xml.rels><?xml version="1.0" encoding="UTF-8" standalone="yes"?>
<Relationships xmlns="http://schemas.openxmlformats.org/package/2006/relationships"><Relationship Id="rId3" Type="http://schemas.openxmlformats.org/officeDocument/2006/relationships/slide" Target="slide103.xml"/><Relationship Id="rId7" Type="http://schemas.openxmlformats.org/officeDocument/2006/relationships/image" Target="../media/image14.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10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99.jpeg"/><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image" Target="../media/image13.png"/><Relationship Id="rId4" Type="http://schemas.openxmlformats.org/officeDocument/2006/relationships/slide" Target="slide103.xml"/></Relationships>
</file>

<file path=ppt/slides/_rels/slide107.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108.xml"/><Relationship Id="rId7" Type="http://schemas.openxmlformats.org/officeDocument/2006/relationships/image" Target="../media/image13.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slide" Target="slide102.xml"/><Relationship Id="rId5" Type="http://schemas.openxmlformats.org/officeDocument/2006/relationships/slide" Target="slide113.xml"/><Relationship Id="rId4" Type="http://schemas.openxmlformats.org/officeDocument/2006/relationships/slide" Target="slide111.xml"/><Relationship Id="rId9" Type="http://schemas.openxmlformats.org/officeDocument/2006/relationships/image" Target="../media/image11.png"/></Relationships>
</file>

<file path=ppt/slides/_rels/slide108.xml.rels><?xml version="1.0" encoding="UTF-8" standalone="yes"?>
<Relationships xmlns="http://schemas.openxmlformats.org/package/2006/relationships"><Relationship Id="rId3" Type="http://schemas.openxmlformats.org/officeDocument/2006/relationships/slide" Target="slide107.xml"/><Relationship Id="rId7" Type="http://schemas.openxmlformats.org/officeDocument/2006/relationships/image" Target="../media/image14.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10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png"/><Relationship Id="rId4" Type="http://schemas.openxmlformats.org/officeDocument/2006/relationships/slide" Target="slide2.xml"/></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hyperlink" Target="U4%20Active%20reading%20(1).mp3" TargetMode="External"/><Relationship Id="rId4" Type="http://schemas.openxmlformats.org/officeDocument/2006/relationships/image" Target="../media/image11.png"/></Relationships>
</file>

<file path=ppt/slides/_rels/slide1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1.png"/><Relationship Id="rId4" Type="http://schemas.openxmlformats.org/officeDocument/2006/relationships/slide" Target="slide2.xml"/></Relationships>
</file>

<file path=ppt/slides/_rels/slide11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9.jpe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image" Target="../media/image13.png"/><Relationship Id="rId4" Type="http://schemas.openxmlformats.org/officeDocument/2006/relationships/slide" Target="slide107.xml"/></Relationships>
</file>

<file path=ppt/slides/_rels/slide1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1.png"/><Relationship Id="rId4" Type="http://schemas.openxmlformats.org/officeDocument/2006/relationships/slide" Target="slide2.xml"/></Relationships>
</file>

<file path=ppt/slides/_rels/slide113.xml.rels><?xml version="1.0" encoding="UTF-8" standalone="yes"?>
<Relationships xmlns="http://schemas.openxmlformats.org/package/2006/relationships"><Relationship Id="rId3" Type="http://schemas.openxmlformats.org/officeDocument/2006/relationships/slide" Target="slide107.xml"/><Relationship Id="rId7" Type="http://schemas.openxmlformats.org/officeDocument/2006/relationships/image" Target="../media/image14.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1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1.png"/><Relationship Id="rId4" Type="http://schemas.openxmlformats.org/officeDocument/2006/relationships/slide" Target="slide2.xml"/></Relationships>
</file>

<file path=ppt/slides/_rels/slide115.xml.rels><?xml version="1.0" encoding="UTF-8" standalone="yes"?>
<Relationships xmlns="http://schemas.openxmlformats.org/package/2006/relationships"><Relationship Id="rId3" Type="http://schemas.openxmlformats.org/officeDocument/2006/relationships/slide" Target="slide102.xml"/><Relationship Id="rId7" Type="http://schemas.openxmlformats.org/officeDocument/2006/relationships/image" Target="../media/image14.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1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1.png"/><Relationship Id="rId4" Type="http://schemas.openxmlformats.org/officeDocument/2006/relationships/slide" Target="slide2.xml"/></Relationships>
</file>

<file path=ppt/slides/_rels/slide117.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118.xml"/><Relationship Id="rId7" Type="http://schemas.openxmlformats.org/officeDocument/2006/relationships/image" Target="../media/image13.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slide" Target="slide102.xml"/><Relationship Id="rId5" Type="http://schemas.openxmlformats.org/officeDocument/2006/relationships/slide" Target="slide120.xml"/><Relationship Id="rId4" Type="http://schemas.openxmlformats.org/officeDocument/2006/relationships/slide" Target="slide119.xml"/><Relationship Id="rId9" Type="http://schemas.openxmlformats.org/officeDocument/2006/relationships/image" Target="../media/image11.png"/></Relationships>
</file>

<file path=ppt/slides/_rels/slide118.xml.rels><?xml version="1.0" encoding="UTF-8" standalone="yes"?>
<Relationships xmlns="http://schemas.openxmlformats.org/package/2006/relationships"><Relationship Id="rId3" Type="http://schemas.openxmlformats.org/officeDocument/2006/relationships/slide" Target="slide117.xml"/><Relationship Id="rId7" Type="http://schemas.openxmlformats.org/officeDocument/2006/relationships/image" Target="../media/image14.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119.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slide" Target="slide117.xml"/><Relationship Id="rId5" Type="http://schemas.openxmlformats.org/officeDocument/2006/relationships/image" Target="../media/image14.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openxmlformats.org/officeDocument/2006/relationships/slide" Target="slide34.xml"/><Relationship Id="rId13" Type="http://schemas.openxmlformats.org/officeDocument/2006/relationships/slide" Target="slide90.xml"/><Relationship Id="rId18" Type="http://schemas.openxmlformats.org/officeDocument/2006/relationships/slide" Target="slide20.xml"/><Relationship Id="rId3" Type="http://schemas.openxmlformats.org/officeDocument/2006/relationships/slide" Target="slide2.xml"/><Relationship Id="rId21" Type="http://schemas.openxmlformats.org/officeDocument/2006/relationships/image" Target="../media/image13.png"/><Relationship Id="rId7" Type="http://schemas.openxmlformats.org/officeDocument/2006/relationships/slide" Target="slide33.xml"/><Relationship Id="rId12" Type="http://schemas.openxmlformats.org/officeDocument/2006/relationships/slide" Target="slide38.xml"/><Relationship Id="rId17" Type="http://schemas.openxmlformats.org/officeDocument/2006/relationships/image" Target="../media/image15.png"/><Relationship Id="rId2" Type="http://schemas.openxmlformats.org/officeDocument/2006/relationships/image" Target="../media/image22.jpeg"/><Relationship Id="rId16" Type="http://schemas.openxmlformats.org/officeDocument/2006/relationships/hyperlink" Target="01.mp3" TargetMode="External"/><Relationship Id="rId20" Type="http://schemas.openxmlformats.org/officeDocument/2006/relationships/slide" Target="slide11.xml"/><Relationship Id="rId1" Type="http://schemas.openxmlformats.org/officeDocument/2006/relationships/slideLayout" Target="../slideLayouts/slideLayout2.xml"/><Relationship Id="rId6" Type="http://schemas.openxmlformats.org/officeDocument/2006/relationships/slide" Target="slide32.xml"/><Relationship Id="rId11" Type="http://schemas.openxmlformats.org/officeDocument/2006/relationships/slide" Target="slide37.xml"/><Relationship Id="rId5" Type="http://schemas.openxmlformats.org/officeDocument/2006/relationships/slide" Target="slide31.xml"/><Relationship Id="rId15" Type="http://schemas.openxmlformats.org/officeDocument/2006/relationships/slide" Target="slide42.xml"/><Relationship Id="rId10" Type="http://schemas.openxmlformats.org/officeDocument/2006/relationships/slide" Target="slide36.xml"/><Relationship Id="rId19" Type="http://schemas.openxmlformats.org/officeDocument/2006/relationships/image" Target="../media/image24.png"/><Relationship Id="rId4" Type="http://schemas.openxmlformats.org/officeDocument/2006/relationships/image" Target="../media/image11.png"/><Relationship Id="rId9" Type="http://schemas.openxmlformats.org/officeDocument/2006/relationships/slide" Target="slide35.xml"/><Relationship Id="rId14" Type="http://schemas.openxmlformats.org/officeDocument/2006/relationships/slide" Target="slide41.xml"/></Relationships>
</file>

<file path=ppt/slides/_rels/slide120.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13.png"/><Relationship Id="rId2" Type="http://schemas.openxmlformats.org/officeDocument/2006/relationships/image" Target="../media/image99.jpeg"/><Relationship Id="rId1" Type="http://schemas.openxmlformats.org/officeDocument/2006/relationships/slideLayout" Target="../slideLayouts/slideLayout2.xml"/><Relationship Id="rId6" Type="http://schemas.openxmlformats.org/officeDocument/2006/relationships/slide" Target="slide117.xml"/><Relationship Id="rId5" Type="http://schemas.openxmlformats.org/officeDocument/2006/relationships/image" Target="../media/image11.png"/><Relationship Id="rId4" Type="http://schemas.openxmlformats.org/officeDocument/2006/relationships/slide" Target="slide2.xml"/></Relationships>
</file>

<file path=ppt/slides/_rels/slide121.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01.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slide" Target="slide123.xml"/><Relationship Id="rId5" Type="http://schemas.openxmlformats.org/officeDocument/2006/relationships/slide" Target="slide122.xml"/><Relationship Id="rId4" Type="http://schemas.openxmlformats.org/officeDocument/2006/relationships/image" Target="../media/image11.png"/></Relationships>
</file>

<file path=ppt/slides/_rels/slide122.xml.rels><?xml version="1.0" encoding="UTF-8" standalone="yes"?>
<Relationships xmlns="http://schemas.openxmlformats.org/package/2006/relationships"><Relationship Id="rId3" Type="http://schemas.openxmlformats.org/officeDocument/2006/relationships/slide" Target="slide121.xml"/><Relationship Id="rId7" Type="http://schemas.openxmlformats.org/officeDocument/2006/relationships/image" Target="../media/image102.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12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 Target="slide124.xml"/><Relationship Id="rId7" Type="http://schemas.openxmlformats.org/officeDocument/2006/relationships/slide" Target="slide2.xml"/><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slide" Target="slide121.xml"/><Relationship Id="rId4" Type="http://schemas.openxmlformats.org/officeDocument/2006/relationships/slide" Target="slide130.xml"/><Relationship Id="rId9" Type="http://schemas.openxmlformats.org/officeDocument/2006/relationships/image" Target="../media/image102.png"/></Relationships>
</file>

<file path=ppt/slides/_rels/slide124.xml.rels><?xml version="1.0" encoding="UTF-8" standalone="yes"?>
<Relationships xmlns="http://schemas.openxmlformats.org/package/2006/relationships"><Relationship Id="rId3" Type="http://schemas.openxmlformats.org/officeDocument/2006/relationships/slide" Target="slide123.xml"/><Relationship Id="rId7" Type="http://schemas.openxmlformats.org/officeDocument/2006/relationships/image" Target="../media/image14.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125.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slide" Target="slide124.xml"/><Relationship Id="rId5" Type="http://schemas.openxmlformats.org/officeDocument/2006/relationships/image" Target="../media/image14.png"/><Relationship Id="rId4" Type="http://schemas.openxmlformats.org/officeDocument/2006/relationships/image" Target="../media/image11.png"/></Relationships>
</file>

<file path=ppt/slides/_rels/slide126.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slide" Target="slide124.xml"/><Relationship Id="rId5" Type="http://schemas.openxmlformats.org/officeDocument/2006/relationships/image" Target="../media/image14.png"/><Relationship Id="rId4" Type="http://schemas.openxmlformats.org/officeDocument/2006/relationships/image" Target="../media/image11.png"/></Relationships>
</file>

<file path=ppt/slides/_rels/slide127.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slide" Target="slide124.xml"/><Relationship Id="rId5" Type="http://schemas.openxmlformats.org/officeDocument/2006/relationships/image" Target="../media/image14.png"/><Relationship Id="rId4" Type="http://schemas.openxmlformats.org/officeDocument/2006/relationships/image" Target="../media/image11.png"/></Relationships>
</file>

<file path=ppt/slides/_rels/slide128.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slide" Target="slide124.xml"/><Relationship Id="rId5" Type="http://schemas.openxmlformats.org/officeDocument/2006/relationships/image" Target="../media/image14.png"/><Relationship Id="rId4" Type="http://schemas.openxmlformats.org/officeDocument/2006/relationships/image" Target="../media/image11.png"/></Relationships>
</file>

<file path=ppt/slides/_rels/slide129.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02.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slide" Target="slide124.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8" Type="http://schemas.openxmlformats.org/officeDocument/2006/relationships/slide" Target="slide92.xml"/><Relationship Id="rId13" Type="http://schemas.openxmlformats.org/officeDocument/2006/relationships/hyperlink" Target="02.mp3" TargetMode="External"/><Relationship Id="rId18" Type="http://schemas.openxmlformats.org/officeDocument/2006/relationships/image" Target="../media/image13.png"/><Relationship Id="rId3" Type="http://schemas.openxmlformats.org/officeDocument/2006/relationships/slide" Target="slide2.xml"/><Relationship Id="rId7" Type="http://schemas.openxmlformats.org/officeDocument/2006/relationships/slide" Target="slide91.xml"/><Relationship Id="rId12" Type="http://schemas.openxmlformats.org/officeDocument/2006/relationships/slide" Target="slide49.xml"/><Relationship Id="rId17" Type="http://schemas.openxmlformats.org/officeDocument/2006/relationships/slide" Target="slide11.xml"/><Relationship Id="rId2" Type="http://schemas.openxmlformats.org/officeDocument/2006/relationships/image" Target="../media/image22.jpeg"/><Relationship Id="rId16"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slide" Target="slide44.xml"/><Relationship Id="rId11" Type="http://schemas.openxmlformats.org/officeDocument/2006/relationships/slide" Target="slide48.xml"/><Relationship Id="rId5" Type="http://schemas.openxmlformats.org/officeDocument/2006/relationships/slide" Target="slide43.xml"/><Relationship Id="rId15" Type="http://schemas.openxmlformats.org/officeDocument/2006/relationships/slide" Target="slide21.xml"/><Relationship Id="rId10" Type="http://schemas.openxmlformats.org/officeDocument/2006/relationships/slide" Target="slide47.xml"/><Relationship Id="rId4" Type="http://schemas.openxmlformats.org/officeDocument/2006/relationships/image" Target="../media/image11.png"/><Relationship Id="rId9" Type="http://schemas.openxmlformats.org/officeDocument/2006/relationships/slide" Target="slide79.xml"/><Relationship Id="rId14" Type="http://schemas.openxmlformats.org/officeDocument/2006/relationships/image" Target="../media/image15.png"/></Relationships>
</file>

<file path=ppt/slides/_rels/slide130.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slide" Target="slide123.xml"/><Relationship Id="rId5" Type="http://schemas.openxmlformats.org/officeDocument/2006/relationships/image" Target="../media/image14.png"/><Relationship Id="rId4" Type="http://schemas.openxmlformats.org/officeDocument/2006/relationships/image" Target="../media/image11.png"/></Relationships>
</file>

<file path=ppt/slides/_rels/slide131.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slide" Target="slide130.xml"/><Relationship Id="rId5" Type="http://schemas.openxmlformats.org/officeDocument/2006/relationships/image" Target="../media/image14.png"/><Relationship Id="rId4" Type="http://schemas.openxmlformats.org/officeDocument/2006/relationships/image" Target="../media/image11.png"/></Relationships>
</file>

<file path=ppt/slides/_rels/slide132.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slide" Target="slide130.xml"/><Relationship Id="rId5" Type="http://schemas.openxmlformats.org/officeDocument/2006/relationships/image" Target="../media/image14.png"/><Relationship Id="rId4" Type="http://schemas.openxmlformats.org/officeDocument/2006/relationships/image" Target="../media/image11.png"/></Relationships>
</file>

<file path=ppt/slides/_rels/slide133.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slide" Target="slide130.xml"/><Relationship Id="rId5" Type="http://schemas.openxmlformats.org/officeDocument/2006/relationships/image" Target="../media/image14.png"/><Relationship Id="rId4" Type="http://schemas.openxmlformats.org/officeDocument/2006/relationships/image" Target="../media/image11.png"/></Relationships>
</file>

<file path=ppt/slides/_rels/slide134.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slide" Target="slide130.xml"/><Relationship Id="rId5" Type="http://schemas.openxmlformats.org/officeDocument/2006/relationships/image" Target="../media/image14.png"/><Relationship Id="rId4" Type="http://schemas.openxmlformats.org/officeDocument/2006/relationships/image" Target="../media/image11.png"/></Relationships>
</file>

<file path=ppt/slides/_rels/slide135.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100.jpeg"/><Relationship Id="rId1" Type="http://schemas.openxmlformats.org/officeDocument/2006/relationships/slideLayout" Target="../slideLayouts/slideLayout2.xml"/><Relationship Id="rId6" Type="http://schemas.openxmlformats.org/officeDocument/2006/relationships/slide" Target="slide130.xml"/><Relationship Id="rId5" Type="http://schemas.openxmlformats.org/officeDocument/2006/relationships/image" Target="../media/image102.png"/><Relationship Id="rId4" Type="http://schemas.openxmlformats.org/officeDocument/2006/relationships/image" Target="../media/image11.png"/></Relationships>
</file>

<file path=ppt/slides/_rels/slide136.xml.rels><?xml version="1.0" encoding="UTF-8" standalone="yes"?>
<Relationships xmlns="http://schemas.openxmlformats.org/package/2006/relationships"><Relationship Id="rId3" Type="http://schemas.openxmlformats.org/officeDocument/2006/relationships/image" Target="../media/image104.jpeg"/><Relationship Id="rId2" Type="http://schemas.openxmlformats.org/officeDocument/2006/relationships/image" Target="../media/image10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hyperlink" Target="03.mp3" TargetMode="External"/><Relationship Id="rId18" Type="http://schemas.openxmlformats.org/officeDocument/2006/relationships/image" Target="../media/image13.png"/><Relationship Id="rId3" Type="http://schemas.openxmlformats.org/officeDocument/2006/relationships/slide" Target="slide2.xml"/><Relationship Id="rId7" Type="http://schemas.openxmlformats.org/officeDocument/2006/relationships/slide" Target="slide53.xml"/><Relationship Id="rId12" Type="http://schemas.openxmlformats.org/officeDocument/2006/relationships/slide" Target="slide94.xml"/><Relationship Id="rId17" Type="http://schemas.openxmlformats.org/officeDocument/2006/relationships/slide" Target="slide11.xml"/><Relationship Id="rId2" Type="http://schemas.openxmlformats.org/officeDocument/2006/relationships/image" Target="../media/image22.jpeg"/><Relationship Id="rId16"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slide" Target="slide52.xml"/><Relationship Id="rId11" Type="http://schemas.openxmlformats.org/officeDocument/2006/relationships/slide" Target="slide93.xml"/><Relationship Id="rId5" Type="http://schemas.openxmlformats.org/officeDocument/2006/relationships/slide" Target="slide51.xml"/><Relationship Id="rId15" Type="http://schemas.openxmlformats.org/officeDocument/2006/relationships/slide" Target="slide22.xml"/><Relationship Id="rId10" Type="http://schemas.openxmlformats.org/officeDocument/2006/relationships/slide" Target="slide56.xml"/><Relationship Id="rId4" Type="http://schemas.openxmlformats.org/officeDocument/2006/relationships/image" Target="../media/image11.png"/><Relationship Id="rId9" Type="http://schemas.openxmlformats.org/officeDocument/2006/relationships/slide" Target="slide55.xml"/><Relationship Id="rId14" Type="http://schemas.openxmlformats.org/officeDocument/2006/relationships/image" Target="../media/image15.png"/></Relationships>
</file>

<file path=ppt/slides/_rels/slide15.xml.rels><?xml version="1.0" encoding="UTF-8" standalone="yes"?>
<Relationships xmlns="http://schemas.openxmlformats.org/package/2006/relationships"><Relationship Id="rId8" Type="http://schemas.openxmlformats.org/officeDocument/2006/relationships/slide" Target="slide97.xml"/><Relationship Id="rId13" Type="http://schemas.openxmlformats.org/officeDocument/2006/relationships/slide" Target="slide11.xml"/><Relationship Id="rId3" Type="http://schemas.openxmlformats.org/officeDocument/2006/relationships/slide" Target="slide2.xml"/><Relationship Id="rId7" Type="http://schemas.openxmlformats.org/officeDocument/2006/relationships/slide" Target="slide96.xml"/><Relationship Id="rId12" Type="http://schemas.openxmlformats.org/officeDocument/2006/relationships/image" Target="../media/image24.pn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slide" Target="slide95.xml"/><Relationship Id="rId11" Type="http://schemas.openxmlformats.org/officeDocument/2006/relationships/slide" Target="slide23.xml"/><Relationship Id="rId5" Type="http://schemas.openxmlformats.org/officeDocument/2006/relationships/slide" Target="slide81.xml"/><Relationship Id="rId10" Type="http://schemas.openxmlformats.org/officeDocument/2006/relationships/image" Target="../media/image15.png"/><Relationship Id="rId4" Type="http://schemas.openxmlformats.org/officeDocument/2006/relationships/image" Target="../media/image11.png"/><Relationship Id="rId9" Type="http://schemas.openxmlformats.org/officeDocument/2006/relationships/hyperlink" Target="04.mp3" TargetMode="External"/><Relationship Id="rId14" Type="http://schemas.openxmlformats.org/officeDocument/2006/relationships/image" Target="../media/image13.png"/></Relationships>
</file>

<file path=ppt/slides/_rels/slide16.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69.xml"/><Relationship Id="rId18" Type="http://schemas.openxmlformats.org/officeDocument/2006/relationships/slide" Target="slide24.xml"/><Relationship Id="rId3" Type="http://schemas.openxmlformats.org/officeDocument/2006/relationships/slide" Target="slide2.xml"/><Relationship Id="rId21" Type="http://schemas.openxmlformats.org/officeDocument/2006/relationships/image" Target="../media/image13.png"/><Relationship Id="rId7" Type="http://schemas.openxmlformats.org/officeDocument/2006/relationships/slide" Target="slide65.xml"/><Relationship Id="rId12" Type="http://schemas.openxmlformats.org/officeDocument/2006/relationships/slide" Target="slide68.xml"/><Relationship Id="rId17" Type="http://schemas.openxmlformats.org/officeDocument/2006/relationships/image" Target="../media/image15.png"/><Relationship Id="rId2" Type="http://schemas.openxmlformats.org/officeDocument/2006/relationships/image" Target="../media/image22.jpeg"/><Relationship Id="rId16" Type="http://schemas.openxmlformats.org/officeDocument/2006/relationships/hyperlink" Target="05.mp3" TargetMode="External"/><Relationship Id="rId20" Type="http://schemas.openxmlformats.org/officeDocument/2006/relationships/slide" Target="slide11.xml"/><Relationship Id="rId1" Type="http://schemas.openxmlformats.org/officeDocument/2006/relationships/slideLayout" Target="../slideLayouts/slideLayout2.xml"/><Relationship Id="rId6" Type="http://schemas.openxmlformats.org/officeDocument/2006/relationships/slide" Target="slide84.xml"/><Relationship Id="rId11" Type="http://schemas.openxmlformats.org/officeDocument/2006/relationships/slide" Target="slide86.xml"/><Relationship Id="rId5" Type="http://schemas.openxmlformats.org/officeDocument/2006/relationships/slide" Target="slide64.xml"/><Relationship Id="rId15" Type="http://schemas.openxmlformats.org/officeDocument/2006/relationships/slide" Target="slide70.xml"/><Relationship Id="rId10" Type="http://schemas.openxmlformats.org/officeDocument/2006/relationships/slide" Target="slide85.xml"/><Relationship Id="rId19" Type="http://schemas.openxmlformats.org/officeDocument/2006/relationships/image" Target="../media/image24.png"/><Relationship Id="rId4" Type="http://schemas.openxmlformats.org/officeDocument/2006/relationships/image" Target="../media/image11.png"/><Relationship Id="rId9" Type="http://schemas.openxmlformats.org/officeDocument/2006/relationships/slide" Target="slide67.xml"/><Relationship Id="rId14" Type="http://schemas.openxmlformats.org/officeDocument/2006/relationships/slide" Target="slide98.xml"/></Relationships>
</file>

<file path=ppt/slides/_rels/slide17.xml.rels><?xml version="1.0" encoding="UTF-8" standalone="yes"?>
<Relationships xmlns="http://schemas.openxmlformats.org/package/2006/relationships"><Relationship Id="rId8" Type="http://schemas.openxmlformats.org/officeDocument/2006/relationships/slide" Target="slide73.xml"/><Relationship Id="rId13" Type="http://schemas.openxmlformats.org/officeDocument/2006/relationships/slide" Target="slide25.xml"/><Relationship Id="rId3" Type="http://schemas.openxmlformats.org/officeDocument/2006/relationships/slide" Target="slide2.xml"/><Relationship Id="rId7" Type="http://schemas.openxmlformats.org/officeDocument/2006/relationships/slide" Target="slide72.xml"/><Relationship Id="rId12" Type="http://schemas.openxmlformats.org/officeDocument/2006/relationships/image" Target="../media/image15.png"/><Relationship Id="rId2" Type="http://schemas.openxmlformats.org/officeDocument/2006/relationships/image" Target="../media/image22.jpeg"/><Relationship Id="rId16"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slide" Target="slide71.xml"/><Relationship Id="rId11" Type="http://schemas.openxmlformats.org/officeDocument/2006/relationships/hyperlink" Target="06.mp3" TargetMode="External"/><Relationship Id="rId5" Type="http://schemas.openxmlformats.org/officeDocument/2006/relationships/slide" Target="slide88.xml"/><Relationship Id="rId15" Type="http://schemas.openxmlformats.org/officeDocument/2006/relationships/slide" Target="slide11.xml"/><Relationship Id="rId10" Type="http://schemas.openxmlformats.org/officeDocument/2006/relationships/slide" Target="slide74.xml"/><Relationship Id="rId4" Type="http://schemas.openxmlformats.org/officeDocument/2006/relationships/image" Target="../media/image11.png"/><Relationship Id="rId9" Type="http://schemas.openxmlformats.org/officeDocument/2006/relationships/slide" Target="slide99.xml"/><Relationship Id="rId14" Type="http://schemas.openxmlformats.org/officeDocument/2006/relationships/image" Target="../media/image24.png"/></Relationships>
</file>

<file path=ppt/slides/_rels/slide18.xml.rels><?xml version="1.0" encoding="UTF-8" standalone="yes"?>
<Relationships xmlns="http://schemas.openxmlformats.org/package/2006/relationships"><Relationship Id="rId8" Type="http://schemas.openxmlformats.org/officeDocument/2006/relationships/slide" Target="slide26.xml"/><Relationship Id="rId3" Type="http://schemas.openxmlformats.org/officeDocument/2006/relationships/slide" Target="slide2.xml"/><Relationship Id="rId7" Type="http://schemas.openxmlformats.org/officeDocument/2006/relationships/image" Target="../media/image15.pn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hyperlink" Target="07.mp3" TargetMode="External"/><Relationship Id="rId11" Type="http://schemas.openxmlformats.org/officeDocument/2006/relationships/image" Target="../media/image13.png"/><Relationship Id="rId5" Type="http://schemas.openxmlformats.org/officeDocument/2006/relationships/slide" Target="slide89.xml"/><Relationship Id="rId10" Type="http://schemas.openxmlformats.org/officeDocument/2006/relationships/slide" Target="slide11.xml"/><Relationship Id="rId4" Type="http://schemas.openxmlformats.org/officeDocument/2006/relationships/image" Target="../media/image11.png"/><Relationship Id="rId9" Type="http://schemas.openxmlformats.org/officeDocument/2006/relationships/image" Target="../media/image24.png"/></Relationships>
</file>

<file path=ppt/slides/_rels/slide19.xml.rels><?xml version="1.0" encoding="UTF-8" standalone="yes"?>
<Relationships xmlns="http://schemas.openxmlformats.org/package/2006/relationships"><Relationship Id="rId8" Type="http://schemas.openxmlformats.org/officeDocument/2006/relationships/hyperlink" Target="08.mp3" TargetMode="External"/><Relationship Id="rId13" Type="http://schemas.openxmlformats.org/officeDocument/2006/relationships/image" Target="../media/image13.png"/><Relationship Id="rId3" Type="http://schemas.openxmlformats.org/officeDocument/2006/relationships/slide" Target="slide2.xml"/><Relationship Id="rId7" Type="http://schemas.openxmlformats.org/officeDocument/2006/relationships/slide" Target="slide101.xml"/><Relationship Id="rId12" Type="http://schemas.openxmlformats.org/officeDocument/2006/relationships/slide" Target="slide11.xml"/><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slide" Target="slide100.xml"/><Relationship Id="rId11" Type="http://schemas.openxmlformats.org/officeDocument/2006/relationships/image" Target="../media/image24.png"/><Relationship Id="rId5" Type="http://schemas.openxmlformats.org/officeDocument/2006/relationships/slide" Target="slide76.xml"/><Relationship Id="rId10" Type="http://schemas.openxmlformats.org/officeDocument/2006/relationships/slide" Target="slide27.xml"/><Relationship Id="rId4" Type="http://schemas.openxmlformats.org/officeDocument/2006/relationships/image" Target="../media/image11.png"/><Relationship Id="rId9" Type="http://schemas.openxmlformats.org/officeDocument/2006/relationships/image" Target="../media/image15.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90.xml"/><Relationship Id="rId3" Type="http://schemas.openxmlformats.org/officeDocument/2006/relationships/slide" Target="slide3.xml"/><Relationship Id="rId7" Type="http://schemas.openxmlformats.org/officeDocument/2006/relationships/slide" Target="slide121.xml"/><Relationship Id="rId12"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slide" Target="slide28.xml"/><Relationship Id="rId5" Type="http://schemas.openxmlformats.org/officeDocument/2006/relationships/slide" Target="slide102.xml"/><Relationship Id="rId15" Type="http://schemas.openxmlformats.org/officeDocument/2006/relationships/image" Target="../media/image9.jpeg"/><Relationship Id="rId10" Type="http://schemas.openxmlformats.org/officeDocument/2006/relationships/image" Target="../media/image6.png"/><Relationship Id="rId4" Type="http://schemas.openxmlformats.org/officeDocument/2006/relationships/image" Target="../media/image3.png"/><Relationship Id="rId9" Type="http://schemas.openxmlformats.org/officeDocument/2006/relationships/slide" Target="slide11.xml"/><Relationship Id="rId14" Type="http://schemas.openxmlformats.org/officeDocument/2006/relationships/image" Target="../media/image8.png"/></Relationships>
</file>

<file path=ppt/slides/_rels/slide20.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 Target="slide11.xml"/><Relationship Id="rId7" Type="http://schemas.openxmlformats.org/officeDocument/2006/relationships/slide" Target="slide12.xml"/><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 Target="slide11.xml"/><Relationship Id="rId7" Type="http://schemas.openxmlformats.org/officeDocument/2006/relationships/slide" Target="slide13.xml"/><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 Target="slide11.xml"/><Relationship Id="rId7" Type="http://schemas.openxmlformats.org/officeDocument/2006/relationships/slide" Target="slide14.xml"/><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 Target="slide11.xml"/><Relationship Id="rId7" Type="http://schemas.openxmlformats.org/officeDocument/2006/relationships/slide" Target="slide15.xml"/><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 Target="slide11.xml"/><Relationship Id="rId7" Type="http://schemas.openxmlformats.org/officeDocument/2006/relationships/slide" Target="slide16.xml"/><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 Target="slide11.xml"/><Relationship Id="rId7" Type="http://schemas.openxmlformats.org/officeDocument/2006/relationships/slide" Target="slide17.xml"/><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 Target="slide11.xml"/><Relationship Id="rId7" Type="http://schemas.openxmlformats.org/officeDocument/2006/relationships/slide" Target="slide18.xml"/><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 Target="slide11.xml"/><Relationship Id="rId7" Type="http://schemas.openxmlformats.org/officeDocument/2006/relationships/slide" Target="slide19.xml"/><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8" Type="http://schemas.openxmlformats.org/officeDocument/2006/relationships/slide" Target="slide41.xml"/><Relationship Id="rId13" Type="http://schemas.openxmlformats.org/officeDocument/2006/relationships/slide" Target="slide51.xml"/><Relationship Id="rId18" Type="http://schemas.openxmlformats.org/officeDocument/2006/relationships/slide" Target="slide36.xml"/><Relationship Id="rId26" Type="http://schemas.openxmlformats.org/officeDocument/2006/relationships/slide" Target="slide49.xml"/><Relationship Id="rId3" Type="http://schemas.openxmlformats.org/officeDocument/2006/relationships/slide" Target="slide31.xml"/><Relationship Id="rId21" Type="http://schemas.openxmlformats.org/officeDocument/2006/relationships/slide" Target="slide39.xml"/><Relationship Id="rId34" Type="http://schemas.openxmlformats.org/officeDocument/2006/relationships/image" Target="../media/image11.png"/><Relationship Id="rId7" Type="http://schemas.openxmlformats.org/officeDocument/2006/relationships/slide" Target="slide35.xml"/><Relationship Id="rId12" Type="http://schemas.openxmlformats.org/officeDocument/2006/relationships/slide" Target="slide45.xml"/><Relationship Id="rId17" Type="http://schemas.openxmlformats.org/officeDocument/2006/relationships/slide" Target="slide55.xml"/><Relationship Id="rId25" Type="http://schemas.openxmlformats.org/officeDocument/2006/relationships/slide" Target="slide48.xml"/><Relationship Id="rId33" Type="http://schemas.openxmlformats.org/officeDocument/2006/relationships/slide" Target="slide2.xml"/><Relationship Id="rId2" Type="http://schemas.openxmlformats.org/officeDocument/2006/relationships/image" Target="../media/image26.jpeg"/><Relationship Id="rId16" Type="http://schemas.openxmlformats.org/officeDocument/2006/relationships/slide" Target="slide54.xml"/><Relationship Id="rId20" Type="http://schemas.openxmlformats.org/officeDocument/2006/relationships/slide" Target="slide38.xml"/><Relationship Id="rId29" Type="http://schemas.openxmlformats.org/officeDocument/2006/relationships/slide" Target="slide57.xml"/><Relationship Id="rId1" Type="http://schemas.openxmlformats.org/officeDocument/2006/relationships/slideLayout" Target="../slideLayouts/slideLayout2.xml"/><Relationship Id="rId6" Type="http://schemas.openxmlformats.org/officeDocument/2006/relationships/slide" Target="slide34.xml"/><Relationship Id="rId11" Type="http://schemas.openxmlformats.org/officeDocument/2006/relationships/slide" Target="slide44.xml"/><Relationship Id="rId24" Type="http://schemas.openxmlformats.org/officeDocument/2006/relationships/slide" Target="slide47.xml"/><Relationship Id="rId32" Type="http://schemas.openxmlformats.org/officeDocument/2006/relationships/slide" Target="slide60.xml"/><Relationship Id="rId5" Type="http://schemas.openxmlformats.org/officeDocument/2006/relationships/slide" Target="slide33.xml"/><Relationship Id="rId15" Type="http://schemas.openxmlformats.org/officeDocument/2006/relationships/slide" Target="slide53.xml"/><Relationship Id="rId23" Type="http://schemas.openxmlformats.org/officeDocument/2006/relationships/slide" Target="slide46.xml"/><Relationship Id="rId28" Type="http://schemas.openxmlformats.org/officeDocument/2006/relationships/slide" Target="slide56.xml"/><Relationship Id="rId10" Type="http://schemas.openxmlformats.org/officeDocument/2006/relationships/slide" Target="slide43.xml"/><Relationship Id="rId19" Type="http://schemas.openxmlformats.org/officeDocument/2006/relationships/slide" Target="slide37.xml"/><Relationship Id="rId31" Type="http://schemas.openxmlformats.org/officeDocument/2006/relationships/slide" Target="slide59.xml"/><Relationship Id="rId4" Type="http://schemas.openxmlformats.org/officeDocument/2006/relationships/slide" Target="slide32.xml"/><Relationship Id="rId9" Type="http://schemas.openxmlformats.org/officeDocument/2006/relationships/slide" Target="slide42.xml"/><Relationship Id="rId14" Type="http://schemas.openxmlformats.org/officeDocument/2006/relationships/slide" Target="slide52.xml"/><Relationship Id="rId22" Type="http://schemas.openxmlformats.org/officeDocument/2006/relationships/slide" Target="slide40.xml"/><Relationship Id="rId27" Type="http://schemas.openxmlformats.org/officeDocument/2006/relationships/slide" Target="slide50.xml"/><Relationship Id="rId30" Type="http://schemas.openxmlformats.org/officeDocument/2006/relationships/slide" Target="slide58.xml"/></Relationships>
</file>

<file path=ppt/slides/_rels/slide29.xml.rels><?xml version="1.0" encoding="UTF-8" standalone="yes"?>
<Relationships xmlns="http://schemas.openxmlformats.org/package/2006/relationships"><Relationship Id="rId8" Type="http://schemas.openxmlformats.org/officeDocument/2006/relationships/slide" Target="slide71.xml"/><Relationship Id="rId13" Type="http://schemas.openxmlformats.org/officeDocument/2006/relationships/slide" Target="slide66.xml"/><Relationship Id="rId18" Type="http://schemas.openxmlformats.org/officeDocument/2006/relationships/slide" Target="slide76.xml"/><Relationship Id="rId3" Type="http://schemas.openxmlformats.org/officeDocument/2006/relationships/slide" Target="slide61.xml"/><Relationship Id="rId21" Type="http://schemas.openxmlformats.org/officeDocument/2006/relationships/image" Target="../media/image13.png"/><Relationship Id="rId7" Type="http://schemas.openxmlformats.org/officeDocument/2006/relationships/slide" Target="slide65.xml"/><Relationship Id="rId12" Type="http://schemas.openxmlformats.org/officeDocument/2006/relationships/slide" Target="slide75.xml"/><Relationship Id="rId17" Type="http://schemas.openxmlformats.org/officeDocument/2006/relationships/slide" Target="slide70.xml"/><Relationship Id="rId2" Type="http://schemas.openxmlformats.org/officeDocument/2006/relationships/image" Target="../media/image26.jpeg"/><Relationship Id="rId16" Type="http://schemas.openxmlformats.org/officeDocument/2006/relationships/slide" Target="slide69.xml"/><Relationship Id="rId20" Type="http://schemas.openxmlformats.org/officeDocument/2006/relationships/slide" Target="slide28.xml"/><Relationship Id="rId1" Type="http://schemas.openxmlformats.org/officeDocument/2006/relationships/slideLayout" Target="../slideLayouts/slideLayout2.xml"/><Relationship Id="rId6" Type="http://schemas.openxmlformats.org/officeDocument/2006/relationships/slide" Target="slide64.xml"/><Relationship Id="rId11" Type="http://schemas.openxmlformats.org/officeDocument/2006/relationships/slide" Target="slide74.xml"/><Relationship Id="rId5" Type="http://schemas.openxmlformats.org/officeDocument/2006/relationships/slide" Target="slide63.xml"/><Relationship Id="rId15" Type="http://schemas.openxmlformats.org/officeDocument/2006/relationships/slide" Target="slide68.xml"/><Relationship Id="rId23" Type="http://schemas.openxmlformats.org/officeDocument/2006/relationships/image" Target="../media/image11.png"/><Relationship Id="rId10" Type="http://schemas.openxmlformats.org/officeDocument/2006/relationships/slide" Target="slide73.xml"/><Relationship Id="rId19" Type="http://schemas.openxmlformats.org/officeDocument/2006/relationships/slide" Target="slide77.xml"/><Relationship Id="rId4" Type="http://schemas.openxmlformats.org/officeDocument/2006/relationships/slide" Target="slide62.xml"/><Relationship Id="rId9" Type="http://schemas.openxmlformats.org/officeDocument/2006/relationships/slide" Target="slide72.xml"/><Relationship Id="rId14" Type="http://schemas.openxmlformats.org/officeDocument/2006/relationships/slide" Target="slide67.xml"/><Relationship Id="rId22" Type="http://schemas.openxmlformats.org/officeDocument/2006/relationships/slide" Target="slide2.xml"/></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2.png"/><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slide" Target="slide4.xml"/><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slide" Target="slide83.xml"/><Relationship Id="rId3" Type="http://schemas.openxmlformats.org/officeDocument/2006/relationships/slide" Target="slide89.xml"/><Relationship Id="rId7" Type="http://schemas.openxmlformats.org/officeDocument/2006/relationships/slide" Target="slide28.xml"/><Relationship Id="rId12" Type="http://schemas.openxmlformats.org/officeDocument/2006/relationships/slide" Target="slide81.xml"/><Relationship Id="rId2" Type="http://schemas.openxmlformats.org/officeDocument/2006/relationships/image" Target="../media/image26.jpeg"/><Relationship Id="rId16"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slide" Target="slide88.xml"/><Relationship Id="rId11" Type="http://schemas.openxmlformats.org/officeDocument/2006/relationships/slide" Target="slide80.xml"/><Relationship Id="rId5" Type="http://schemas.openxmlformats.org/officeDocument/2006/relationships/slide" Target="slide86.xml"/><Relationship Id="rId15" Type="http://schemas.openxmlformats.org/officeDocument/2006/relationships/slide" Target="slide2.xml"/><Relationship Id="rId10" Type="http://schemas.openxmlformats.org/officeDocument/2006/relationships/slide" Target="slide79.xml"/><Relationship Id="rId4" Type="http://schemas.openxmlformats.org/officeDocument/2006/relationships/slide" Target="slide85.xml"/><Relationship Id="rId9" Type="http://schemas.openxmlformats.org/officeDocument/2006/relationships/slide" Target="slide78.xml"/><Relationship Id="rId14" Type="http://schemas.openxmlformats.org/officeDocument/2006/relationships/slide" Target="slide84.xml"/></Relationships>
</file>

<file path=ppt/slides/_rels/slide31.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slide" Target="slide28.xml"/><Relationship Id="rId7" Type="http://schemas.openxmlformats.org/officeDocument/2006/relationships/slide" Target="slide12.xml"/><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8.png"/><Relationship Id="rId4" Type="http://schemas.openxmlformats.org/officeDocument/2006/relationships/image" Target="../media/image13.png"/><Relationship Id="rId9" Type="http://schemas.openxmlformats.org/officeDocument/2006/relationships/image" Target="../media/image19.png"/></Relationships>
</file>

<file path=ppt/slides/_rels/slide32.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slide" Target="slide28.xml"/><Relationship Id="rId7" Type="http://schemas.openxmlformats.org/officeDocument/2006/relationships/image" Target="../media/image19.png"/><Relationship Id="rId12"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slide" Target="slide12.xml"/><Relationship Id="rId5" Type="http://schemas.openxmlformats.org/officeDocument/2006/relationships/slide" Target="slide2.xml"/><Relationship Id="rId10" Type="http://schemas.openxmlformats.org/officeDocument/2006/relationships/image" Target="../media/image31.png"/><Relationship Id="rId4" Type="http://schemas.openxmlformats.org/officeDocument/2006/relationships/image" Target="../media/image13.png"/><Relationship Id="rId9" Type="http://schemas.openxmlformats.org/officeDocument/2006/relationships/image" Target="../media/image30.jpeg"/></Relationships>
</file>

<file path=ppt/slides/_rels/slide33.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2.xml"/></Relationships>
</file>

<file path=ppt/slides/_rels/slide34.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2.xml"/></Relationships>
</file>

<file path=ppt/slides/_rels/slide35.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2.xml"/></Relationships>
</file>

<file path=ppt/slides/_rels/slide36.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2.xml"/></Relationships>
</file>

<file path=ppt/slides/_rels/slide37.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2.xml"/></Relationships>
</file>

<file path=ppt/slides/_rels/slide38.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2.xml"/></Relationships>
</file>

<file path=ppt/slides/_rels/slide3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2.xml"/></Relationships>
</file>

<file path=ppt/slides/_rels/slide4.xml.rels><?xml version="1.0" encoding="UTF-8" standalone="yes"?>
<Relationships xmlns="http://schemas.openxmlformats.org/package/2006/relationships"><Relationship Id="rId8" Type="http://schemas.openxmlformats.org/officeDocument/2006/relationships/hyperlink" Target="A%20Father's%20Love%201.wma" TargetMode="External"/><Relationship Id="rId3" Type="http://schemas.openxmlformats.org/officeDocument/2006/relationships/slide" Target="slide3.xml"/><Relationship Id="rId7" Type="http://schemas.openxmlformats.org/officeDocument/2006/relationships/image" Target="../media/image14.png"/><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16.png"/><Relationship Id="rId4" Type="http://schemas.openxmlformats.org/officeDocument/2006/relationships/image" Target="../media/image13.png"/><Relationship Id="rId9" Type="http://schemas.openxmlformats.org/officeDocument/2006/relationships/image" Target="../media/image15.png"/></Relationships>
</file>

<file path=ppt/slides/_rels/slide40.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2.xml"/></Relationships>
</file>

<file path=ppt/slides/_rels/slide41.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2.xml"/></Relationships>
</file>

<file path=ppt/slides/_rels/slide42.xml.rels><?xml version="1.0" encoding="UTF-8" standalone="yes"?>
<Relationships xmlns="http://schemas.openxmlformats.org/package/2006/relationships"><Relationship Id="rId8" Type="http://schemas.openxmlformats.org/officeDocument/2006/relationships/image" Target="../media/image41.jpe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27.png"/><Relationship Id="rId5" Type="http://schemas.openxmlformats.org/officeDocument/2006/relationships/slide" Target="slide2.xml"/><Relationship Id="rId10" Type="http://schemas.openxmlformats.org/officeDocument/2006/relationships/slide" Target="slide12.xml"/><Relationship Id="rId4" Type="http://schemas.openxmlformats.org/officeDocument/2006/relationships/image" Target="../media/image13.png"/><Relationship Id="rId9" Type="http://schemas.openxmlformats.org/officeDocument/2006/relationships/image" Target="../media/image42.png"/></Relationships>
</file>

<file path=ppt/slides/_rels/slide4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slide" Target="slide28.xml"/><Relationship Id="rId7" Type="http://schemas.openxmlformats.org/officeDocument/2006/relationships/slide" Target="slide13.xml"/><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43.png"/><Relationship Id="rId4" Type="http://schemas.openxmlformats.org/officeDocument/2006/relationships/image" Target="../media/image13.png"/><Relationship Id="rId9" Type="http://schemas.openxmlformats.org/officeDocument/2006/relationships/image" Target="../media/image19.png"/></Relationships>
</file>

<file path=ppt/slides/_rels/slide44.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3.xml"/></Relationships>
</file>

<file path=ppt/slides/_rels/slide45.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3.xml"/></Relationships>
</file>

<file path=ppt/slides/_rels/slide4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6.jpe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slide" Target="slide2.xml"/><Relationship Id="rId11" Type="http://schemas.openxmlformats.org/officeDocument/2006/relationships/image" Target="../media/image27.png"/><Relationship Id="rId5" Type="http://schemas.openxmlformats.org/officeDocument/2006/relationships/image" Target="../media/image13.png"/><Relationship Id="rId10" Type="http://schemas.openxmlformats.org/officeDocument/2006/relationships/slide" Target="slide13.xml"/><Relationship Id="rId4" Type="http://schemas.openxmlformats.org/officeDocument/2006/relationships/slide" Target="slide28.xml"/><Relationship Id="rId9" Type="http://schemas.openxmlformats.org/officeDocument/2006/relationships/image" Target="../media/image46.png"/></Relationships>
</file>

<file path=ppt/slides/_rels/slide47.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3.xml"/></Relationships>
</file>

<file path=ppt/slides/_rels/slide48.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3.xml"/></Relationships>
</file>

<file path=ppt/slides/_rels/slide49.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3.xml"/></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slide" Target="slide4.xml"/><Relationship Id="rId7" Type="http://schemas.openxmlformats.org/officeDocument/2006/relationships/image" Target="../media/image14.png"/><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50.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slide" Target="slide28.xml"/><Relationship Id="rId7" Type="http://schemas.openxmlformats.org/officeDocument/2006/relationships/slide" Target="slide14.xml"/><Relationship Id="rId12" Type="http://schemas.openxmlformats.org/officeDocument/2006/relationships/image" Target="../media/image52.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51.png"/><Relationship Id="rId5" Type="http://schemas.openxmlformats.org/officeDocument/2006/relationships/slide" Target="slide2.xml"/><Relationship Id="rId10" Type="http://schemas.openxmlformats.org/officeDocument/2006/relationships/image" Target="../media/image50.png"/><Relationship Id="rId4" Type="http://schemas.openxmlformats.org/officeDocument/2006/relationships/image" Target="../media/image13.png"/><Relationship Id="rId9" Type="http://schemas.openxmlformats.org/officeDocument/2006/relationships/image" Target="../media/image19.png"/></Relationships>
</file>

<file path=ppt/slides/_rels/slide5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slide" Target="slide28.xml"/><Relationship Id="rId7" Type="http://schemas.openxmlformats.org/officeDocument/2006/relationships/slide" Target="slide50.xml"/><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27.png"/><Relationship Id="rId5" Type="http://schemas.openxmlformats.org/officeDocument/2006/relationships/slide" Target="slide2.xml"/><Relationship Id="rId10" Type="http://schemas.openxmlformats.org/officeDocument/2006/relationships/slide" Target="slide14.xml"/><Relationship Id="rId4" Type="http://schemas.openxmlformats.org/officeDocument/2006/relationships/image" Target="../media/image13.png"/><Relationship Id="rId9" Type="http://schemas.openxmlformats.org/officeDocument/2006/relationships/image" Target="../media/image53.png"/></Relationships>
</file>

<file path=ppt/slides/_rels/slide52.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27.png"/><Relationship Id="rId3" Type="http://schemas.openxmlformats.org/officeDocument/2006/relationships/slide" Target="slide28.xml"/><Relationship Id="rId7" Type="http://schemas.openxmlformats.org/officeDocument/2006/relationships/image" Target="../media/image19.png"/><Relationship Id="rId12" Type="http://schemas.openxmlformats.org/officeDocument/2006/relationships/slide" Target="slide14.xml"/><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57.png"/><Relationship Id="rId5" Type="http://schemas.openxmlformats.org/officeDocument/2006/relationships/slide" Target="slide2.xml"/><Relationship Id="rId10" Type="http://schemas.openxmlformats.org/officeDocument/2006/relationships/image" Target="../media/image56.png"/><Relationship Id="rId4" Type="http://schemas.openxmlformats.org/officeDocument/2006/relationships/image" Target="../media/image13.png"/><Relationship Id="rId9" Type="http://schemas.openxmlformats.org/officeDocument/2006/relationships/image" Target="../media/image55.jpeg"/></Relationships>
</file>

<file path=ppt/slides/_rels/slide53.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4.xml"/></Relationships>
</file>

<file path=ppt/slides/_rels/slide54.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4.xml"/></Relationships>
</file>

<file path=ppt/slides/_rels/slide55.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4.xml"/></Relationships>
</file>

<file path=ppt/slides/_rels/slide56.xml.rels><?xml version="1.0" encoding="UTF-8" standalone="yes"?>
<Relationships xmlns="http://schemas.openxmlformats.org/package/2006/relationships"><Relationship Id="rId8" Type="http://schemas.openxmlformats.org/officeDocument/2006/relationships/image" Target="../media/image61.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4.xml"/></Relationships>
</file>

<file path=ppt/slides/_rels/slide57.xml.rels><?xml version="1.0" encoding="UTF-8" standalone="yes"?>
<Relationships xmlns="http://schemas.openxmlformats.org/package/2006/relationships"><Relationship Id="rId8" Type="http://schemas.openxmlformats.org/officeDocument/2006/relationships/image" Target="../media/image62.jpeg"/><Relationship Id="rId13" Type="http://schemas.openxmlformats.org/officeDocument/2006/relationships/image" Target="../media/image67.jpeg"/><Relationship Id="rId3" Type="http://schemas.openxmlformats.org/officeDocument/2006/relationships/slide" Target="slide28.xml"/><Relationship Id="rId7" Type="http://schemas.openxmlformats.org/officeDocument/2006/relationships/image" Target="../media/image19.png"/><Relationship Id="rId12" Type="http://schemas.openxmlformats.org/officeDocument/2006/relationships/image" Target="../media/image66.jpeg"/><Relationship Id="rId2" Type="http://schemas.openxmlformats.org/officeDocument/2006/relationships/image" Target="../media/image26.jpeg"/><Relationship Id="rId16"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65.jpeg"/><Relationship Id="rId5" Type="http://schemas.openxmlformats.org/officeDocument/2006/relationships/slide" Target="slide2.xml"/><Relationship Id="rId15" Type="http://schemas.openxmlformats.org/officeDocument/2006/relationships/slide" Target="slide14.xml"/><Relationship Id="rId10" Type="http://schemas.openxmlformats.org/officeDocument/2006/relationships/image" Target="../media/image64.jpeg"/><Relationship Id="rId4" Type="http://schemas.openxmlformats.org/officeDocument/2006/relationships/image" Target="../media/image13.png"/><Relationship Id="rId9" Type="http://schemas.openxmlformats.org/officeDocument/2006/relationships/image" Target="../media/image63.jpeg"/><Relationship Id="rId14" Type="http://schemas.openxmlformats.org/officeDocument/2006/relationships/image" Target="../media/image68.png"/></Relationships>
</file>

<file path=ppt/slides/_rels/slide58.xml.rels><?xml version="1.0" encoding="UTF-8" standalone="yes"?>
<Relationships xmlns="http://schemas.openxmlformats.org/package/2006/relationships"><Relationship Id="rId8" Type="http://schemas.openxmlformats.org/officeDocument/2006/relationships/image" Target="../media/image69.jpeg"/><Relationship Id="rId13" Type="http://schemas.openxmlformats.org/officeDocument/2006/relationships/slide" Target="slide14.xml"/><Relationship Id="rId3" Type="http://schemas.openxmlformats.org/officeDocument/2006/relationships/slide" Target="slide28.xml"/><Relationship Id="rId7" Type="http://schemas.openxmlformats.org/officeDocument/2006/relationships/image" Target="../media/image19.png"/><Relationship Id="rId12" Type="http://schemas.openxmlformats.org/officeDocument/2006/relationships/image" Target="../media/image73.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72.jpeg"/><Relationship Id="rId5" Type="http://schemas.openxmlformats.org/officeDocument/2006/relationships/slide" Target="slide2.xml"/><Relationship Id="rId10" Type="http://schemas.openxmlformats.org/officeDocument/2006/relationships/image" Target="../media/image71.jpeg"/><Relationship Id="rId4" Type="http://schemas.openxmlformats.org/officeDocument/2006/relationships/image" Target="../media/image13.png"/><Relationship Id="rId9" Type="http://schemas.openxmlformats.org/officeDocument/2006/relationships/image" Target="../media/image70.jpeg"/><Relationship Id="rId14" Type="http://schemas.openxmlformats.org/officeDocument/2006/relationships/image" Target="../media/image27.png"/></Relationships>
</file>

<file path=ppt/slides/_rels/slide5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slide" Target="slide28.xml"/><Relationship Id="rId7" Type="http://schemas.openxmlformats.org/officeDocument/2006/relationships/slide" Target="slide15.xml"/><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74.png"/><Relationship Id="rId4" Type="http://schemas.openxmlformats.org/officeDocument/2006/relationships/image" Target="../media/image13.png"/><Relationship Id="rId9" Type="http://schemas.openxmlformats.org/officeDocument/2006/relationships/image" Target="../media/image19.png"/></Relationships>
</file>

<file path=ppt/slides/_rels/slide6.xml.rels><?xml version="1.0" encoding="UTF-8" standalone="yes"?>
<Relationships xmlns="http://schemas.openxmlformats.org/package/2006/relationships"><Relationship Id="rId8" Type="http://schemas.openxmlformats.org/officeDocument/2006/relationships/slide" Target="slide4.xml"/><Relationship Id="rId3" Type="http://schemas.openxmlformats.org/officeDocument/2006/relationships/slide" Target="slide2.xml"/><Relationship Id="rId7" Type="http://schemas.openxmlformats.org/officeDocument/2006/relationships/image" Target="../media/image19.png"/><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slide" Target="slide7.xml"/><Relationship Id="rId5" Type="http://schemas.openxmlformats.org/officeDocument/2006/relationships/image" Target="../media/image18.jpeg"/><Relationship Id="rId4" Type="http://schemas.openxmlformats.org/officeDocument/2006/relationships/image" Target="../media/image11.png"/><Relationship Id="rId9" Type="http://schemas.openxmlformats.org/officeDocument/2006/relationships/image" Target="../media/image13.png"/></Relationships>
</file>

<file path=ppt/slides/_rels/slide60.xml.rels><?xml version="1.0" encoding="UTF-8" standalone="yes"?>
<Relationships xmlns="http://schemas.openxmlformats.org/package/2006/relationships"><Relationship Id="rId8" Type="http://schemas.openxmlformats.org/officeDocument/2006/relationships/image" Target="../media/image75.png"/><Relationship Id="rId3" Type="http://schemas.openxmlformats.org/officeDocument/2006/relationships/slide" Target="slide28.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5.xml"/></Relationships>
</file>

<file path=ppt/slides/_rels/slide61.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5.xml"/></Relationships>
</file>

<file path=ppt/slides/_rels/slide62.xml.rels><?xml version="1.0" encoding="UTF-8" standalone="yes"?>
<Relationships xmlns="http://schemas.openxmlformats.org/package/2006/relationships"><Relationship Id="rId8" Type="http://schemas.openxmlformats.org/officeDocument/2006/relationships/image" Target="../media/image77.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5.xml"/></Relationships>
</file>

<file path=ppt/slides/_rels/slide63.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5.xml"/></Relationships>
</file>

<file path=ppt/slides/_rels/slide6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slide" Target="slide29.xml"/><Relationship Id="rId7" Type="http://schemas.openxmlformats.org/officeDocument/2006/relationships/slide" Target="slide16.xml"/><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79.png"/><Relationship Id="rId4" Type="http://schemas.openxmlformats.org/officeDocument/2006/relationships/image" Target="../media/image13.png"/><Relationship Id="rId9" Type="http://schemas.openxmlformats.org/officeDocument/2006/relationships/image" Target="../media/image19.png"/></Relationships>
</file>

<file path=ppt/slides/_rels/slide65.xml.rels><?xml version="1.0" encoding="UTF-8" standalone="yes"?>
<Relationships xmlns="http://schemas.openxmlformats.org/package/2006/relationships"><Relationship Id="rId8" Type="http://schemas.openxmlformats.org/officeDocument/2006/relationships/image" Target="../media/image80.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6.xml"/></Relationships>
</file>

<file path=ppt/slides/_rels/slide66.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6.xml"/></Relationships>
</file>

<file path=ppt/slides/_rels/slide67.xml.rels><?xml version="1.0" encoding="UTF-8" standalone="yes"?>
<Relationships xmlns="http://schemas.openxmlformats.org/package/2006/relationships"><Relationship Id="rId8" Type="http://schemas.openxmlformats.org/officeDocument/2006/relationships/image" Target="../media/image82.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6.xml"/></Relationships>
</file>

<file path=ppt/slides/_rels/slide68.xml.rels><?xml version="1.0" encoding="UTF-8" standalone="yes"?>
<Relationships xmlns="http://schemas.openxmlformats.org/package/2006/relationships"><Relationship Id="rId8" Type="http://schemas.openxmlformats.org/officeDocument/2006/relationships/image" Target="../media/image83.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27.png"/><Relationship Id="rId5" Type="http://schemas.openxmlformats.org/officeDocument/2006/relationships/slide" Target="slide2.xml"/><Relationship Id="rId10" Type="http://schemas.openxmlformats.org/officeDocument/2006/relationships/slide" Target="slide16.xml"/><Relationship Id="rId4" Type="http://schemas.openxmlformats.org/officeDocument/2006/relationships/image" Target="../media/image13.png"/><Relationship Id="rId9" Type="http://schemas.openxmlformats.org/officeDocument/2006/relationships/image" Target="../media/image84.png"/></Relationships>
</file>

<file path=ppt/slides/_rels/slide69.xml.rels><?xml version="1.0" encoding="UTF-8" standalone="yes"?>
<Relationships xmlns="http://schemas.openxmlformats.org/package/2006/relationships"><Relationship Id="rId8" Type="http://schemas.openxmlformats.org/officeDocument/2006/relationships/image" Target="../media/image85.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6.xml"/></Relationships>
</file>

<file path=ppt/slides/_rels/slide7.xml.rels><?xml version="1.0" encoding="UTF-8" standalone="yes"?>
<Relationships xmlns="http://schemas.openxmlformats.org/package/2006/relationships"><Relationship Id="rId8" Type="http://schemas.openxmlformats.org/officeDocument/2006/relationships/hyperlink" Target="A%20Father's%20Love%201.wma" TargetMode="External"/><Relationship Id="rId3" Type="http://schemas.openxmlformats.org/officeDocument/2006/relationships/slide" Target="slide6.xml"/><Relationship Id="rId7" Type="http://schemas.openxmlformats.org/officeDocument/2006/relationships/image" Target="../media/image14.png"/><Relationship Id="rId2" Type="http://schemas.openxmlformats.org/officeDocument/2006/relationships/image" Target="../media/image10.jpeg"/><Relationship Id="rId1" Type="http://schemas.openxmlformats.org/officeDocument/2006/relationships/slideLayout" Target="../slideLayouts/slideLayout14.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 Id="rId9" Type="http://schemas.openxmlformats.org/officeDocument/2006/relationships/image" Target="../media/image15.png"/></Relationships>
</file>

<file path=ppt/slides/_rels/slide70.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27.png"/><Relationship Id="rId5" Type="http://schemas.openxmlformats.org/officeDocument/2006/relationships/slide" Target="slide2.xml"/><Relationship Id="rId10" Type="http://schemas.openxmlformats.org/officeDocument/2006/relationships/slide" Target="slide16.xml"/><Relationship Id="rId4" Type="http://schemas.openxmlformats.org/officeDocument/2006/relationships/image" Target="../media/image13.png"/><Relationship Id="rId9" Type="http://schemas.openxmlformats.org/officeDocument/2006/relationships/image" Target="../media/image87.png"/></Relationships>
</file>

<file path=ppt/slides/_rels/slide71.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slide" Target="slide29.xml"/><Relationship Id="rId7" Type="http://schemas.openxmlformats.org/officeDocument/2006/relationships/slide" Target="slide17.xml"/><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88.png"/><Relationship Id="rId4" Type="http://schemas.openxmlformats.org/officeDocument/2006/relationships/image" Target="../media/image13.png"/><Relationship Id="rId9" Type="http://schemas.openxmlformats.org/officeDocument/2006/relationships/image" Target="../media/image19.png"/></Relationships>
</file>

<file path=ppt/slides/_rels/slide72.xml.rels><?xml version="1.0" encoding="UTF-8" standalone="yes"?>
<Relationships xmlns="http://schemas.openxmlformats.org/package/2006/relationships"><Relationship Id="rId8" Type="http://schemas.openxmlformats.org/officeDocument/2006/relationships/image" Target="../media/image89.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90.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7.xml"/></Relationships>
</file>

<file path=ppt/slides/_rels/slide73.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7.xml"/></Relationships>
</file>

<file path=ppt/slides/_rels/slide74.xml.rels><?xml version="1.0" encoding="UTF-8" standalone="yes"?>
<Relationships xmlns="http://schemas.openxmlformats.org/package/2006/relationships"><Relationship Id="rId8" Type="http://schemas.openxmlformats.org/officeDocument/2006/relationships/image" Target="../media/image92.png"/><Relationship Id="rId3" Type="http://schemas.openxmlformats.org/officeDocument/2006/relationships/slide" Target="slide29.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27.png"/><Relationship Id="rId4" Type="http://schemas.openxmlformats.org/officeDocument/2006/relationships/image" Target="../media/image13.png"/><Relationship Id="rId9" Type="http://schemas.openxmlformats.org/officeDocument/2006/relationships/slide" Target="slide17.xml"/></Relationships>
</file>

<file path=ppt/slides/_rels/slide75.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slide" Target="slide29.xml"/><Relationship Id="rId7" Type="http://schemas.openxmlformats.org/officeDocument/2006/relationships/slide" Target="slide89.xml"/><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93.png"/><Relationship Id="rId5" Type="http://schemas.openxmlformats.org/officeDocument/2006/relationships/slide" Target="slide2.xml"/><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27.png"/></Relationships>
</file>

<file path=ppt/slides/_rels/slide7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slide" Target="slide29.xml"/><Relationship Id="rId7" Type="http://schemas.openxmlformats.org/officeDocument/2006/relationships/slide" Target="slide19.xml"/><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95.png"/><Relationship Id="rId5" Type="http://schemas.openxmlformats.org/officeDocument/2006/relationships/slide" Target="slide2.xml"/><Relationship Id="rId10" Type="http://schemas.openxmlformats.org/officeDocument/2006/relationships/image" Target="../media/image94.jpeg"/><Relationship Id="rId4" Type="http://schemas.openxmlformats.org/officeDocument/2006/relationships/image" Target="../media/image13.png"/><Relationship Id="rId9" Type="http://schemas.openxmlformats.org/officeDocument/2006/relationships/image" Target="../media/image19.png"/></Relationships>
</file>

<file path=ppt/slides/_rels/slide7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slide" Target="slide29.xml"/><Relationship Id="rId7" Type="http://schemas.openxmlformats.org/officeDocument/2006/relationships/slide" Target="slide19.xml"/><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10" Type="http://schemas.openxmlformats.org/officeDocument/2006/relationships/image" Target="../media/image96.png"/><Relationship Id="rId4" Type="http://schemas.openxmlformats.org/officeDocument/2006/relationships/image" Target="../media/image13.png"/><Relationship Id="rId9" Type="http://schemas.openxmlformats.org/officeDocument/2006/relationships/image" Target="../media/image19.png"/></Relationships>
</file>

<file path=ppt/slides/_rels/slide78.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slide" Target="slide2.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3.xml"/><Relationship Id="rId4" Type="http://schemas.openxmlformats.org/officeDocument/2006/relationships/image" Target="../media/image11.png"/><Relationship Id="rId9" Type="http://schemas.openxmlformats.org/officeDocument/2006/relationships/image" Target="../media/image13.png"/></Relationships>
</file>

<file path=ppt/slides/_rels/slide79.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slide" Target="slide2.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3.xml"/><Relationship Id="rId4" Type="http://schemas.openxmlformats.org/officeDocument/2006/relationships/image" Target="../media/image11.png"/><Relationship Id="rId9"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slide" Target="slide7.xml"/><Relationship Id="rId7" Type="http://schemas.openxmlformats.org/officeDocument/2006/relationships/image" Target="../media/image14.png"/><Relationship Id="rId2" Type="http://schemas.openxmlformats.org/officeDocument/2006/relationships/image" Target="../media/image10.jpeg"/><Relationship Id="rId1" Type="http://schemas.openxmlformats.org/officeDocument/2006/relationships/slideLayout" Target="../slideLayouts/slideLayout14.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image" Target="../media/image13.png"/></Relationships>
</file>

<file path=ppt/slides/_rels/slide80.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slide" Target="slide2.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4.xml"/><Relationship Id="rId4" Type="http://schemas.openxmlformats.org/officeDocument/2006/relationships/image" Target="../media/image11.png"/><Relationship Id="rId9" Type="http://schemas.openxmlformats.org/officeDocument/2006/relationships/image" Target="../media/image13.png"/></Relationships>
</file>

<file path=ppt/slides/_rels/slide81.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slide" Target="slide30.xml"/><Relationship Id="rId5" Type="http://schemas.openxmlformats.org/officeDocument/2006/relationships/image" Target="../media/image14.png"/><Relationship Id="rId4" Type="http://schemas.openxmlformats.org/officeDocument/2006/relationships/image" Target="../media/image11.png"/></Relationships>
</file>

<file path=ppt/slides/_rels/slide8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 Target="slide2.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5.xml"/><Relationship Id="rId4" Type="http://schemas.openxmlformats.org/officeDocument/2006/relationships/image" Target="../media/image11.png"/></Relationships>
</file>

<file path=ppt/slides/_rels/slide83.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slide" Target="slide2.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5.xml"/><Relationship Id="rId4" Type="http://schemas.openxmlformats.org/officeDocument/2006/relationships/image" Target="../media/image11.png"/><Relationship Id="rId9" Type="http://schemas.openxmlformats.org/officeDocument/2006/relationships/image" Target="../media/image13.png"/></Relationships>
</file>

<file path=ppt/slides/_rels/slide84.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slide" Target="slide2.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6.xml"/><Relationship Id="rId4" Type="http://schemas.openxmlformats.org/officeDocument/2006/relationships/image" Target="../media/image11.png"/><Relationship Id="rId9" Type="http://schemas.openxmlformats.org/officeDocument/2006/relationships/image" Target="../media/image13.png"/></Relationships>
</file>

<file path=ppt/slides/_rels/slide85.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slide" Target="slide2.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6.xml"/><Relationship Id="rId4" Type="http://schemas.openxmlformats.org/officeDocument/2006/relationships/image" Target="../media/image11.png"/><Relationship Id="rId9" Type="http://schemas.openxmlformats.org/officeDocument/2006/relationships/image" Target="../media/image13.png"/></Relationships>
</file>

<file path=ppt/slides/_rels/slide86.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slide" Target="slide30.xml"/><Relationship Id="rId5" Type="http://schemas.openxmlformats.org/officeDocument/2006/relationships/image" Target="../media/image14.png"/><Relationship Id="rId4" Type="http://schemas.openxmlformats.org/officeDocument/2006/relationships/image" Target="../media/image11.png"/></Relationships>
</file>

<file path=ppt/slides/_rels/slide8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 Target="slide2.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6.xml"/><Relationship Id="rId4" Type="http://schemas.openxmlformats.org/officeDocument/2006/relationships/image" Target="../media/image11.png"/></Relationships>
</file>

<file path=ppt/slides/_rels/slide88.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slide" Target="slide2.xml"/><Relationship Id="rId7" Type="http://schemas.openxmlformats.org/officeDocument/2006/relationships/image" Target="../media/image19.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7.xml"/><Relationship Id="rId4" Type="http://schemas.openxmlformats.org/officeDocument/2006/relationships/image" Target="../media/image11.png"/><Relationship Id="rId9" Type="http://schemas.openxmlformats.org/officeDocument/2006/relationships/image" Target="../media/image13.png"/></Relationships>
</file>

<file path=ppt/slides/_rels/slide8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slide" Target="slide2.xml"/><Relationship Id="rId7"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slide" Target="slide18.xml"/><Relationship Id="rId5" Type="http://schemas.openxmlformats.org/officeDocument/2006/relationships/slide" Target="slide75.xml"/><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slide" Target="slide30.xml"/></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13.png"/><Relationship Id="rId2" Type="http://schemas.openxmlformats.org/officeDocument/2006/relationships/image" Target="../media/image10.jpeg"/><Relationship Id="rId1" Type="http://schemas.openxmlformats.org/officeDocument/2006/relationships/slideLayout" Target="../slideLayouts/slideLayout14.xml"/><Relationship Id="rId6" Type="http://schemas.openxmlformats.org/officeDocument/2006/relationships/slide" Target="slide7.xml"/><Relationship Id="rId5" Type="http://schemas.openxmlformats.org/officeDocument/2006/relationships/image" Target="../media/image19.png"/><Relationship Id="rId4" Type="http://schemas.openxmlformats.org/officeDocument/2006/relationships/image" Target="../media/image11.png"/></Relationships>
</file>

<file path=ppt/slides/_rels/slide90.xml.rels><?xml version="1.0" encoding="UTF-8" standalone="yes"?>
<Relationships xmlns="http://schemas.openxmlformats.org/package/2006/relationships"><Relationship Id="rId8" Type="http://schemas.openxmlformats.org/officeDocument/2006/relationships/slide" Target="slide12.xml"/><Relationship Id="rId3" Type="http://schemas.openxmlformats.org/officeDocument/2006/relationships/slide" Target="slide39.xml"/><Relationship Id="rId7" Type="http://schemas.openxmlformats.org/officeDocument/2006/relationships/image" Target="../media/image19.png"/><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slide" Target="slide40.xml"/><Relationship Id="rId9" Type="http://schemas.openxmlformats.org/officeDocument/2006/relationships/image" Target="../media/image98.png"/></Relationships>
</file>

<file path=ppt/slides/_rels/slide91.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slide" Target="slide78.xml"/><Relationship Id="rId7" Type="http://schemas.openxmlformats.org/officeDocument/2006/relationships/slide" Target="slide13.xml"/><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1.png"/><Relationship Id="rId4" Type="http://schemas.openxmlformats.org/officeDocument/2006/relationships/slide" Target="slide2.xml"/></Relationships>
</file>

<file path=ppt/slides/_rels/slide92.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slide" Target="slide45.xml"/><Relationship Id="rId7" Type="http://schemas.openxmlformats.org/officeDocument/2006/relationships/image" Target="../media/image19.png"/><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slide" Target="slide46.xml"/><Relationship Id="rId9" Type="http://schemas.openxmlformats.org/officeDocument/2006/relationships/image" Target="../media/image98.png"/></Relationships>
</file>

<file path=ppt/slides/_rels/slide93.xml.rels><?xml version="1.0" encoding="UTF-8" standalone="yes"?>
<Relationships xmlns="http://schemas.openxmlformats.org/package/2006/relationships"><Relationship Id="rId8" Type="http://schemas.openxmlformats.org/officeDocument/2006/relationships/slide" Target="slide14.xml"/><Relationship Id="rId3" Type="http://schemas.openxmlformats.org/officeDocument/2006/relationships/slide" Target="slide57.xml"/><Relationship Id="rId7" Type="http://schemas.openxmlformats.org/officeDocument/2006/relationships/image" Target="../media/image19.png"/><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slide" Target="slide58.xml"/><Relationship Id="rId9" Type="http://schemas.openxmlformats.org/officeDocument/2006/relationships/image" Target="../media/image98.png"/></Relationships>
</file>

<file path=ppt/slides/_rels/slide94.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slide" Target="slide80.xml"/><Relationship Id="rId7" Type="http://schemas.openxmlformats.org/officeDocument/2006/relationships/slide" Target="slide14.xml"/><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1.png"/><Relationship Id="rId4" Type="http://schemas.openxmlformats.org/officeDocument/2006/relationships/slide" Target="slide2.xml"/></Relationships>
</file>

<file path=ppt/slides/_rels/slide95.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slide" Target="slide59.xml"/><Relationship Id="rId7" Type="http://schemas.openxmlformats.org/officeDocument/2006/relationships/slide" Target="slide15.xml"/><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1.png"/><Relationship Id="rId4" Type="http://schemas.openxmlformats.org/officeDocument/2006/relationships/slide" Target="slide2.xml"/></Relationships>
</file>

<file path=ppt/slides/_rels/slide9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slide" Target="slide83.xml"/><Relationship Id="rId7" Type="http://schemas.openxmlformats.org/officeDocument/2006/relationships/image" Target="../media/image11.png"/><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slide" Target="slide61.xml"/><Relationship Id="rId10" Type="http://schemas.openxmlformats.org/officeDocument/2006/relationships/image" Target="../media/image98.png"/><Relationship Id="rId4" Type="http://schemas.openxmlformats.org/officeDocument/2006/relationships/slide" Target="slide60.xml"/><Relationship Id="rId9" Type="http://schemas.openxmlformats.org/officeDocument/2006/relationships/slide" Target="slide15.xml"/></Relationships>
</file>

<file path=ppt/slides/_rels/slide97.xml.rels><?xml version="1.0" encoding="UTF-8" standalone="yes"?>
<Relationships xmlns="http://schemas.openxmlformats.org/package/2006/relationships"><Relationship Id="rId8" Type="http://schemas.openxmlformats.org/officeDocument/2006/relationships/slide" Target="slide15.xml"/><Relationship Id="rId3" Type="http://schemas.openxmlformats.org/officeDocument/2006/relationships/slide" Target="slide62.xml"/><Relationship Id="rId7" Type="http://schemas.openxmlformats.org/officeDocument/2006/relationships/image" Target="../media/image19.png"/><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slide" Target="slide63.xml"/><Relationship Id="rId9" Type="http://schemas.openxmlformats.org/officeDocument/2006/relationships/image" Target="../media/image98.png"/></Relationships>
</file>

<file path=ppt/slides/_rels/slide98.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98.png"/><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slide" Target="slide16.xml"/><Relationship Id="rId5" Type="http://schemas.openxmlformats.org/officeDocument/2006/relationships/image" Target="../media/image19.png"/><Relationship Id="rId4" Type="http://schemas.openxmlformats.org/officeDocument/2006/relationships/image" Target="../media/image11.png"/></Relationships>
</file>

<file path=ppt/slides/_rels/slide99.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98.png"/><Relationship Id="rId2" Type="http://schemas.openxmlformats.org/officeDocument/2006/relationships/image" Target="../media/image97.jpeg"/><Relationship Id="rId1" Type="http://schemas.openxmlformats.org/officeDocument/2006/relationships/slideLayout" Target="../slideLayouts/slideLayout2.xml"/><Relationship Id="rId6" Type="http://schemas.openxmlformats.org/officeDocument/2006/relationships/slide" Target="slide17.xml"/><Relationship Id="rId5" Type="http://schemas.openxmlformats.org/officeDocument/2006/relationships/image" Target="../media/image19.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4101" name="图片 5" descr="Back">
            <a:hlinkClick r:id="rId3" action="ppaction://hlinksldjump"/>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56513" y="47625"/>
            <a:ext cx="558800" cy="393700"/>
          </a:xfrm>
          <a:prstGeom prst="rect">
            <a:avLst/>
          </a:prstGeom>
          <a:noFill/>
          <a:ln>
            <a:noFill/>
          </a:ln>
          <a:scene3d>
            <a:camera prst="orthographicFront"/>
            <a:lightRig rig="threePt" dir="t"/>
          </a:scene3d>
          <a:sp3d>
            <a:bevelT/>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4100" name="文本框 4"/>
          <p:cNvSpPr txBox="1">
            <a:spLocks noChangeArrowheads="1"/>
          </p:cNvSpPr>
          <p:nvPr/>
        </p:nvSpPr>
        <p:spPr bwMode="auto">
          <a:xfrm>
            <a:off x="184150" y="74613"/>
            <a:ext cx="2216150" cy="460375"/>
          </a:xfrm>
          <a:prstGeom prst="rect">
            <a:avLst/>
          </a:prstGeom>
          <a:noFill/>
          <a:ln w="9525">
            <a:noFill/>
            <a:miter lim="800000"/>
            <a:headEnd/>
            <a:tailEnd/>
          </a:ln>
        </p:spPr>
        <p:txBody>
          <a:bodyPr>
            <a:spAutoFit/>
          </a:bodyPr>
          <a:lstStyle/>
          <a:p>
            <a:pPr algn="l" rtl="0" fontAlgn="base">
              <a:spcBef>
                <a:spcPct val="0"/>
              </a:spcBef>
              <a:spcAft>
                <a:spcPct val="0"/>
              </a:spcAft>
              <a:buFont typeface="Arial" charset="0"/>
              <a:buNone/>
            </a:pPr>
            <a:r>
              <a:rPr lang="en-US" altLang="zh-CN" sz="2400" kern="1200">
                <a:solidFill>
                  <a:prstClr val="white"/>
                </a:solidFill>
                <a:latin typeface="Arial Black" pitchFamily="34" charset="0"/>
                <a:ea typeface="宋体" pitchFamily="2" charset="-122"/>
                <a:cs typeface="+mn-cs"/>
              </a:rPr>
              <a:t>Warming Up</a:t>
            </a:r>
          </a:p>
        </p:txBody>
      </p:sp>
      <p:sp>
        <p:nvSpPr>
          <p:cNvPr id="10" name="内容占位符 2"/>
          <p:cNvSpPr>
            <a:spLocks noGrp="1"/>
          </p:cNvSpPr>
          <p:nvPr>
            <p:ph idx="1"/>
          </p:nvPr>
        </p:nvSpPr>
        <p:spPr>
          <a:xfrm>
            <a:off x="679450" y="892923"/>
            <a:ext cx="8540750" cy="506412"/>
          </a:xfrm>
        </p:spPr>
        <p:txBody>
          <a:bodyPr/>
          <a:lstStyle/>
          <a:p>
            <a:pPr marL="0" indent="0" eaLnBrk="1" hangingPunct="1">
              <a:spcBef>
                <a:spcPct val="0"/>
              </a:spcBef>
              <a:buSzPct val="50000"/>
              <a:buFont typeface="Wingdings" pitchFamily="2" charset="2"/>
              <a:buNone/>
            </a:pPr>
            <a:r>
              <a:rPr lang="en-US" altLang="zh-CN" b="1" dirty="0" smtClean="0"/>
              <a:t>Watch a video clip and answer the following questions.</a:t>
            </a:r>
            <a:endParaRPr lang="en-US" altLang="zh-CN" b="1"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pic>
        <p:nvPicPr>
          <p:cNvPr id="8" name="图片 9" descr="END"/>
          <p:cNvPicPr>
            <a:picLocks noChangeAspect="1" noChangeArrowheads="1"/>
          </p:cNvPicPr>
          <p:nvPr/>
        </p:nvPicPr>
        <p:blipFill>
          <a:blip r:embed="rId7" cstate="print"/>
          <a:srcRect/>
          <a:stretch>
            <a:fillRect/>
          </a:stretch>
        </p:blipFill>
        <p:spPr bwMode="auto">
          <a:xfrm>
            <a:off x="8371019" y="6333761"/>
            <a:ext cx="476250" cy="225425"/>
          </a:xfrm>
          <a:prstGeom prst="rect">
            <a:avLst/>
          </a:prstGeom>
          <a:noFill/>
          <a:ln w="9525">
            <a:noFill/>
            <a:miter lim="800000"/>
            <a:headEnd/>
            <a:tailEnd/>
          </a:ln>
        </p:spPr>
      </p:pic>
      <p:pic>
        <p:nvPicPr>
          <p:cNvPr id="134145" name="Picture 1" descr="C:\Users\zhao\AppData\Roaming\Tencent\Users\27957503\QQ\WinTemp\RichOle\_{G5F8)%A($L_~XZTB)N(5J.png"/>
          <p:cNvPicPr>
            <a:picLocks noChangeAspect="1" noChangeArrowheads="1"/>
          </p:cNvPicPr>
          <p:nvPr/>
        </p:nvPicPr>
        <p:blipFill>
          <a:blip r:embed="rId8" cstate="print"/>
          <a:srcRect/>
          <a:stretch>
            <a:fillRect/>
          </a:stretch>
        </p:blipFill>
        <p:spPr bwMode="auto">
          <a:xfrm>
            <a:off x="2102069" y="2643720"/>
            <a:ext cx="4963839" cy="3802753"/>
          </a:xfrm>
          <a:prstGeom prst="rect">
            <a:avLst/>
          </a:prstGeom>
          <a:noFill/>
        </p:spPr>
      </p:pic>
      <p:pic>
        <p:nvPicPr>
          <p:cNvPr id="9" name="图片 7" descr="视频">
            <a:hlinkClick r:id="rId9" action="ppaction://hlinkfile"/>
          </p:cNvPr>
          <p:cNvPicPr>
            <a:picLocks noChangeAspect="1" noChangeArrowheads="1"/>
          </p:cNvPicPr>
          <p:nvPr/>
        </p:nvPicPr>
        <p:blipFill>
          <a:blip r:embed="rId10" cstate="print"/>
          <a:srcRect/>
          <a:stretch>
            <a:fillRect/>
          </a:stretch>
        </p:blipFill>
        <p:spPr bwMode="auto">
          <a:xfrm>
            <a:off x="222250" y="853235"/>
            <a:ext cx="442912" cy="517525"/>
          </a:xfrm>
          <a:prstGeom prst="rect">
            <a:avLst/>
          </a:prstGeom>
          <a:noFill/>
          <a:ln w="9525">
            <a:noFill/>
            <a:miter lim="800000"/>
            <a:headEnd/>
            <a:tailEnd/>
          </a:ln>
        </p:spPr>
      </p:pic>
      <p:sp>
        <p:nvSpPr>
          <p:cNvPr id="2" name="TextBox 1"/>
          <p:cNvSpPr txBox="1"/>
          <p:nvPr/>
        </p:nvSpPr>
        <p:spPr>
          <a:xfrm>
            <a:off x="696858" y="1457072"/>
            <a:ext cx="5522967" cy="954107"/>
          </a:xfrm>
          <a:prstGeom prst="rect">
            <a:avLst/>
          </a:prstGeom>
          <a:noFill/>
        </p:spPr>
        <p:txBody>
          <a:bodyPr wrap="square" rtlCol="0">
            <a:spAutoFit/>
          </a:bodyPr>
          <a:lstStyle/>
          <a:p>
            <a:pPr eaLnBrk="1" hangingPunct="1">
              <a:buSzPct val="50000"/>
            </a:pPr>
            <a:r>
              <a:rPr lang="en-US" altLang="zh-CN" sz="2800" dirty="0"/>
              <a:t>1. Who is HE in the video clip?</a:t>
            </a:r>
          </a:p>
          <a:p>
            <a:pPr eaLnBrk="1" hangingPunct="1">
              <a:buSzPct val="50000"/>
            </a:pPr>
            <a:r>
              <a:rPr lang="en-US" altLang="zh-CN" sz="2800" dirty="0"/>
              <a:t>2. What does “Father” mean to you</a:t>
            </a:r>
            <a:r>
              <a:rPr lang="en-US" altLang="zh-CN" sz="2800" dirty="0" smtClean="0"/>
              <a:t>?</a:t>
            </a:r>
            <a:endParaRPr lang="en-US" altLang="zh-CN" sz="2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84150" y="866775"/>
            <a:ext cx="8834438" cy="5826125"/>
          </a:xfrm>
        </p:spPr>
        <p:txBody>
          <a:bodyPr/>
          <a:lstStyle/>
          <a:p>
            <a:pPr eaLnBrk="1" hangingPunct="1">
              <a:lnSpc>
                <a:spcPct val="100000"/>
              </a:lnSpc>
              <a:buNone/>
              <a:defRPr/>
            </a:pPr>
            <a:r>
              <a:rPr lang="en-US" b="1" dirty="0" smtClean="0"/>
              <a:t>  </a:t>
            </a:r>
            <a:r>
              <a:rPr lang="en-US" b="1" dirty="0" smtClean="0"/>
              <a:t>  </a:t>
            </a:r>
            <a:r>
              <a:rPr lang="en-US" b="1" dirty="0" smtClean="0"/>
              <a:t>With a </a:t>
            </a:r>
            <a:r>
              <a:rPr lang="en-US" b="1" dirty="0" smtClean="0">
                <a:hlinkClick r:id="rId3" action="ppaction://hlinksldjump"/>
              </a:rPr>
              <a:t>gamut</a:t>
            </a:r>
            <a:r>
              <a:rPr lang="en-US" b="1" dirty="0" smtClean="0"/>
              <a:t> of emotions choking me …</a:t>
            </a:r>
          </a:p>
          <a:p>
            <a:pPr algn="just" eaLnBrk="1" hangingPunct="1">
              <a:lnSpc>
                <a:spcPct val="100000"/>
              </a:lnSpc>
              <a:buFont typeface="Wingdings" pitchFamily="2" charset="2"/>
              <a:buChar char="Ø"/>
              <a:defRPr/>
            </a:pPr>
            <a:r>
              <a:rPr lang="en-US" dirty="0" smtClean="0"/>
              <a:t>A </a:t>
            </a:r>
            <a:r>
              <a:rPr lang="en-US" dirty="0" smtClean="0"/>
              <a:t>huge range of emotions were choking the writer so that he couldn’t speak.</a:t>
            </a:r>
            <a:endParaRPr lang="zh-CN" altLang="en-US" dirty="0"/>
          </a:p>
        </p:txBody>
      </p:sp>
      <p:pic>
        <p:nvPicPr>
          <p:cNvPr id="14340" name="图片 6" descr="Home">
            <a:hlinkClick r:id="rId4" action="ppaction://hlinksldjump"/>
          </p:cNvPr>
          <p:cNvPicPr>
            <a:picLocks noChangeAspect="1" noChangeArrowheads="1"/>
          </p:cNvPicPr>
          <p:nvPr/>
        </p:nvPicPr>
        <p:blipFill>
          <a:blip r:embed="rId5"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6"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7" action="ppaction://hlinksldjump"/>
          </p:cNvPr>
          <p:cNvPicPr>
            <a:picLocks noChangeAspect="1"/>
          </p:cNvPicPr>
          <p:nvPr/>
        </p:nvPicPr>
        <p:blipFill>
          <a:blip r:embed="rId8" cstate="print"/>
          <a:srcRect/>
          <a:stretch>
            <a:fillRect/>
          </a:stretch>
        </p:blipFill>
        <p:spPr bwMode="auto">
          <a:xfrm>
            <a:off x="8159583" y="6118225"/>
            <a:ext cx="766763" cy="539750"/>
          </a:xfrm>
          <a:prstGeom prst="rect">
            <a:avLst/>
          </a:prstGeom>
          <a:noFill/>
          <a:ln w="9525">
            <a:noFill/>
            <a:miter lim="800000"/>
            <a:headEnd/>
            <a:tailEnd/>
          </a:ln>
        </p:spPr>
      </p:pic>
      <p:sp>
        <p:nvSpPr>
          <p:cNvPr id="8" name="TextBox 7"/>
          <p:cNvSpPr txBox="1"/>
          <p:nvPr/>
        </p:nvSpPr>
        <p:spPr>
          <a:xfrm>
            <a:off x="214488" y="2481604"/>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9" name="TextBox 8"/>
          <p:cNvSpPr txBox="1"/>
          <p:nvPr/>
        </p:nvSpPr>
        <p:spPr>
          <a:xfrm>
            <a:off x="1140178" y="2451624"/>
            <a:ext cx="2565048" cy="461665"/>
          </a:xfrm>
          <a:prstGeom prst="rect">
            <a:avLst/>
          </a:prstGeom>
          <a:noFill/>
        </p:spPr>
        <p:txBody>
          <a:bodyPr wrap="square" rtlCol="0">
            <a:spAutoFit/>
          </a:bodyPr>
          <a:lstStyle/>
          <a:p>
            <a:pPr algn="just"/>
            <a:r>
              <a:rPr lang="zh-CN" altLang="en-US" sz="2400" dirty="0" smtClean="0">
                <a:solidFill>
                  <a:srgbClr val="0070C0"/>
                </a:solidFill>
                <a:latin typeface="宋体" pitchFamily="2" charset="-122"/>
              </a:rPr>
              <a:t>我百感交集</a:t>
            </a:r>
            <a:r>
              <a:rPr lang="en-US" altLang="zh-CN" sz="2400" dirty="0" smtClean="0">
                <a:solidFill>
                  <a:srgbClr val="0070C0"/>
                </a:solidFill>
                <a:latin typeface="+mn-ea"/>
              </a:rPr>
              <a:t>……</a:t>
            </a:r>
            <a:endParaRPr lang="zh-CN" altLang="en-US" sz="2400" dirty="0">
              <a:solidFill>
                <a:srgbClr val="0070C0"/>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341"/>
                                        </p:tgtEl>
                                        <p:attrNameLst>
                                          <p:attrName>style.visibility</p:attrName>
                                        </p:attrNameLst>
                                      </p:cBhvr>
                                      <p:to>
                                        <p:strVal val="visible"/>
                                      </p:to>
                                    </p:set>
                                    <p:animEffect transition="in" filter="dissolve">
                                      <p:cBhvr>
                                        <p:cTn id="22"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0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84150" y="895350"/>
            <a:ext cx="8834438" cy="5797550"/>
          </a:xfrm>
        </p:spPr>
        <p:txBody>
          <a:bodyPr/>
          <a:lstStyle/>
          <a:p>
            <a:pPr eaLnBrk="1" hangingPunct="1">
              <a:buNone/>
              <a:defRPr/>
            </a:pPr>
            <a:r>
              <a:rPr lang="en-US" b="1" dirty="0" smtClean="0"/>
              <a:t>   </a:t>
            </a:r>
            <a:r>
              <a:rPr lang="en-US" b="1" dirty="0" smtClean="0"/>
              <a:t>Our </a:t>
            </a:r>
            <a:r>
              <a:rPr lang="en-US" b="1" dirty="0" smtClean="0"/>
              <a:t>eyes locked </a:t>
            </a:r>
            <a:r>
              <a:rPr lang="en-US" b="1" dirty="0" smtClean="0"/>
              <a:t>…</a:t>
            </a:r>
            <a:endParaRPr lang="en-US" b="1" dirty="0" smtClean="0"/>
          </a:p>
          <a:p>
            <a:pPr algn="just" eaLnBrk="1" hangingPunct="1">
              <a:buFont typeface="Wingdings" pitchFamily="2" charset="2"/>
              <a:buChar char="Ø"/>
              <a:defRPr/>
            </a:pPr>
            <a:r>
              <a:rPr lang="en-US" b="1" dirty="0" smtClean="0"/>
              <a:t>lock: </a:t>
            </a:r>
            <a:r>
              <a:rPr lang="en-US" dirty="0" smtClean="0"/>
              <a:t>(literary) if two people’s eyes lock, they look directly into each other’s eyes </a:t>
            </a:r>
            <a:r>
              <a:rPr lang="zh-CN" altLang="en-US" sz="2400" dirty="0" smtClean="0">
                <a:solidFill>
                  <a:srgbClr val="0070C0"/>
                </a:solidFill>
              </a:rPr>
              <a:t>对视</a:t>
            </a:r>
            <a:endParaRPr lang="en-US" altLang="zh-CN" dirty="0" smtClean="0">
              <a:solidFill>
                <a:srgbClr val="0070C0"/>
              </a:solidFill>
            </a:endParaRPr>
          </a:p>
          <a:p>
            <a:pPr eaLnBrk="1" hangingPunct="1">
              <a:buNone/>
              <a:defRPr/>
            </a:pPr>
            <a:r>
              <a:rPr lang="en-US" altLang="zh-CN" i="1" dirty="0" smtClean="0"/>
              <a:t>e.g. </a:t>
            </a:r>
            <a:r>
              <a:rPr lang="en-US" dirty="0" smtClean="0"/>
              <a:t>Their eyes locked together for an instant. </a:t>
            </a:r>
          </a:p>
          <a:p>
            <a:pPr eaLnBrk="1" hangingPunct="1">
              <a:buNone/>
              <a:defRPr/>
            </a:pPr>
            <a:r>
              <a:rPr lang="en-US" altLang="zh-CN" sz="2400" dirty="0" smtClean="0">
                <a:solidFill>
                  <a:srgbClr val="0070C0"/>
                </a:solidFill>
              </a:rPr>
              <a:t>        </a:t>
            </a:r>
            <a:r>
              <a:rPr lang="zh-CN" altLang="en-US" sz="2400" dirty="0" smtClean="0">
                <a:solidFill>
                  <a:srgbClr val="0070C0"/>
                </a:solidFill>
              </a:rPr>
              <a:t>他们四目相交，对视了片刻。</a:t>
            </a:r>
            <a:endParaRPr lang="zh-CN" altLang="en-US" sz="2400" dirty="0">
              <a:solidFill>
                <a:srgbClr val="0070C0"/>
              </a:solidFill>
            </a:endParaRPr>
          </a:p>
        </p:txBody>
      </p:sp>
      <p:pic>
        <p:nvPicPr>
          <p:cNvPr id="14340"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5"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6" action="ppaction://hlinksldjump"/>
          </p:cNvPr>
          <p:cNvPicPr>
            <a:picLocks noChangeAspect="1"/>
          </p:cNvPicPr>
          <p:nvPr/>
        </p:nvPicPr>
        <p:blipFill>
          <a:blip r:embed="rId7" cstate="print"/>
          <a:srcRect/>
          <a:stretch>
            <a:fillRect/>
          </a:stretch>
        </p:blipFill>
        <p:spPr bwMode="auto">
          <a:xfrm>
            <a:off x="8159583" y="6118225"/>
            <a:ext cx="766763" cy="539750"/>
          </a:xfrm>
          <a:prstGeom prst="rect">
            <a:avLst/>
          </a:prstGeom>
          <a:noFill/>
          <a:ln w="9525">
            <a:noFill/>
            <a:miter lim="800000"/>
            <a:headEnd/>
            <a:tailEnd/>
          </a:ln>
        </p:spPr>
      </p:pic>
      <p:sp>
        <p:nvSpPr>
          <p:cNvPr id="8" name="TextBox 7"/>
          <p:cNvSpPr txBox="1"/>
          <p:nvPr/>
        </p:nvSpPr>
        <p:spPr>
          <a:xfrm>
            <a:off x="121179" y="3280470"/>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9" name="TextBox 8"/>
          <p:cNvSpPr txBox="1"/>
          <p:nvPr/>
        </p:nvSpPr>
        <p:spPr>
          <a:xfrm>
            <a:off x="1046869" y="3269540"/>
            <a:ext cx="2877432" cy="461665"/>
          </a:xfrm>
          <a:prstGeom prst="rect">
            <a:avLst/>
          </a:prstGeom>
          <a:noFill/>
        </p:spPr>
        <p:txBody>
          <a:bodyPr wrap="square" rtlCol="0">
            <a:spAutoFit/>
          </a:bodyPr>
          <a:lstStyle/>
          <a:p>
            <a:pPr algn="just"/>
            <a:r>
              <a:rPr lang="zh-CN" altLang="en-US" sz="2400" dirty="0" smtClean="0">
                <a:solidFill>
                  <a:srgbClr val="0070C0"/>
                </a:solidFill>
                <a:latin typeface="宋体" pitchFamily="2" charset="-122"/>
              </a:rPr>
              <a:t>我们四目相对</a:t>
            </a:r>
            <a:r>
              <a:rPr lang="en-US" altLang="zh-CN" sz="2400" dirty="0" smtClean="0">
                <a:solidFill>
                  <a:srgbClr val="0070C0"/>
                </a:solidFill>
                <a:latin typeface="+mn-ea"/>
              </a:rPr>
              <a:t>……</a:t>
            </a:r>
            <a:endParaRPr lang="zh-CN" altLang="en-US" sz="2400" dirty="0">
              <a:solidFill>
                <a:srgbClr val="0070C0"/>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1">
                                            <p:txEl>
                                              <p:pRg st="2" end="2"/>
                                            </p:txEl>
                                          </p:spTgt>
                                        </p:tgtEl>
                                        <p:attrNameLst>
                                          <p:attrName>style.visibility</p:attrName>
                                        </p:attrNameLst>
                                      </p:cBhvr>
                                      <p:to>
                                        <p:strVal val="visible"/>
                                      </p:to>
                                    </p:set>
                                    <p:animEffect transition="in" filter="dissolve">
                                      <p:cBhvr>
                                        <p:cTn id="10" dur="500"/>
                                        <p:tgtEl>
                                          <p:spTgt spid="11">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1">
                                            <p:txEl>
                                              <p:pRg st="3" end="3"/>
                                            </p:txEl>
                                          </p:spTgt>
                                        </p:tgtEl>
                                        <p:attrNameLst>
                                          <p:attrName>style.visibility</p:attrName>
                                        </p:attrNameLst>
                                      </p:cBhvr>
                                      <p:to>
                                        <p:strVal val="visible"/>
                                      </p:to>
                                    </p:set>
                                    <p:animEffect transition="in" filter="dissolve">
                                      <p:cBhvr>
                                        <p:cTn id="15" dur="500"/>
                                        <p:tgtEl>
                                          <p:spTgt spid="11">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dissolv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dissolv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4341"/>
                                        </p:tgtEl>
                                        <p:attrNameLst>
                                          <p:attrName>style.visibility</p:attrName>
                                        </p:attrNameLst>
                                      </p:cBhvr>
                                      <p:to>
                                        <p:strVal val="visible"/>
                                      </p:to>
                                    </p:set>
                                    <p:animEffect transition="in" filter="dissolve">
                                      <p:cBhvr>
                                        <p:cTn id="30"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0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5369" name="图片 3"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370"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sp>
        <p:nvSpPr>
          <p:cNvPr id="12" name="单圆角矩形 11"/>
          <p:cNvSpPr/>
          <p:nvPr/>
        </p:nvSpPr>
        <p:spPr>
          <a:xfrm>
            <a:off x="396875" y="1135063"/>
            <a:ext cx="8437563" cy="423862"/>
          </a:xfrm>
          <a:prstGeom prst="snipRoundRect">
            <a:avLst/>
          </a:prstGeom>
          <a:ln>
            <a:solidFill>
              <a:srgbClr val="F1A186"/>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b="1" dirty="0" smtClean="0">
                <a:hlinkClick r:id="rId5" action="ppaction://hlinksldjump"/>
              </a:rPr>
              <a:t>Reading and understanding</a:t>
            </a:r>
            <a:endParaRPr lang="zh-CN" altLang="en-US" sz="2800" noProof="1"/>
          </a:p>
        </p:txBody>
      </p:sp>
      <p:sp>
        <p:nvSpPr>
          <p:cNvPr id="13" name="单圆角矩形 12"/>
          <p:cNvSpPr/>
          <p:nvPr/>
        </p:nvSpPr>
        <p:spPr>
          <a:xfrm>
            <a:off x="396875" y="1851025"/>
            <a:ext cx="8437563" cy="423863"/>
          </a:xfrm>
          <a:prstGeom prst="snipRoundRect">
            <a:avLst/>
          </a:prstGeom>
          <a:ln>
            <a:solidFill>
              <a:srgbClr val="F1A186"/>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b="1" dirty="0" smtClean="0">
                <a:hlinkClick r:id="rId6" action="ppaction://hlinksldjump"/>
              </a:rPr>
              <a:t>Dealing with unfamiliar words</a:t>
            </a:r>
            <a:endParaRPr lang="zh-CN" altLang="en-US" sz="2800" noProof="1"/>
          </a:p>
        </p:txBody>
      </p:sp>
      <p:sp>
        <p:nvSpPr>
          <p:cNvPr id="14" name="单圆角矩形 13"/>
          <p:cNvSpPr/>
          <p:nvPr/>
        </p:nvSpPr>
        <p:spPr>
          <a:xfrm>
            <a:off x="396875" y="2592388"/>
            <a:ext cx="8437563" cy="423862"/>
          </a:xfrm>
          <a:prstGeom prst="snipRoundRect">
            <a:avLst/>
          </a:prstGeom>
          <a:ln>
            <a:solidFill>
              <a:srgbClr val="F1A186"/>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b="1" dirty="0" smtClean="0">
                <a:hlinkClick r:id="rId7" action="ppaction://hlinksldjump"/>
              </a:rPr>
              <a:t>Reading and interpreting</a:t>
            </a:r>
            <a:endParaRPr lang="zh-CN" altLang="en-US" sz="2800" noProof="1"/>
          </a:p>
        </p:txBody>
      </p:sp>
      <p:sp>
        <p:nvSpPr>
          <p:cNvPr id="15" name="单圆角矩形 14"/>
          <p:cNvSpPr/>
          <p:nvPr/>
        </p:nvSpPr>
        <p:spPr>
          <a:xfrm>
            <a:off x="396875" y="3357563"/>
            <a:ext cx="8437563" cy="423862"/>
          </a:xfrm>
          <a:prstGeom prst="snipRoundRect">
            <a:avLst/>
          </a:prstGeom>
          <a:ln>
            <a:solidFill>
              <a:srgbClr val="F1A186"/>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b="1" dirty="0" smtClean="0">
                <a:hlinkClick r:id="rId8" action="ppaction://hlinksldjump"/>
              </a:rPr>
              <a:t>Developing critical thinking</a:t>
            </a:r>
            <a:endParaRPr lang="zh-CN" altLang="en-US" sz="2800" noProof="1"/>
          </a:p>
        </p:txBody>
      </p:sp>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655638"/>
            <a:ext cx="8834438" cy="6065837"/>
          </a:xfrm>
        </p:spPr>
        <p:txBody>
          <a:bodyPr/>
          <a:lstStyle/>
          <a:p>
            <a:pPr algn="just" eaLnBrk="1" hangingPunct="1">
              <a:lnSpc>
                <a:spcPct val="80000"/>
              </a:lnSpc>
              <a:spcBef>
                <a:spcPts val="500"/>
              </a:spcBef>
              <a:buNone/>
              <a:defRPr/>
            </a:pPr>
            <a:r>
              <a:rPr lang="en-US" b="1" dirty="0" smtClean="0">
                <a:solidFill>
                  <a:srgbClr val="FF0000"/>
                </a:solidFill>
              </a:rPr>
              <a:t>Reading and </a:t>
            </a:r>
            <a:r>
              <a:rPr lang="en-US" b="1" dirty="0" smtClean="0">
                <a:solidFill>
                  <a:srgbClr val="FF0000"/>
                </a:solidFill>
              </a:rPr>
              <a:t>understanding</a:t>
            </a:r>
          </a:p>
          <a:p>
            <a:pPr algn="just" eaLnBrk="1" hangingPunct="1">
              <a:lnSpc>
                <a:spcPct val="80000"/>
              </a:lnSpc>
              <a:spcBef>
                <a:spcPts val="500"/>
              </a:spcBef>
              <a:buNone/>
              <a:defRPr/>
            </a:pPr>
            <a:endParaRPr lang="en-US" b="1" dirty="0" smtClean="0">
              <a:solidFill>
                <a:srgbClr val="FF0000"/>
              </a:solidFill>
            </a:endParaRPr>
          </a:p>
          <a:p>
            <a:pPr algn="just" eaLnBrk="1" hangingPunct="1">
              <a:lnSpc>
                <a:spcPct val="80000"/>
              </a:lnSpc>
              <a:spcBef>
                <a:spcPts val="500"/>
              </a:spcBef>
              <a:buNone/>
              <a:defRPr/>
            </a:pPr>
            <a:r>
              <a:rPr lang="en-US" b="1" dirty="0" smtClean="0"/>
              <a:t>2 Answer the questions.</a:t>
            </a:r>
          </a:p>
          <a:p>
            <a:pPr algn="just" eaLnBrk="1" hangingPunct="1">
              <a:lnSpc>
                <a:spcPct val="80000"/>
              </a:lnSpc>
              <a:spcBef>
                <a:spcPts val="700"/>
              </a:spcBef>
              <a:buNone/>
              <a:defRPr/>
            </a:pPr>
            <a:r>
              <a:rPr lang="en-US" dirty="0" smtClean="0"/>
              <a:t>1 </a:t>
            </a:r>
            <a:r>
              <a:rPr lang="en-US" dirty="0" smtClean="0">
                <a:hlinkClick r:id="rId3" action="ppaction://hlinksldjump"/>
              </a:rPr>
              <a:t>Why was the writer fascinated by the pickle jar?</a:t>
            </a:r>
            <a:endParaRPr lang="en-US" dirty="0" smtClean="0"/>
          </a:p>
          <a:p>
            <a:pPr algn="just" eaLnBrk="1" hangingPunct="1">
              <a:lnSpc>
                <a:spcPct val="80000"/>
              </a:lnSpc>
              <a:spcBef>
                <a:spcPts val="700"/>
              </a:spcBef>
              <a:buNone/>
              <a:defRPr/>
            </a:pPr>
            <a:r>
              <a:rPr lang="en-US" dirty="0" smtClean="0"/>
              <a:t>2 </a:t>
            </a:r>
            <a:r>
              <a:rPr lang="en-US" dirty="0" smtClean="0">
                <a:hlinkClick r:id="rId3" action="ppaction://hlinksldjump"/>
              </a:rPr>
              <a:t>What did the writer’s father do with the money when the jar was full?</a:t>
            </a:r>
            <a:endParaRPr lang="en-US" dirty="0" smtClean="0"/>
          </a:p>
          <a:p>
            <a:pPr algn="just" eaLnBrk="1" hangingPunct="1">
              <a:lnSpc>
                <a:spcPct val="80000"/>
              </a:lnSpc>
              <a:spcBef>
                <a:spcPts val="700"/>
              </a:spcBef>
              <a:buNone/>
              <a:defRPr/>
            </a:pPr>
            <a:r>
              <a:rPr lang="en-US" dirty="0" smtClean="0"/>
              <a:t>3 </a:t>
            </a:r>
            <a:r>
              <a:rPr lang="en-US" dirty="0" smtClean="0">
                <a:hlinkClick r:id="rId3" action="ppaction://hlinksldjump"/>
              </a:rPr>
              <a:t>What was the money for?</a:t>
            </a:r>
            <a:endParaRPr lang="en-US" dirty="0" smtClean="0"/>
          </a:p>
          <a:p>
            <a:pPr algn="just" eaLnBrk="1" hangingPunct="1">
              <a:lnSpc>
                <a:spcPct val="80000"/>
              </a:lnSpc>
              <a:spcBef>
                <a:spcPts val="700"/>
              </a:spcBef>
              <a:buNone/>
              <a:defRPr/>
            </a:pPr>
            <a:r>
              <a:rPr lang="en-US" dirty="0" smtClean="0"/>
              <a:t>4 </a:t>
            </a:r>
            <a:r>
              <a:rPr lang="en-US" dirty="0" smtClean="0">
                <a:hlinkClick r:id="rId3" action="ppaction://hlinksldjump"/>
              </a:rPr>
              <a:t>Where was the pickle jar when the writer visited his parents after leaving college?</a:t>
            </a:r>
            <a:endParaRPr lang="en-US" dirty="0" smtClean="0"/>
          </a:p>
          <a:p>
            <a:pPr algn="just" eaLnBrk="1" hangingPunct="1">
              <a:lnSpc>
                <a:spcPct val="80000"/>
              </a:lnSpc>
              <a:spcBef>
                <a:spcPts val="700"/>
              </a:spcBef>
              <a:buNone/>
              <a:defRPr/>
            </a:pPr>
            <a:r>
              <a:rPr lang="en-US" dirty="0" smtClean="0"/>
              <a:t>5 </a:t>
            </a:r>
            <a:r>
              <a:rPr lang="en-US" dirty="0" smtClean="0">
                <a:hlinkClick r:id="rId4" action="ppaction://hlinksldjump"/>
              </a:rPr>
              <a:t>How did the writer feel?</a:t>
            </a:r>
            <a:endParaRPr lang="en-US" dirty="0" smtClean="0"/>
          </a:p>
          <a:p>
            <a:pPr algn="just" eaLnBrk="1" hangingPunct="1">
              <a:lnSpc>
                <a:spcPct val="80000"/>
              </a:lnSpc>
              <a:spcBef>
                <a:spcPts val="700"/>
              </a:spcBef>
              <a:buNone/>
              <a:defRPr/>
            </a:pPr>
            <a:r>
              <a:rPr lang="en-US" dirty="0" smtClean="0"/>
              <a:t>6 </a:t>
            </a:r>
            <a:r>
              <a:rPr lang="en-US" dirty="0" smtClean="0">
                <a:hlinkClick r:id="rId4" action="ppaction://hlinksldjump"/>
              </a:rPr>
              <a:t>What had the pickle jar taught the writer?</a:t>
            </a:r>
            <a:endParaRPr lang="en-US" dirty="0" smtClean="0"/>
          </a:p>
          <a:p>
            <a:pPr algn="just" eaLnBrk="1" hangingPunct="1">
              <a:lnSpc>
                <a:spcPct val="80000"/>
              </a:lnSpc>
              <a:spcBef>
                <a:spcPts val="700"/>
              </a:spcBef>
              <a:buNone/>
              <a:defRPr/>
            </a:pPr>
            <a:r>
              <a:rPr lang="en-US" dirty="0" smtClean="0"/>
              <a:t>7 </a:t>
            </a:r>
            <a:r>
              <a:rPr lang="en-US" dirty="0" smtClean="0">
                <a:hlinkClick r:id="rId4" action="ppaction://hlinksldjump"/>
              </a:rPr>
              <a:t>Where was the pickle jar when the writer returned with his family?</a:t>
            </a:r>
            <a:endParaRPr lang="en-US" dirty="0" smtClean="0"/>
          </a:p>
          <a:p>
            <a:pPr algn="just" eaLnBrk="1" hangingPunct="1">
              <a:lnSpc>
                <a:spcPct val="80000"/>
              </a:lnSpc>
              <a:spcBef>
                <a:spcPts val="700"/>
              </a:spcBef>
              <a:buNone/>
              <a:defRPr/>
            </a:pPr>
            <a:r>
              <a:rPr lang="en-US" dirty="0" smtClean="0"/>
              <a:t>8 </a:t>
            </a:r>
            <a:r>
              <a:rPr lang="en-US" dirty="0" smtClean="0">
                <a:hlinkClick r:id="rId5" action="ppaction://hlinksldjump"/>
              </a:rPr>
              <a:t>What kind of relationship did the writer have with his father?</a:t>
            </a:r>
            <a:endParaRPr lang="en-US" dirty="0" smtClean="0"/>
          </a:p>
        </p:txBody>
      </p:sp>
      <p:pic>
        <p:nvPicPr>
          <p:cNvPr id="16387"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8" action="ppaction://hlinksldjump"/>
          </p:cNvPr>
          <p:cNvPicPr>
            <a:picLocks noChangeAspect="1" noChangeArrowheads="1"/>
          </p:cNvPicPr>
          <p:nvPr/>
        </p:nvPicPr>
        <p:blipFill>
          <a:blip r:embed="rId9"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16390" name="图片 12" descr="MORE"/>
          <p:cNvPicPr>
            <a:picLocks noChangeAspect="1" noChangeArrowheads="1"/>
          </p:cNvPicPr>
          <p:nvPr/>
        </p:nvPicPr>
        <p:blipFill>
          <a:blip r:embed="rId10" cstate="print"/>
          <a:srcRect/>
          <a:stretch>
            <a:fillRect/>
          </a:stretch>
        </p:blipFill>
        <p:spPr bwMode="auto">
          <a:xfrm>
            <a:off x="7991475" y="6443663"/>
            <a:ext cx="912813" cy="2286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390"/>
                                        </p:tgtEl>
                                        <p:attrNameLst>
                                          <p:attrName>style.visibility</p:attrName>
                                        </p:attrNameLst>
                                      </p:cBhvr>
                                      <p:to>
                                        <p:strVal val="visible"/>
                                      </p:to>
                                    </p:set>
                                    <p:animEffect transition="in" filter="dissolve">
                                      <p:cBhvr>
                                        <p:cTn id="7" dur="1000"/>
                                        <p:tgtEl>
                                          <p:spTgt spid="163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627063"/>
            <a:ext cx="8834438" cy="6065837"/>
          </a:xfrm>
        </p:spPr>
        <p:txBody>
          <a:bodyPr/>
          <a:lstStyle/>
          <a:p>
            <a:pPr algn="just" eaLnBrk="1" hangingPunct="1">
              <a:lnSpc>
                <a:spcPct val="100000"/>
              </a:lnSpc>
              <a:buNone/>
              <a:defRPr/>
            </a:pPr>
            <a:r>
              <a:rPr lang="en-US" b="1" dirty="0" smtClean="0"/>
              <a:t>1 Why was the writer fascinated by the pickle jar?</a:t>
            </a:r>
          </a:p>
          <a:p>
            <a:pPr algn="just" eaLnBrk="1" hangingPunct="1">
              <a:lnSpc>
                <a:spcPct val="100000"/>
              </a:lnSpc>
              <a:buNone/>
              <a:defRPr/>
            </a:pPr>
            <a:r>
              <a:rPr lang="en-US" dirty="0" smtClean="0"/>
              <a:t>   He was fascinated at the sounds the coins made as they were dropped into the pickle jar.</a:t>
            </a:r>
          </a:p>
          <a:p>
            <a:pPr algn="just" eaLnBrk="1" hangingPunct="1">
              <a:lnSpc>
                <a:spcPct val="100000"/>
              </a:lnSpc>
              <a:buNone/>
              <a:defRPr/>
            </a:pPr>
            <a:r>
              <a:rPr lang="en-US" b="1" dirty="0" smtClean="0"/>
              <a:t>2 What did the writer’s father do with the money when the jar was full? </a:t>
            </a:r>
          </a:p>
          <a:p>
            <a:pPr algn="just" eaLnBrk="1" hangingPunct="1">
              <a:lnSpc>
                <a:spcPct val="100000"/>
              </a:lnSpc>
              <a:buNone/>
              <a:defRPr/>
            </a:pPr>
            <a:r>
              <a:rPr lang="en-US" dirty="0" smtClean="0"/>
              <a:t>   He took it to the bank.</a:t>
            </a:r>
          </a:p>
          <a:p>
            <a:pPr algn="just" eaLnBrk="1" hangingPunct="1">
              <a:lnSpc>
                <a:spcPct val="100000"/>
              </a:lnSpc>
              <a:buNone/>
              <a:defRPr/>
            </a:pPr>
            <a:r>
              <a:rPr lang="en-US" b="1" dirty="0" smtClean="0"/>
              <a:t>3 What was the money for? </a:t>
            </a:r>
          </a:p>
          <a:p>
            <a:pPr algn="just" eaLnBrk="1" hangingPunct="1">
              <a:lnSpc>
                <a:spcPct val="100000"/>
              </a:lnSpc>
              <a:buNone/>
              <a:defRPr/>
            </a:pPr>
            <a:r>
              <a:rPr lang="en-US" dirty="0" smtClean="0"/>
              <a:t>   The money was to pay for his son to go to college.</a:t>
            </a:r>
          </a:p>
          <a:p>
            <a:pPr algn="just" eaLnBrk="1" hangingPunct="1">
              <a:lnSpc>
                <a:spcPct val="100000"/>
              </a:lnSpc>
              <a:buNone/>
              <a:defRPr/>
            </a:pPr>
            <a:r>
              <a:rPr lang="en-US" b="1" dirty="0" smtClean="0"/>
              <a:t>4 Where was the pickle jar when the writer visited his parents after leaving college? </a:t>
            </a:r>
          </a:p>
          <a:p>
            <a:pPr algn="just" eaLnBrk="1" hangingPunct="1">
              <a:lnSpc>
                <a:spcPct val="100000"/>
              </a:lnSpc>
              <a:buNone/>
              <a:defRPr/>
            </a:pPr>
            <a:r>
              <a:rPr lang="en-US" dirty="0" smtClean="0"/>
              <a:t>   It was gone — he did not know where it was.</a:t>
            </a:r>
          </a:p>
        </p:txBody>
      </p:sp>
      <p:pic>
        <p:nvPicPr>
          <p:cNvPr id="16388"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16390" name="图片 12" descr="MORE"/>
          <p:cNvPicPr>
            <a:picLocks noChangeAspect="1" noChangeArrowheads="1"/>
          </p:cNvPicPr>
          <p:nvPr/>
        </p:nvPicPr>
        <p:blipFill>
          <a:blip r:embed="rId5" cstate="print"/>
          <a:srcRect/>
          <a:stretch>
            <a:fillRect/>
          </a:stretch>
        </p:blipFill>
        <p:spPr bwMode="auto">
          <a:xfrm>
            <a:off x="7991475" y="6262688"/>
            <a:ext cx="912813" cy="228600"/>
          </a:xfrm>
          <a:prstGeom prst="rect">
            <a:avLst/>
          </a:prstGeom>
          <a:noFill/>
          <a:ln w="9525">
            <a:noFill/>
            <a:miter lim="800000"/>
            <a:headEnd/>
            <a:tailEnd/>
          </a:ln>
        </p:spPr>
      </p:pic>
      <p:pic>
        <p:nvPicPr>
          <p:cNvPr id="7"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dissolve">
                                      <p:cBhvr>
                                        <p:cTn id="7" dur="500"/>
                                        <p:tgtEl>
                                          <p:spTgt spid="1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3" end="3"/>
                                            </p:txEl>
                                          </p:spTgt>
                                        </p:tgtEl>
                                        <p:attrNameLst>
                                          <p:attrName>style.visibility</p:attrName>
                                        </p:attrNameLst>
                                      </p:cBhvr>
                                      <p:to>
                                        <p:strVal val="visible"/>
                                      </p:to>
                                    </p:set>
                                    <p:animEffect transition="in" filter="dissolve">
                                      <p:cBhvr>
                                        <p:cTn id="12" dur="500"/>
                                        <p:tgtEl>
                                          <p:spTgt spid="10">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xEl>
                                              <p:pRg st="5" end="5"/>
                                            </p:txEl>
                                          </p:spTgt>
                                        </p:tgtEl>
                                        <p:attrNameLst>
                                          <p:attrName>style.visibility</p:attrName>
                                        </p:attrNameLst>
                                      </p:cBhvr>
                                      <p:to>
                                        <p:strVal val="visible"/>
                                      </p:to>
                                    </p:set>
                                    <p:animEffect transition="in" filter="dissolve">
                                      <p:cBhvr>
                                        <p:cTn id="17" dur="500"/>
                                        <p:tgtEl>
                                          <p:spTgt spid="10">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xEl>
                                              <p:pRg st="7" end="7"/>
                                            </p:txEl>
                                          </p:spTgt>
                                        </p:tgtEl>
                                        <p:attrNameLst>
                                          <p:attrName>style.visibility</p:attrName>
                                        </p:attrNameLst>
                                      </p:cBhvr>
                                      <p:to>
                                        <p:strVal val="visible"/>
                                      </p:to>
                                    </p:set>
                                    <p:animEffect transition="in" filter="dissolve">
                                      <p:cBhvr>
                                        <p:cTn id="22" dur="500"/>
                                        <p:tgtEl>
                                          <p:spTgt spid="10">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6390"/>
                                        </p:tgtEl>
                                        <p:attrNameLst>
                                          <p:attrName>style.visibility</p:attrName>
                                        </p:attrNameLst>
                                      </p:cBhvr>
                                      <p:to>
                                        <p:strVal val="visible"/>
                                      </p:to>
                                    </p:set>
                                    <p:animEffect transition="in" filter="dissolve">
                                      <p:cBhvr>
                                        <p:cTn id="27" dur="1000"/>
                                        <p:tgtEl>
                                          <p:spTgt spid="163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627063"/>
            <a:ext cx="8834438" cy="6065837"/>
          </a:xfrm>
        </p:spPr>
        <p:txBody>
          <a:bodyPr/>
          <a:lstStyle/>
          <a:p>
            <a:pPr algn="just" eaLnBrk="1" hangingPunct="1">
              <a:lnSpc>
                <a:spcPct val="100000"/>
              </a:lnSpc>
              <a:buNone/>
              <a:defRPr/>
            </a:pPr>
            <a:r>
              <a:rPr lang="en-US" b="1" dirty="0" smtClean="0"/>
              <a:t>5 How did the writer feel?</a:t>
            </a:r>
          </a:p>
          <a:p>
            <a:pPr algn="just" eaLnBrk="1" hangingPunct="1">
              <a:lnSpc>
                <a:spcPct val="100000"/>
              </a:lnSpc>
              <a:buNone/>
              <a:defRPr/>
            </a:pPr>
            <a:r>
              <a:rPr lang="en-US" dirty="0" smtClean="0"/>
              <a:t>   He felt sad.</a:t>
            </a:r>
          </a:p>
          <a:p>
            <a:pPr algn="just" eaLnBrk="1" hangingPunct="1">
              <a:lnSpc>
                <a:spcPct val="100000"/>
              </a:lnSpc>
              <a:buNone/>
              <a:defRPr/>
            </a:pPr>
            <a:r>
              <a:rPr lang="en-US" b="1" dirty="0" smtClean="0"/>
              <a:t>6 What had the pickle jar taught the writer?</a:t>
            </a:r>
          </a:p>
          <a:p>
            <a:pPr algn="just" eaLnBrk="1" hangingPunct="1">
              <a:lnSpc>
                <a:spcPct val="100000"/>
              </a:lnSpc>
              <a:buNone/>
              <a:defRPr/>
            </a:pPr>
            <a:endParaRPr lang="en-US" b="1" dirty="0" smtClean="0"/>
          </a:p>
          <a:p>
            <a:pPr algn="just" eaLnBrk="1" hangingPunct="1">
              <a:lnSpc>
                <a:spcPct val="100000"/>
              </a:lnSpc>
              <a:buNone/>
              <a:defRPr/>
            </a:pPr>
            <a:endParaRPr lang="en-US" b="1" dirty="0"/>
          </a:p>
          <a:p>
            <a:pPr algn="just" eaLnBrk="1" hangingPunct="1">
              <a:lnSpc>
                <a:spcPct val="100000"/>
              </a:lnSpc>
              <a:buNone/>
              <a:defRPr/>
            </a:pPr>
            <a:r>
              <a:rPr lang="en-US" b="1" dirty="0" smtClean="0"/>
              <a:t>7 </a:t>
            </a:r>
            <a:r>
              <a:rPr lang="en-US" b="1" dirty="0" smtClean="0"/>
              <a:t>Where was the pickle jar when the writer returned with his family?</a:t>
            </a:r>
          </a:p>
          <a:p>
            <a:pPr algn="just" eaLnBrk="1" hangingPunct="1">
              <a:lnSpc>
                <a:spcPct val="100000"/>
              </a:lnSpc>
              <a:buNone/>
              <a:defRPr/>
            </a:pPr>
            <a:r>
              <a:rPr lang="en-US" dirty="0" smtClean="0"/>
              <a:t>   The pickle jar was on the floor beside the dresser.</a:t>
            </a:r>
          </a:p>
        </p:txBody>
      </p:sp>
      <p:pic>
        <p:nvPicPr>
          <p:cNvPr id="16387"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16390" name="图片 12" descr="MORE"/>
          <p:cNvPicPr>
            <a:picLocks noChangeAspect="1" noChangeArrowheads="1"/>
          </p:cNvPicPr>
          <p:nvPr/>
        </p:nvPicPr>
        <p:blipFill>
          <a:blip r:embed="rId7" cstate="print"/>
          <a:srcRect/>
          <a:stretch>
            <a:fillRect/>
          </a:stretch>
        </p:blipFill>
        <p:spPr bwMode="auto">
          <a:xfrm>
            <a:off x="7991475" y="6262688"/>
            <a:ext cx="912813" cy="228600"/>
          </a:xfrm>
          <a:prstGeom prst="rect">
            <a:avLst/>
          </a:prstGeom>
          <a:noFill/>
          <a:ln w="9525">
            <a:noFill/>
            <a:miter lim="800000"/>
            <a:headEnd/>
            <a:tailEnd/>
          </a:ln>
        </p:spPr>
      </p:pic>
      <p:sp>
        <p:nvSpPr>
          <p:cNvPr id="2" name="TextBox 1"/>
          <p:cNvSpPr txBox="1"/>
          <p:nvPr/>
        </p:nvSpPr>
        <p:spPr>
          <a:xfrm>
            <a:off x="466725" y="2305050"/>
            <a:ext cx="8348663" cy="954107"/>
          </a:xfrm>
          <a:prstGeom prst="rect">
            <a:avLst/>
          </a:prstGeom>
          <a:noFill/>
        </p:spPr>
        <p:txBody>
          <a:bodyPr wrap="square" rtlCol="0">
            <a:spAutoFit/>
          </a:bodyPr>
          <a:lstStyle/>
          <a:p>
            <a:pPr algn="just"/>
            <a:r>
              <a:rPr lang="en-US" altLang="zh-CN" sz="2800" dirty="0"/>
              <a:t>It had taught him the values of determination, perseverance and faith</a:t>
            </a:r>
            <a:r>
              <a:rPr lang="en-US" altLang="zh-CN" sz="2800" dirty="0" smtClean="0"/>
              <a:t>.</a:t>
            </a:r>
            <a:endParaRPr lang="en-US" altLang="zh-CN" sz="2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dissolve">
                                      <p:cBhvr>
                                        <p:cTn id="7" dur="500"/>
                                        <p:tgtEl>
                                          <p:spTgt spid="1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0">
                                            <p:txEl>
                                              <p:pRg st="6" end="6"/>
                                            </p:txEl>
                                          </p:spTgt>
                                        </p:tgtEl>
                                        <p:attrNameLst>
                                          <p:attrName>style.visibility</p:attrName>
                                        </p:attrNameLst>
                                      </p:cBhvr>
                                      <p:to>
                                        <p:strVal val="visible"/>
                                      </p:to>
                                    </p:set>
                                    <p:animEffect transition="in" filter="dissolve">
                                      <p:cBhvr>
                                        <p:cTn id="16" dur="500"/>
                                        <p:tgtEl>
                                          <p:spTgt spid="10">
                                            <p:txEl>
                                              <p:pRg st="6" end="6"/>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16390"/>
                                        </p:tgtEl>
                                        <p:attrNameLst>
                                          <p:attrName>style.visibility</p:attrName>
                                        </p:attrNameLst>
                                      </p:cBhvr>
                                      <p:to>
                                        <p:strVal val="visible"/>
                                      </p:to>
                                    </p:set>
                                    <p:animEffect transition="in" filter="dissolve">
                                      <p:cBhvr>
                                        <p:cTn id="21" dur="1000"/>
                                        <p:tgtEl>
                                          <p:spTgt spid="163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6.xml><?xml version="1.0" encoding="utf-8"?>
<p:sld xmlns:a="http://schemas.openxmlformats.org/drawingml/2006/main" xmlns:r="http://schemas.openxmlformats.org/officeDocument/2006/relationships" xmlns:p="http://schemas.openxmlformats.org/presentationml/2006/main">
  <p:cSld>
    <p:bg>
      <p:bgPr>
        <a:blipFill dpi="0" rotWithShape="0">
          <a:blip r:embed="rId3"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627063"/>
            <a:ext cx="8834438" cy="1525587"/>
          </a:xfrm>
        </p:spPr>
        <p:txBody>
          <a:bodyPr/>
          <a:lstStyle/>
          <a:p>
            <a:pPr algn="just" eaLnBrk="1" hangingPunct="1">
              <a:lnSpc>
                <a:spcPct val="100000"/>
              </a:lnSpc>
              <a:buNone/>
              <a:defRPr/>
            </a:pPr>
            <a:endParaRPr lang="en-US" dirty="0" smtClean="0"/>
          </a:p>
          <a:p>
            <a:pPr algn="just" eaLnBrk="1" hangingPunct="1">
              <a:lnSpc>
                <a:spcPct val="100000"/>
              </a:lnSpc>
              <a:buNone/>
              <a:defRPr/>
            </a:pPr>
            <a:r>
              <a:rPr lang="en-US" b="1" dirty="0" smtClean="0"/>
              <a:t>8 What kind of relationship did the writer have with his father?</a:t>
            </a:r>
          </a:p>
          <a:p>
            <a:pPr algn="just" eaLnBrk="1" hangingPunct="1">
              <a:lnSpc>
                <a:spcPct val="100000"/>
              </a:lnSpc>
              <a:buNone/>
              <a:defRPr/>
            </a:pPr>
            <a:r>
              <a:rPr lang="en-US" dirty="0" smtClean="0"/>
              <a:t>    </a:t>
            </a:r>
          </a:p>
        </p:txBody>
      </p:sp>
      <p:pic>
        <p:nvPicPr>
          <p:cNvPr id="16387" name="图片 5" descr="Back">
            <a:hlinkClick r:id="rId4" action="ppaction://hlinksldjump"/>
          </p:cNvPr>
          <p:cNvPicPr>
            <a:picLocks noChangeAspect="1" noChangeArrowheads="1"/>
          </p:cNvPicPr>
          <p:nvPr/>
        </p:nvPicPr>
        <p:blipFill>
          <a:blip r:embed="rId5"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6" action="ppaction://hlinksldjump"/>
          </p:cNvPr>
          <p:cNvPicPr>
            <a:picLocks noChangeAspect="1" noChangeArrowheads="1"/>
          </p:cNvPicPr>
          <p:nvPr/>
        </p:nvPicPr>
        <p:blipFill>
          <a:blip r:embed="rId7"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7" name="图片 2" descr="END"/>
          <p:cNvPicPr>
            <a:picLocks noChangeAspect="1" noChangeArrowheads="1"/>
          </p:cNvPicPr>
          <p:nvPr/>
        </p:nvPicPr>
        <p:blipFill>
          <a:blip r:embed="rId8" cstate="print"/>
          <a:srcRect/>
          <a:stretch>
            <a:fillRect/>
          </a:stretch>
        </p:blipFill>
        <p:spPr bwMode="auto">
          <a:xfrm>
            <a:off x="8379645" y="6341909"/>
            <a:ext cx="474663" cy="225425"/>
          </a:xfrm>
          <a:prstGeom prst="rect">
            <a:avLst/>
          </a:prstGeom>
          <a:noFill/>
          <a:ln w="9525">
            <a:noFill/>
            <a:miter lim="800000"/>
            <a:headEnd/>
            <a:tailEnd/>
          </a:ln>
        </p:spPr>
      </p:pic>
      <p:sp>
        <p:nvSpPr>
          <p:cNvPr id="2" name="TextBox 1"/>
          <p:cNvSpPr txBox="1"/>
          <p:nvPr/>
        </p:nvSpPr>
        <p:spPr>
          <a:xfrm>
            <a:off x="400050" y="2114550"/>
            <a:ext cx="8553450" cy="2092881"/>
          </a:xfrm>
          <a:prstGeom prst="rect">
            <a:avLst/>
          </a:prstGeom>
          <a:noFill/>
        </p:spPr>
        <p:txBody>
          <a:bodyPr wrap="square" rtlCol="0">
            <a:spAutoFit/>
          </a:bodyPr>
          <a:lstStyle/>
          <a:p>
            <a:pPr algn="just"/>
            <a:r>
              <a:rPr lang="en-US" altLang="zh-CN" sz="2800" dirty="0"/>
              <a:t>They seemed to have a close relationship although the writer did not say </a:t>
            </a:r>
            <a:r>
              <a:rPr lang="en-US" altLang="zh-CN" sz="2800" dirty="0" smtClean="0"/>
              <a:t>this directly</a:t>
            </a:r>
            <a:r>
              <a:rPr lang="en-US" altLang="zh-CN" sz="2800" dirty="0"/>
              <a:t>. The father cared for his son and his education. They both shared some deep feelings which they could not put into words.</a:t>
            </a:r>
          </a:p>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dissolve">
                                      <p:cBhvr>
                                        <p:cTn id="11"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896883"/>
            <a:ext cx="8834438" cy="5758747"/>
          </a:xfrm>
        </p:spPr>
        <p:txBody>
          <a:bodyPr/>
          <a:lstStyle/>
          <a:p>
            <a:pPr eaLnBrk="1" hangingPunct="1">
              <a:buNone/>
              <a:defRPr/>
            </a:pPr>
            <a:r>
              <a:rPr lang="en-US" b="1" dirty="0" smtClean="0">
                <a:solidFill>
                  <a:srgbClr val="C00000"/>
                </a:solidFill>
              </a:rPr>
              <a:t>Dealing with unfamiliar words</a:t>
            </a:r>
          </a:p>
          <a:p>
            <a:pPr eaLnBrk="1" hangingPunct="1">
              <a:buNone/>
              <a:defRPr/>
            </a:pPr>
            <a:endParaRPr lang="en-US" b="1" dirty="0" smtClean="0"/>
          </a:p>
          <a:p>
            <a:pPr eaLnBrk="1" hangingPunct="1">
              <a:buNone/>
              <a:defRPr/>
            </a:pPr>
            <a:r>
              <a:rPr lang="en-US" b="1" dirty="0" smtClean="0"/>
              <a:t>3 </a:t>
            </a:r>
            <a:r>
              <a:rPr lang="en-US" b="1" dirty="0" smtClean="0">
                <a:hlinkClick r:id="rId3" action="ppaction://hlinksldjump"/>
              </a:rPr>
              <a:t>Match the words for sounds with their definitions.</a:t>
            </a:r>
            <a:endParaRPr lang="en-US" b="1" dirty="0" smtClean="0"/>
          </a:p>
          <a:p>
            <a:pPr algn="just" eaLnBrk="1" hangingPunct="1">
              <a:buNone/>
              <a:defRPr/>
            </a:pPr>
            <a:r>
              <a:rPr lang="en-US" b="1" dirty="0" smtClean="0"/>
              <a:t>4 </a:t>
            </a:r>
            <a:r>
              <a:rPr lang="en-US" b="1" dirty="0" smtClean="0">
                <a:hlinkClick r:id="rId4" action="ppaction://hlinksldjump"/>
              </a:rPr>
              <a:t>Replace the underlined words with the correct form of the words below. You may need to make other changes.</a:t>
            </a:r>
            <a:endParaRPr lang="en-US" b="1" dirty="0" smtClean="0"/>
          </a:p>
          <a:p>
            <a:pPr lvl="0" eaLnBrk="1" hangingPunct="1">
              <a:buNone/>
              <a:defRPr/>
            </a:pPr>
            <a:r>
              <a:rPr lang="en-US" b="1" dirty="0" smtClean="0"/>
              <a:t>5 </a:t>
            </a:r>
            <a:r>
              <a:rPr lang="en-US" b="1" dirty="0" smtClean="0">
                <a:hlinkClick r:id="rId5" action="ppaction://hlinksldjump"/>
              </a:rPr>
              <a:t>Answer the questions about the words and expressions.</a:t>
            </a:r>
            <a:endParaRPr lang="en-US" b="1" dirty="0" smtClean="0"/>
          </a:p>
          <a:p>
            <a:pPr eaLnBrk="1" hangingPunct="1">
              <a:buNone/>
              <a:defRPr/>
            </a:pPr>
            <a:r>
              <a:rPr lang="en-US" dirty="0" smtClean="0"/>
              <a:t/>
            </a:r>
            <a:br>
              <a:rPr lang="en-US" dirty="0" smtClean="0"/>
            </a:br>
            <a:endParaRPr lang="zh-CN" altLang="en-US" dirty="0"/>
          </a:p>
        </p:txBody>
      </p:sp>
      <p:pic>
        <p:nvPicPr>
          <p:cNvPr id="16387"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8" action="ppaction://hlinksldjump"/>
          </p:cNvPr>
          <p:cNvPicPr>
            <a:picLocks noChangeAspect="1" noChangeArrowheads="1"/>
          </p:cNvPicPr>
          <p:nvPr/>
        </p:nvPicPr>
        <p:blipFill>
          <a:blip r:embed="rId9"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836613"/>
            <a:ext cx="8834438" cy="5426075"/>
          </a:xfrm>
        </p:spPr>
        <p:txBody>
          <a:bodyPr/>
          <a:lstStyle/>
          <a:p>
            <a:pPr eaLnBrk="1" hangingPunct="1">
              <a:buNone/>
              <a:defRPr/>
            </a:pPr>
            <a:r>
              <a:rPr lang="en-US" b="1" dirty="0" smtClean="0"/>
              <a:t>3 Match the words for sounds with their </a:t>
            </a:r>
            <a:r>
              <a:rPr lang="en-US" b="1" dirty="0" smtClean="0"/>
              <a:t>definitions.</a:t>
            </a:r>
          </a:p>
          <a:p>
            <a:pPr eaLnBrk="1" hangingPunct="1">
              <a:buNone/>
              <a:defRPr/>
            </a:pPr>
            <a:r>
              <a:rPr lang="en-US" b="1" dirty="0">
                <a:solidFill>
                  <a:srgbClr val="C00000"/>
                </a:solidFill>
              </a:rPr>
              <a:t> </a:t>
            </a:r>
            <a:r>
              <a:rPr lang="en-US" b="1" dirty="0" smtClean="0">
                <a:solidFill>
                  <a:srgbClr val="C00000"/>
                </a:solidFill>
              </a:rPr>
              <a:t>            </a:t>
            </a:r>
            <a:r>
              <a:rPr lang="en-US" dirty="0" smtClean="0">
                <a:solidFill>
                  <a:srgbClr val="C00000"/>
                </a:solidFill>
              </a:rPr>
              <a:t>jingle       </a:t>
            </a:r>
            <a:r>
              <a:rPr lang="en-US" dirty="0" smtClean="0">
                <a:solidFill>
                  <a:srgbClr val="C00000"/>
                </a:solidFill>
              </a:rPr>
              <a:t>mute       rattle       thud       whimper</a:t>
            </a:r>
            <a:endParaRPr lang="en-US" dirty="0" smtClean="0"/>
          </a:p>
          <a:p>
            <a:pPr algn="ctr" eaLnBrk="1" hangingPunct="1">
              <a:buNone/>
              <a:defRPr/>
            </a:pPr>
            <a:r>
              <a:rPr lang="en-US" dirty="0" smtClean="0">
                <a:solidFill>
                  <a:srgbClr val="C00000"/>
                </a:solidFill>
              </a:rPr>
              <a:t>		</a:t>
            </a:r>
          </a:p>
          <a:p>
            <a:pPr eaLnBrk="1" hangingPunct="1">
              <a:buNone/>
              <a:defRPr/>
            </a:pPr>
            <a:r>
              <a:rPr lang="en-US" dirty="0" smtClean="0"/>
              <a:t>1  to make small sounds of pain, fear or sadness</a:t>
            </a:r>
          </a:p>
          <a:p>
            <a:pPr algn="just" eaLnBrk="1" hangingPunct="1">
              <a:buNone/>
              <a:defRPr/>
            </a:pPr>
            <a:r>
              <a:rPr lang="en-US" dirty="0" smtClean="0"/>
              <a:t>2 to make short sharp knocking sounds as something moves or shakes</a:t>
            </a:r>
          </a:p>
          <a:p>
            <a:pPr algn="just" eaLnBrk="1" hangingPunct="1">
              <a:buNone/>
              <a:defRPr/>
            </a:pPr>
            <a:r>
              <a:rPr lang="en-US" dirty="0" smtClean="0"/>
              <a:t>3 the sound that small metal objects make when they hit each other</a:t>
            </a:r>
          </a:p>
          <a:p>
            <a:pPr algn="just" eaLnBrk="1" hangingPunct="1">
              <a:buNone/>
              <a:defRPr/>
            </a:pPr>
            <a:r>
              <a:rPr lang="en-US" dirty="0" smtClean="0"/>
              <a:t>4  to make a sound less loud</a:t>
            </a:r>
          </a:p>
          <a:p>
            <a:pPr algn="just" eaLnBrk="1" hangingPunct="1">
              <a:buNone/>
              <a:defRPr/>
            </a:pPr>
            <a:r>
              <a:rPr lang="en-US" dirty="0" smtClean="0"/>
              <a:t>5 a low sound made by something heavy falling or hitting something</a:t>
            </a:r>
          </a:p>
          <a:p>
            <a:pPr algn="just" eaLnBrk="1" hangingPunct="1">
              <a:buNone/>
              <a:defRPr/>
            </a:pPr>
            <a:r>
              <a:rPr lang="en-US" dirty="0" smtClean="0"/>
              <a:t/>
            </a:r>
            <a:br>
              <a:rPr lang="en-US" dirty="0" smtClean="0"/>
            </a:br>
            <a:endParaRPr lang="zh-CN" altLang="en-US" dirty="0"/>
          </a:p>
        </p:txBody>
      </p:sp>
      <p:pic>
        <p:nvPicPr>
          <p:cNvPr id="16387"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sp>
        <p:nvSpPr>
          <p:cNvPr id="7" name="TextBox 6"/>
          <p:cNvSpPr txBox="1"/>
          <p:nvPr/>
        </p:nvSpPr>
        <p:spPr>
          <a:xfrm>
            <a:off x="7350826" y="2335234"/>
            <a:ext cx="1553462" cy="523220"/>
          </a:xfrm>
          <a:prstGeom prst="rect">
            <a:avLst/>
          </a:prstGeom>
          <a:noFill/>
        </p:spPr>
        <p:txBody>
          <a:bodyPr wrap="square" rtlCol="0">
            <a:spAutoFit/>
          </a:bodyPr>
          <a:lstStyle/>
          <a:p>
            <a:r>
              <a:rPr lang="en-US" altLang="zh-CN" sz="2800" dirty="0" smtClean="0">
                <a:solidFill>
                  <a:srgbClr val="C00000"/>
                </a:solidFill>
              </a:rPr>
              <a:t>whimper</a:t>
            </a:r>
            <a:endParaRPr lang="zh-CN" altLang="en-US" sz="2800" dirty="0">
              <a:solidFill>
                <a:srgbClr val="C00000"/>
              </a:solidFill>
            </a:endParaRPr>
          </a:p>
        </p:txBody>
      </p:sp>
      <p:sp>
        <p:nvSpPr>
          <p:cNvPr id="8" name="TextBox 7"/>
          <p:cNvSpPr txBox="1"/>
          <p:nvPr/>
        </p:nvSpPr>
        <p:spPr>
          <a:xfrm>
            <a:off x="2990603" y="3235779"/>
            <a:ext cx="1793174" cy="523220"/>
          </a:xfrm>
          <a:prstGeom prst="rect">
            <a:avLst/>
          </a:prstGeom>
          <a:noFill/>
        </p:spPr>
        <p:txBody>
          <a:bodyPr wrap="square" rtlCol="0">
            <a:spAutoFit/>
          </a:bodyPr>
          <a:lstStyle/>
          <a:p>
            <a:r>
              <a:rPr lang="en-US" altLang="zh-CN" sz="2800" dirty="0" smtClean="0">
                <a:solidFill>
                  <a:srgbClr val="C00000"/>
                </a:solidFill>
              </a:rPr>
              <a:t>rattle</a:t>
            </a:r>
            <a:endParaRPr lang="zh-CN" altLang="en-US" sz="2800" dirty="0">
              <a:solidFill>
                <a:srgbClr val="C00000"/>
              </a:solidFill>
            </a:endParaRPr>
          </a:p>
        </p:txBody>
      </p:sp>
      <p:sp>
        <p:nvSpPr>
          <p:cNvPr id="9" name="TextBox 8"/>
          <p:cNvSpPr txBox="1"/>
          <p:nvPr/>
        </p:nvSpPr>
        <p:spPr>
          <a:xfrm>
            <a:off x="2192977" y="4136325"/>
            <a:ext cx="1793174" cy="523220"/>
          </a:xfrm>
          <a:prstGeom prst="rect">
            <a:avLst/>
          </a:prstGeom>
          <a:noFill/>
        </p:spPr>
        <p:txBody>
          <a:bodyPr wrap="square" rtlCol="0">
            <a:spAutoFit/>
          </a:bodyPr>
          <a:lstStyle/>
          <a:p>
            <a:r>
              <a:rPr lang="en-US" altLang="zh-CN" sz="2800" dirty="0" smtClean="0">
                <a:solidFill>
                  <a:srgbClr val="C00000"/>
                </a:solidFill>
              </a:rPr>
              <a:t>jingle</a:t>
            </a:r>
            <a:endParaRPr lang="zh-CN" altLang="en-US" sz="2800" dirty="0">
              <a:solidFill>
                <a:srgbClr val="C00000"/>
              </a:solidFill>
            </a:endParaRPr>
          </a:p>
        </p:txBody>
      </p:sp>
      <p:sp>
        <p:nvSpPr>
          <p:cNvPr id="11" name="TextBox 10"/>
          <p:cNvSpPr txBox="1"/>
          <p:nvPr/>
        </p:nvSpPr>
        <p:spPr>
          <a:xfrm>
            <a:off x="4494811" y="4609359"/>
            <a:ext cx="1793174" cy="523220"/>
          </a:xfrm>
          <a:prstGeom prst="rect">
            <a:avLst/>
          </a:prstGeom>
          <a:noFill/>
        </p:spPr>
        <p:txBody>
          <a:bodyPr wrap="square" rtlCol="0">
            <a:spAutoFit/>
          </a:bodyPr>
          <a:lstStyle/>
          <a:p>
            <a:r>
              <a:rPr lang="en-US" altLang="zh-CN" sz="2800" dirty="0" smtClean="0">
                <a:solidFill>
                  <a:srgbClr val="C00000"/>
                </a:solidFill>
              </a:rPr>
              <a:t>mute</a:t>
            </a:r>
            <a:endParaRPr lang="zh-CN" altLang="en-US" sz="2800" dirty="0">
              <a:solidFill>
                <a:srgbClr val="C00000"/>
              </a:solidFill>
            </a:endParaRPr>
          </a:p>
        </p:txBody>
      </p:sp>
      <p:sp>
        <p:nvSpPr>
          <p:cNvPr id="12" name="TextBox 11"/>
          <p:cNvSpPr txBox="1"/>
          <p:nvPr/>
        </p:nvSpPr>
        <p:spPr>
          <a:xfrm>
            <a:off x="2117766" y="5557405"/>
            <a:ext cx="1793174" cy="523220"/>
          </a:xfrm>
          <a:prstGeom prst="rect">
            <a:avLst/>
          </a:prstGeom>
          <a:noFill/>
        </p:spPr>
        <p:txBody>
          <a:bodyPr wrap="square" rtlCol="0">
            <a:spAutoFit/>
          </a:bodyPr>
          <a:lstStyle/>
          <a:p>
            <a:r>
              <a:rPr lang="en-US" altLang="zh-CN" sz="2800" dirty="0" smtClean="0">
                <a:solidFill>
                  <a:srgbClr val="C00000"/>
                </a:solidFill>
              </a:rPr>
              <a:t>thud</a:t>
            </a:r>
            <a:endParaRPr lang="zh-CN" altLang="en-US" sz="2800" dirty="0">
              <a:solidFill>
                <a:srgbClr val="C00000"/>
              </a:solidFill>
            </a:endParaRPr>
          </a:p>
        </p:txBody>
      </p:sp>
      <p:pic>
        <p:nvPicPr>
          <p:cNvPr id="13" name="图片 12" descr="MORE"/>
          <p:cNvPicPr>
            <a:picLocks noChangeAspect="1" noChangeArrowheads="1"/>
          </p:cNvPicPr>
          <p:nvPr/>
        </p:nvPicPr>
        <p:blipFill>
          <a:blip r:embed="rId7" cstate="print"/>
          <a:srcRect/>
          <a:stretch>
            <a:fillRect/>
          </a:stretch>
        </p:blipFill>
        <p:spPr bwMode="auto">
          <a:xfrm>
            <a:off x="7991475" y="6262688"/>
            <a:ext cx="912813" cy="2286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dissolv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dissolv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dissolve">
                                      <p:cBhvr>
                                        <p:cTn id="3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1" grpId="0"/>
      <p:bldP spid="12" grpId="0"/>
    </p:bldLst>
  </p:timing>
</p:sld>
</file>

<file path=ppt/slides/slide10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950913"/>
            <a:ext cx="8834438" cy="6065837"/>
          </a:xfrm>
        </p:spPr>
        <p:txBody>
          <a:bodyPr/>
          <a:lstStyle/>
          <a:p>
            <a:pPr algn="ctr" eaLnBrk="1" hangingPunct="1">
              <a:buNone/>
              <a:defRPr/>
            </a:pPr>
            <a:r>
              <a:rPr lang="en-US" dirty="0" smtClean="0">
                <a:solidFill>
                  <a:srgbClr val="C00000"/>
                </a:solidFill>
              </a:rPr>
              <a:t>jingle       mute       rattle       thud       whimper</a:t>
            </a:r>
            <a:endParaRPr lang="en-US" dirty="0" smtClean="0"/>
          </a:p>
          <a:p>
            <a:pPr algn="just" eaLnBrk="1" hangingPunct="1">
              <a:buNone/>
              <a:defRPr/>
            </a:pPr>
            <a:endParaRPr lang="en-US" b="1" dirty="0" smtClean="0"/>
          </a:p>
          <a:p>
            <a:pPr algn="just" eaLnBrk="1" hangingPunct="1">
              <a:buNone/>
              <a:defRPr/>
            </a:pPr>
            <a:r>
              <a:rPr lang="en-US" b="1" dirty="0" smtClean="0"/>
              <a:t>Now decide what word you can use to describe the sound of:</a:t>
            </a:r>
          </a:p>
          <a:p>
            <a:pPr marL="515937" indent="-514350" algn="just" eaLnBrk="1" hangingPunct="1">
              <a:buNone/>
              <a:defRPr/>
            </a:pPr>
            <a:r>
              <a:rPr lang="en-US" dirty="0" smtClean="0"/>
              <a:t>(a) a small, frightened animal</a:t>
            </a:r>
          </a:p>
          <a:p>
            <a:pPr algn="just">
              <a:buNone/>
            </a:pPr>
            <a:r>
              <a:rPr lang="en-US" i="1" dirty="0" smtClean="0">
                <a:solidFill>
                  <a:srgbClr val="0070C0"/>
                </a:solidFill>
              </a:rPr>
              <a:t>e.g. </a:t>
            </a:r>
            <a:r>
              <a:rPr lang="en-US" dirty="0" smtClean="0">
                <a:solidFill>
                  <a:srgbClr val="0070C0"/>
                </a:solidFill>
              </a:rPr>
              <a:t>The whimpering dog was trying to escape to the corner </a:t>
            </a:r>
            <a:endParaRPr lang="en-US" dirty="0" smtClean="0">
              <a:solidFill>
                <a:srgbClr val="0070C0"/>
              </a:solidFill>
            </a:endParaRPr>
          </a:p>
          <a:p>
            <a:pPr algn="just">
              <a:buNone/>
            </a:pPr>
            <a:r>
              <a:rPr lang="en-US" dirty="0">
                <a:solidFill>
                  <a:srgbClr val="0070C0"/>
                </a:solidFill>
              </a:rPr>
              <a:t> </a:t>
            </a:r>
            <a:r>
              <a:rPr lang="en-US" dirty="0" smtClean="0">
                <a:solidFill>
                  <a:srgbClr val="0070C0"/>
                </a:solidFill>
              </a:rPr>
              <a:t>      </a:t>
            </a:r>
            <a:r>
              <a:rPr lang="en-US" dirty="0" smtClean="0">
                <a:solidFill>
                  <a:srgbClr val="0070C0"/>
                </a:solidFill>
              </a:rPr>
              <a:t>of </a:t>
            </a:r>
            <a:r>
              <a:rPr lang="en-US" dirty="0" smtClean="0">
                <a:solidFill>
                  <a:srgbClr val="0070C0"/>
                </a:solidFill>
              </a:rPr>
              <a:t>the room.</a:t>
            </a:r>
            <a:endParaRPr lang="zh-CN" altLang="en-US" b="1" dirty="0" smtClean="0">
              <a:solidFill>
                <a:srgbClr val="0070C0"/>
              </a:solidFill>
            </a:endParaRPr>
          </a:p>
          <a:p>
            <a:pPr algn="just" eaLnBrk="1" hangingPunct="1">
              <a:buNone/>
              <a:defRPr/>
            </a:pPr>
            <a:r>
              <a:rPr lang="en-US" dirty="0" smtClean="0"/>
              <a:t>(b) someone covering someone else’s mouth to stop them shouting</a:t>
            </a:r>
          </a:p>
          <a:p>
            <a:pPr algn="just" eaLnBrk="1" hangingPunct="1">
              <a:buNone/>
              <a:defRPr/>
            </a:pPr>
            <a:r>
              <a:rPr lang="en-US" i="1" dirty="0" smtClean="0">
                <a:solidFill>
                  <a:srgbClr val="0070C0"/>
                </a:solidFill>
              </a:rPr>
              <a:t>e.g. </a:t>
            </a:r>
            <a:r>
              <a:rPr lang="en-US" dirty="0" smtClean="0">
                <a:solidFill>
                  <a:srgbClr val="0070C0"/>
                </a:solidFill>
              </a:rPr>
              <a:t>The enemy were coming nearer and nearer, so he </a:t>
            </a:r>
            <a:endParaRPr lang="en-US" dirty="0" smtClean="0">
              <a:solidFill>
                <a:srgbClr val="0070C0"/>
              </a:solidFill>
            </a:endParaRPr>
          </a:p>
          <a:p>
            <a:pPr algn="just" eaLnBrk="1" hangingPunct="1">
              <a:buNone/>
              <a:defRPr/>
            </a:pPr>
            <a:r>
              <a:rPr lang="en-US" dirty="0">
                <a:solidFill>
                  <a:srgbClr val="0070C0"/>
                </a:solidFill>
              </a:rPr>
              <a:t> </a:t>
            </a:r>
            <a:r>
              <a:rPr lang="en-US" dirty="0" smtClean="0">
                <a:solidFill>
                  <a:srgbClr val="0070C0"/>
                </a:solidFill>
              </a:rPr>
              <a:t>       </a:t>
            </a:r>
            <a:r>
              <a:rPr lang="en-US" dirty="0" smtClean="0">
                <a:solidFill>
                  <a:srgbClr val="0070C0"/>
                </a:solidFill>
              </a:rPr>
              <a:t>muted </a:t>
            </a:r>
            <a:r>
              <a:rPr lang="en-US" dirty="0" smtClean="0">
                <a:solidFill>
                  <a:srgbClr val="0070C0"/>
                </a:solidFill>
              </a:rPr>
              <a:t>his friend’s shout; they must not be heard.</a:t>
            </a:r>
          </a:p>
          <a:p>
            <a:pPr algn="just" eaLnBrk="1" hangingPunct="1">
              <a:buNone/>
              <a:defRPr/>
            </a:pPr>
            <a:r>
              <a:rPr lang="en-US" dirty="0" smtClean="0"/>
              <a:t/>
            </a:r>
            <a:br>
              <a:rPr lang="en-US" dirty="0" smtClean="0"/>
            </a:br>
            <a:endParaRPr lang="zh-CN" altLang="en-US" dirty="0"/>
          </a:p>
        </p:txBody>
      </p:sp>
      <p:pic>
        <p:nvPicPr>
          <p:cNvPr id="16387" name="图片 5" descr="Back">
            <a:hlinkClick r:id="" action="ppaction://hlinkshowjump?jump=previousslide"/>
          </p:cNvPr>
          <p:cNvPicPr>
            <a:picLocks noChangeAspect="1" noChangeArrowheads="1"/>
          </p:cNvPicPr>
          <p:nvPr/>
        </p:nvPicPr>
        <p:blipFill>
          <a:blip r:embed="rId3"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4" action="ppaction://hlinksldjump"/>
          </p:cNvPr>
          <p:cNvPicPr>
            <a:picLocks noChangeAspect="1" noChangeArrowheads="1"/>
          </p:cNvPicPr>
          <p:nvPr/>
        </p:nvPicPr>
        <p:blipFill>
          <a:blip r:embed="rId5"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16390" name="图片 12" descr="MORE"/>
          <p:cNvPicPr>
            <a:picLocks noChangeAspect="1" noChangeArrowheads="1"/>
          </p:cNvPicPr>
          <p:nvPr/>
        </p:nvPicPr>
        <p:blipFill>
          <a:blip r:embed="rId6" cstate="print"/>
          <a:srcRect/>
          <a:stretch>
            <a:fillRect/>
          </a:stretch>
        </p:blipFill>
        <p:spPr bwMode="auto">
          <a:xfrm>
            <a:off x="7991475" y="6262688"/>
            <a:ext cx="912813" cy="228600"/>
          </a:xfrm>
          <a:prstGeom prst="rect">
            <a:avLst/>
          </a:prstGeom>
          <a:noFill/>
          <a:ln w="9525">
            <a:noFill/>
            <a:miter lim="800000"/>
            <a:headEnd/>
            <a:tailEnd/>
          </a:ln>
        </p:spPr>
      </p:pic>
      <p:sp>
        <p:nvSpPr>
          <p:cNvPr id="8" name="TextBox 7"/>
          <p:cNvSpPr txBox="1"/>
          <p:nvPr/>
        </p:nvSpPr>
        <p:spPr>
          <a:xfrm>
            <a:off x="4607626" y="2820019"/>
            <a:ext cx="1793174" cy="523220"/>
          </a:xfrm>
          <a:prstGeom prst="rect">
            <a:avLst/>
          </a:prstGeom>
          <a:noFill/>
        </p:spPr>
        <p:txBody>
          <a:bodyPr wrap="square" rtlCol="0">
            <a:spAutoFit/>
          </a:bodyPr>
          <a:lstStyle/>
          <a:p>
            <a:r>
              <a:rPr lang="en-US" altLang="zh-CN" sz="2800" dirty="0" smtClean="0">
                <a:solidFill>
                  <a:srgbClr val="C00000"/>
                </a:solidFill>
              </a:rPr>
              <a:t>whimper</a:t>
            </a:r>
            <a:endParaRPr lang="zh-CN" altLang="en-US" sz="2800" dirty="0">
              <a:solidFill>
                <a:srgbClr val="C00000"/>
              </a:solidFill>
            </a:endParaRPr>
          </a:p>
        </p:txBody>
      </p:sp>
      <p:sp>
        <p:nvSpPr>
          <p:cNvPr id="9" name="TextBox 8"/>
          <p:cNvSpPr txBox="1"/>
          <p:nvPr/>
        </p:nvSpPr>
        <p:spPr>
          <a:xfrm>
            <a:off x="2024743" y="4723907"/>
            <a:ext cx="1793174" cy="523220"/>
          </a:xfrm>
          <a:prstGeom prst="rect">
            <a:avLst/>
          </a:prstGeom>
          <a:noFill/>
        </p:spPr>
        <p:txBody>
          <a:bodyPr wrap="square" rtlCol="0">
            <a:spAutoFit/>
          </a:bodyPr>
          <a:lstStyle/>
          <a:p>
            <a:r>
              <a:rPr lang="en-US" altLang="zh-CN" sz="2800" dirty="0" smtClean="0">
                <a:solidFill>
                  <a:srgbClr val="C00000"/>
                </a:solidFill>
              </a:rPr>
              <a:t>mute</a:t>
            </a:r>
            <a:endParaRPr lang="zh-CN" altLang="en-US" sz="2800" dirty="0">
              <a:solidFill>
                <a:srgbClr val="C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4" end="4"/>
                                            </p:txEl>
                                          </p:spTgt>
                                        </p:tgtEl>
                                        <p:attrNameLst>
                                          <p:attrName>style.visibility</p:attrName>
                                        </p:attrNameLst>
                                      </p:cBhvr>
                                      <p:to>
                                        <p:strVal val="visible"/>
                                      </p:to>
                                    </p:set>
                                    <p:animEffect transition="in" filter="dissolve">
                                      <p:cBhvr>
                                        <p:cTn id="12" dur="500"/>
                                        <p:tgtEl>
                                          <p:spTgt spid="10">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xEl>
                                              <p:pRg st="5" end="5"/>
                                            </p:txEl>
                                          </p:spTgt>
                                        </p:tgtEl>
                                        <p:attrNameLst>
                                          <p:attrName>style.visibility</p:attrName>
                                        </p:attrNameLst>
                                      </p:cBhvr>
                                      <p:to>
                                        <p:strVal val="visible"/>
                                      </p:to>
                                    </p:set>
                                    <p:animEffect transition="in" filter="dissolve">
                                      <p:cBhvr>
                                        <p:cTn id="17" dur="500"/>
                                        <p:tgtEl>
                                          <p:spTgt spid="10">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dissolv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xEl>
                                              <p:pRg st="7" end="7"/>
                                            </p:txEl>
                                          </p:spTgt>
                                        </p:tgtEl>
                                        <p:attrNameLst>
                                          <p:attrName>style.visibility</p:attrName>
                                        </p:attrNameLst>
                                      </p:cBhvr>
                                      <p:to>
                                        <p:strVal val="visible"/>
                                      </p:to>
                                    </p:set>
                                    <p:animEffect transition="in" filter="dissolve">
                                      <p:cBhvr>
                                        <p:cTn id="27" dur="500"/>
                                        <p:tgtEl>
                                          <p:spTgt spid="10">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0">
                                            <p:txEl>
                                              <p:pRg st="8" end="8"/>
                                            </p:txEl>
                                          </p:spTgt>
                                        </p:tgtEl>
                                        <p:attrNameLst>
                                          <p:attrName>style.visibility</p:attrName>
                                        </p:attrNameLst>
                                      </p:cBhvr>
                                      <p:to>
                                        <p:strVal val="visible"/>
                                      </p:to>
                                    </p:set>
                                    <p:animEffect transition="in" filter="dissolve">
                                      <p:cBhvr>
                                        <p:cTn id="32" dur="500"/>
                                        <p:tgtEl>
                                          <p:spTgt spid="10">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6390"/>
                                        </p:tgtEl>
                                        <p:attrNameLst>
                                          <p:attrName>style.visibility</p:attrName>
                                        </p:attrNameLst>
                                      </p:cBhvr>
                                      <p:to>
                                        <p:strVal val="visible"/>
                                      </p:to>
                                    </p:set>
                                    <p:animEffect transition="in" filter="dissolve">
                                      <p:cBhvr>
                                        <p:cTn id="37" dur="1000"/>
                                        <p:tgtEl>
                                          <p:spTgt spid="163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146"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6148"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8" name="内容占位符 2"/>
          <p:cNvSpPr>
            <a:spLocks noGrp="1"/>
          </p:cNvSpPr>
          <p:nvPr>
            <p:ph idx="1"/>
          </p:nvPr>
        </p:nvSpPr>
        <p:spPr>
          <a:xfrm>
            <a:off x="4610100" y="2773364"/>
            <a:ext cx="3990974" cy="1084262"/>
          </a:xfrm>
        </p:spPr>
        <p:txBody>
          <a:bodyPr/>
          <a:lstStyle/>
          <a:p>
            <a:pPr eaLnBrk="1" hangingPunct="1">
              <a:buFont typeface="Arial" panose="020B0604020202020204" pitchFamily="34" charset="0"/>
              <a:buChar char="•"/>
              <a:defRPr/>
            </a:pPr>
            <a:endParaRPr lang="en-US" altLang="zh-CN" sz="2500" dirty="0" smtClean="0"/>
          </a:p>
          <a:p>
            <a:pPr algn="ctr" eaLnBrk="1" hangingPunct="1">
              <a:spcBef>
                <a:spcPct val="0"/>
              </a:spcBef>
              <a:buSzPct val="120000"/>
              <a:buFont typeface="Arial" pitchFamily="34" charset="0"/>
              <a:buNone/>
            </a:pPr>
            <a:r>
              <a:rPr lang="en-US" altLang="zh-CN" sz="3200" b="1" dirty="0" smtClean="0">
                <a:latin typeface="Palatino Linotype" pitchFamily="18" charset="0"/>
              </a:rPr>
              <a:t>The Pickle Jar</a:t>
            </a:r>
            <a:r>
              <a:rPr lang="en-US" altLang="zh-CN" sz="3200" dirty="0" smtClean="0">
                <a:latin typeface="Palatino Linotype" pitchFamily="18" charset="0"/>
              </a:rPr>
              <a:t> </a:t>
            </a:r>
          </a:p>
          <a:p>
            <a:pPr lvl="1" eaLnBrk="1" hangingPunct="1">
              <a:buFont typeface="Arial" panose="020B0604020202020204" pitchFamily="34" charset="0"/>
              <a:buChar char="•"/>
              <a:defRPr/>
            </a:pPr>
            <a:endParaRPr lang="en-US" altLang="zh-CN" sz="2500" dirty="0" smtClean="0"/>
          </a:p>
          <a:p>
            <a:pPr lvl="2" eaLnBrk="1" hangingPunct="1">
              <a:buFont typeface="Arial" panose="020B0604020202020204" pitchFamily="34" charset="0"/>
              <a:buChar char="•"/>
              <a:defRPr/>
            </a:pPr>
            <a:endParaRPr lang="zh-CN" altLang="en-US" sz="2500" dirty="0"/>
          </a:p>
        </p:txBody>
      </p:sp>
      <p:pic>
        <p:nvPicPr>
          <p:cNvPr id="6152" name="图片 8" descr="音频">
            <a:hlinkClick r:id="rId5" action="ppaction://hlinkfile"/>
          </p:cNvPr>
          <p:cNvPicPr>
            <a:picLocks noChangeAspect="1" noChangeArrowheads="1"/>
          </p:cNvPicPr>
          <p:nvPr/>
        </p:nvPicPr>
        <p:blipFill>
          <a:blip r:embed="rId6" cstate="print"/>
          <a:srcRect/>
          <a:stretch>
            <a:fillRect/>
          </a:stretch>
        </p:blipFill>
        <p:spPr bwMode="auto">
          <a:xfrm>
            <a:off x="8486956" y="684752"/>
            <a:ext cx="476250" cy="533400"/>
          </a:xfrm>
          <a:prstGeom prst="rect">
            <a:avLst/>
          </a:prstGeom>
          <a:noFill/>
          <a:ln w="9525">
            <a:noFill/>
            <a:miter lim="800000"/>
            <a:headEnd/>
            <a:tailEnd/>
          </a:ln>
        </p:spPr>
      </p:pic>
      <p:pic>
        <p:nvPicPr>
          <p:cNvPr id="2050" name="Picture 2" descr="E:\教材\新标准大学英语\课件检测\PDF\综合教程1\2016.4.1新标准第二版综合1用图\U4\新标准大学英语（第二版）综合教程1 167840822.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2000" y="869896"/>
            <a:ext cx="3743325" cy="56267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855663"/>
            <a:ext cx="8834438" cy="4668837"/>
          </a:xfrm>
        </p:spPr>
        <p:txBody>
          <a:bodyPr/>
          <a:lstStyle/>
          <a:p>
            <a:pPr algn="ctr" eaLnBrk="1" hangingPunct="1">
              <a:buNone/>
              <a:defRPr/>
            </a:pPr>
            <a:r>
              <a:rPr lang="en-US" dirty="0" smtClean="0">
                <a:solidFill>
                  <a:srgbClr val="C00000"/>
                </a:solidFill>
              </a:rPr>
              <a:t>jingle       mute       rattle       thud       whimper</a:t>
            </a:r>
            <a:endParaRPr lang="en-US" dirty="0" smtClean="0"/>
          </a:p>
          <a:p>
            <a:pPr eaLnBrk="1" hangingPunct="1">
              <a:buNone/>
              <a:defRPr/>
            </a:pPr>
            <a:endParaRPr lang="en-US" dirty="0" smtClean="0"/>
          </a:p>
          <a:p>
            <a:pPr eaLnBrk="1" hangingPunct="1">
              <a:buNone/>
              <a:defRPr/>
            </a:pPr>
            <a:r>
              <a:rPr lang="en-US" dirty="0" smtClean="0"/>
              <a:t>(c) a heavy branch falling from a tree to the ground</a:t>
            </a:r>
          </a:p>
          <a:p>
            <a:pPr eaLnBrk="1" hangingPunct="1">
              <a:buNone/>
              <a:defRPr/>
            </a:pPr>
            <a:r>
              <a:rPr lang="en-US" i="1" dirty="0" smtClean="0">
                <a:solidFill>
                  <a:srgbClr val="0070C0"/>
                </a:solidFill>
              </a:rPr>
              <a:t>e.g. </a:t>
            </a:r>
            <a:r>
              <a:rPr lang="en-US" dirty="0" smtClean="0">
                <a:solidFill>
                  <a:srgbClr val="0070C0"/>
                </a:solidFill>
              </a:rPr>
              <a:t>There was a dull thud as the box hit the floor.</a:t>
            </a:r>
          </a:p>
          <a:p>
            <a:pPr eaLnBrk="1" hangingPunct="1">
              <a:buNone/>
              <a:defRPr/>
            </a:pPr>
            <a:r>
              <a:rPr lang="en-US" dirty="0" smtClean="0"/>
              <a:t>(d) an old bicycle on a bad road</a:t>
            </a:r>
          </a:p>
          <a:p>
            <a:pPr eaLnBrk="1" hangingPunct="1">
              <a:buNone/>
              <a:defRPr/>
            </a:pPr>
            <a:r>
              <a:rPr lang="en-US" i="1" dirty="0" smtClean="0">
                <a:solidFill>
                  <a:srgbClr val="0070C0"/>
                </a:solidFill>
              </a:rPr>
              <a:t>e.g. </a:t>
            </a:r>
            <a:r>
              <a:rPr lang="en-US" dirty="0" smtClean="0">
                <a:solidFill>
                  <a:srgbClr val="0070C0"/>
                </a:solidFill>
              </a:rPr>
              <a:t>The old taxi rattled down the street.</a:t>
            </a:r>
          </a:p>
          <a:p>
            <a:pPr eaLnBrk="1" hangingPunct="1">
              <a:buNone/>
              <a:defRPr/>
            </a:pPr>
            <a:r>
              <a:rPr lang="en-US" dirty="0" smtClean="0"/>
              <a:t>(e) coins in your pocket</a:t>
            </a:r>
          </a:p>
          <a:p>
            <a:pPr eaLnBrk="1" hangingPunct="1">
              <a:buNone/>
              <a:defRPr/>
            </a:pPr>
            <a:r>
              <a:rPr lang="en-US" i="1" dirty="0" smtClean="0">
                <a:solidFill>
                  <a:srgbClr val="0070C0"/>
                </a:solidFill>
              </a:rPr>
              <a:t>e.g. </a:t>
            </a:r>
            <a:r>
              <a:rPr lang="en-US" dirty="0" smtClean="0">
                <a:solidFill>
                  <a:srgbClr val="0070C0"/>
                </a:solidFill>
              </a:rPr>
              <a:t>Just then there was the jingle of keys outside the door.</a:t>
            </a:r>
            <a:br>
              <a:rPr lang="en-US" dirty="0" smtClean="0">
                <a:solidFill>
                  <a:srgbClr val="0070C0"/>
                </a:solidFill>
              </a:rPr>
            </a:br>
            <a:endParaRPr lang="zh-CN" altLang="en-US" dirty="0">
              <a:solidFill>
                <a:srgbClr val="0070C0"/>
              </a:solidFill>
            </a:endParaRPr>
          </a:p>
        </p:txBody>
      </p:sp>
      <p:pic>
        <p:nvPicPr>
          <p:cNvPr id="16387" name="图片 5" descr="Back">
            <a:hlinkClick r:id="" action="ppaction://hlinkshowjump?jump=previousslide"/>
          </p:cNvPr>
          <p:cNvPicPr>
            <a:picLocks noChangeAspect="1" noChangeArrowheads="1"/>
          </p:cNvPicPr>
          <p:nvPr/>
        </p:nvPicPr>
        <p:blipFill>
          <a:blip r:embed="rId3"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4" action="ppaction://hlinksldjump"/>
          </p:cNvPr>
          <p:cNvPicPr>
            <a:picLocks noChangeAspect="1" noChangeArrowheads="1"/>
          </p:cNvPicPr>
          <p:nvPr/>
        </p:nvPicPr>
        <p:blipFill>
          <a:blip r:embed="rId5"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sp>
        <p:nvSpPr>
          <p:cNvPr id="7" name="TextBox 6"/>
          <p:cNvSpPr txBox="1"/>
          <p:nvPr/>
        </p:nvSpPr>
        <p:spPr>
          <a:xfrm>
            <a:off x="7722919" y="1816678"/>
            <a:ext cx="1029195" cy="523220"/>
          </a:xfrm>
          <a:prstGeom prst="rect">
            <a:avLst/>
          </a:prstGeom>
          <a:noFill/>
        </p:spPr>
        <p:txBody>
          <a:bodyPr wrap="square" rtlCol="0">
            <a:spAutoFit/>
          </a:bodyPr>
          <a:lstStyle/>
          <a:p>
            <a:r>
              <a:rPr lang="en-US" altLang="zh-CN" sz="2800" dirty="0" smtClean="0">
                <a:solidFill>
                  <a:srgbClr val="C00000"/>
                </a:solidFill>
              </a:rPr>
              <a:t>thud</a:t>
            </a:r>
            <a:endParaRPr lang="zh-CN" altLang="en-US" sz="2800" dirty="0">
              <a:solidFill>
                <a:srgbClr val="C00000"/>
              </a:solidFill>
            </a:endParaRPr>
          </a:p>
        </p:txBody>
      </p:sp>
      <p:sp>
        <p:nvSpPr>
          <p:cNvPr id="8" name="TextBox 7"/>
          <p:cNvSpPr txBox="1"/>
          <p:nvPr/>
        </p:nvSpPr>
        <p:spPr>
          <a:xfrm>
            <a:off x="4973782" y="2843893"/>
            <a:ext cx="1213262" cy="523220"/>
          </a:xfrm>
          <a:prstGeom prst="rect">
            <a:avLst/>
          </a:prstGeom>
          <a:noFill/>
        </p:spPr>
        <p:txBody>
          <a:bodyPr wrap="square" rtlCol="0">
            <a:spAutoFit/>
          </a:bodyPr>
          <a:lstStyle/>
          <a:p>
            <a:r>
              <a:rPr lang="en-US" altLang="zh-CN" sz="2800" dirty="0" smtClean="0">
                <a:solidFill>
                  <a:srgbClr val="C00000"/>
                </a:solidFill>
              </a:rPr>
              <a:t>rattle</a:t>
            </a:r>
            <a:endParaRPr lang="zh-CN" altLang="en-US" sz="2800" dirty="0">
              <a:solidFill>
                <a:srgbClr val="C00000"/>
              </a:solidFill>
            </a:endParaRPr>
          </a:p>
        </p:txBody>
      </p:sp>
      <p:sp>
        <p:nvSpPr>
          <p:cNvPr id="9" name="TextBox 8"/>
          <p:cNvSpPr txBox="1"/>
          <p:nvPr/>
        </p:nvSpPr>
        <p:spPr>
          <a:xfrm>
            <a:off x="3748644" y="3875068"/>
            <a:ext cx="1155865" cy="523220"/>
          </a:xfrm>
          <a:prstGeom prst="rect">
            <a:avLst/>
          </a:prstGeom>
          <a:noFill/>
        </p:spPr>
        <p:txBody>
          <a:bodyPr wrap="square" rtlCol="0">
            <a:spAutoFit/>
          </a:bodyPr>
          <a:lstStyle/>
          <a:p>
            <a:r>
              <a:rPr lang="en-US" altLang="zh-CN" sz="2800" dirty="0" smtClean="0">
                <a:solidFill>
                  <a:srgbClr val="C00000"/>
                </a:solidFill>
              </a:rPr>
              <a:t>jingle</a:t>
            </a:r>
            <a:endParaRPr lang="zh-CN" altLang="en-US" sz="2800" dirty="0">
              <a:solidFill>
                <a:srgbClr val="C00000"/>
              </a:solidFill>
            </a:endParaRPr>
          </a:p>
        </p:txBody>
      </p:sp>
      <p:pic>
        <p:nvPicPr>
          <p:cNvPr id="11" name="图片 2" descr="END"/>
          <p:cNvPicPr>
            <a:picLocks noChangeAspect="1" noChangeArrowheads="1"/>
          </p:cNvPicPr>
          <p:nvPr/>
        </p:nvPicPr>
        <p:blipFill>
          <a:blip r:embed="rId6" cstate="print"/>
          <a:srcRect/>
          <a:stretch>
            <a:fillRect/>
          </a:stretch>
        </p:blipFill>
        <p:spPr bwMode="auto">
          <a:xfrm>
            <a:off x="8379645" y="6341909"/>
            <a:ext cx="474663" cy="22542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3" end="3"/>
                                            </p:txEl>
                                          </p:spTgt>
                                        </p:tgtEl>
                                        <p:attrNameLst>
                                          <p:attrName>style.visibility</p:attrName>
                                        </p:attrNameLst>
                                      </p:cBhvr>
                                      <p:to>
                                        <p:strVal val="visible"/>
                                      </p:to>
                                    </p:set>
                                    <p:animEffect transition="in" filter="dissolve">
                                      <p:cBhvr>
                                        <p:cTn id="12" dur="500"/>
                                        <p:tgtEl>
                                          <p:spTgt spid="10">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xEl>
                                              <p:pRg st="5" end="5"/>
                                            </p:txEl>
                                          </p:spTgt>
                                        </p:tgtEl>
                                        <p:attrNameLst>
                                          <p:attrName>style.visibility</p:attrName>
                                        </p:attrNameLst>
                                      </p:cBhvr>
                                      <p:to>
                                        <p:strVal val="visible"/>
                                      </p:to>
                                    </p:set>
                                    <p:animEffect transition="in" filter="dissolve">
                                      <p:cBhvr>
                                        <p:cTn id="22" dur="500"/>
                                        <p:tgtEl>
                                          <p:spTgt spid="10">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dissolv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0">
                                            <p:txEl>
                                              <p:pRg st="7" end="7"/>
                                            </p:txEl>
                                          </p:spTgt>
                                        </p:tgtEl>
                                        <p:attrNameLst>
                                          <p:attrName>style.visibility</p:attrName>
                                        </p:attrNameLst>
                                      </p:cBhvr>
                                      <p:to>
                                        <p:strVal val="visible"/>
                                      </p:to>
                                    </p:set>
                                    <p:animEffect transition="in" filter="dissolve">
                                      <p:cBhvr>
                                        <p:cTn id="32" dur="500"/>
                                        <p:tgtEl>
                                          <p:spTgt spid="10">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dissolve">
                                      <p:cBhvr>
                                        <p:cTn id="3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111.xml><?xml version="1.0" encoding="utf-8"?>
<p:sld xmlns:a="http://schemas.openxmlformats.org/drawingml/2006/main" xmlns:r="http://schemas.openxmlformats.org/officeDocument/2006/relationships" xmlns:p="http://schemas.openxmlformats.org/presentationml/2006/main">
  <p:cSld>
    <p:bg>
      <p:bgPr>
        <a:blipFill dpi="0" rotWithShape="0">
          <a:blip r:embed="rId3"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769938"/>
            <a:ext cx="8834438" cy="6065837"/>
          </a:xfrm>
        </p:spPr>
        <p:txBody>
          <a:bodyPr/>
          <a:lstStyle/>
          <a:p>
            <a:pPr algn="just" eaLnBrk="1" hangingPunct="1">
              <a:buNone/>
              <a:defRPr/>
            </a:pPr>
            <a:r>
              <a:rPr lang="en-US" b="1" dirty="0" smtClean="0"/>
              <a:t>4 Replace the underlined words with the correct form of the words below. You may need to make other changes.</a:t>
            </a:r>
          </a:p>
          <a:p>
            <a:pPr algn="ctr" eaLnBrk="1" hangingPunct="1">
              <a:buNone/>
              <a:defRPr/>
            </a:pPr>
            <a:r>
              <a:rPr lang="en-US" dirty="0" smtClean="0">
                <a:solidFill>
                  <a:srgbClr val="C00000"/>
                </a:solidFill>
              </a:rPr>
              <a:t>cashier    define    determination    fascinate </a:t>
            </a:r>
          </a:p>
          <a:p>
            <a:pPr algn="ctr" eaLnBrk="1" hangingPunct="1">
              <a:buNone/>
              <a:defRPr/>
            </a:pPr>
            <a:r>
              <a:rPr lang="en-US" dirty="0" smtClean="0">
                <a:solidFill>
                  <a:srgbClr val="C00000"/>
                </a:solidFill>
              </a:rPr>
              <a:t>fund    significant    stack    tone    toss</a:t>
            </a:r>
          </a:p>
          <a:p>
            <a:pPr eaLnBrk="1" hangingPunct="1">
              <a:buNone/>
              <a:defRPr/>
            </a:pPr>
            <a:r>
              <a:rPr lang="en-US" dirty="0" smtClean="0"/>
              <a:t>1 She </a:t>
            </a:r>
            <a:r>
              <a:rPr lang="en-US" u="sng" dirty="0" smtClean="0"/>
              <a:t>threw </a:t>
            </a:r>
            <a:r>
              <a:rPr lang="en-US" dirty="0" smtClean="0"/>
              <a:t>the beans into a pan of boiling water.</a:t>
            </a:r>
          </a:p>
          <a:p>
            <a:pPr eaLnBrk="1" hangingPunct="1">
              <a:buNone/>
              <a:defRPr/>
            </a:pPr>
            <a:r>
              <a:rPr lang="en-US" b="1" dirty="0" smtClean="0">
                <a:solidFill>
                  <a:srgbClr val="C00000"/>
                </a:solidFill>
              </a:rPr>
              <a:t>    </a:t>
            </a:r>
            <a:r>
              <a:rPr lang="en-US" dirty="0" smtClean="0">
                <a:solidFill>
                  <a:srgbClr val="C00000"/>
                </a:solidFill>
              </a:rPr>
              <a:t>tossed</a:t>
            </a:r>
          </a:p>
          <a:p>
            <a:pPr algn="just" eaLnBrk="1" hangingPunct="1">
              <a:buNone/>
              <a:defRPr/>
            </a:pPr>
            <a:r>
              <a:rPr lang="en-US" dirty="0" smtClean="0"/>
              <a:t>2 I could hear the cheerful </a:t>
            </a:r>
            <a:r>
              <a:rPr lang="en-US" u="sng" dirty="0" smtClean="0"/>
              <a:t>sounds</a:t>
            </a:r>
            <a:r>
              <a:rPr lang="en-US" dirty="0" smtClean="0"/>
              <a:t> of church bells through the window.</a:t>
            </a:r>
          </a:p>
          <a:p>
            <a:pPr eaLnBrk="1" hangingPunct="1">
              <a:buNone/>
              <a:defRPr/>
            </a:pPr>
            <a:r>
              <a:rPr lang="en-US" b="1" dirty="0" smtClean="0">
                <a:solidFill>
                  <a:srgbClr val="C00000"/>
                </a:solidFill>
              </a:rPr>
              <a:t>    </a:t>
            </a:r>
            <a:r>
              <a:rPr lang="en-US" dirty="0" smtClean="0">
                <a:solidFill>
                  <a:srgbClr val="C00000"/>
                </a:solidFill>
              </a:rPr>
              <a:t>tones</a:t>
            </a:r>
          </a:p>
          <a:p>
            <a:pPr eaLnBrk="1" hangingPunct="1">
              <a:buNone/>
              <a:defRPr/>
            </a:pPr>
            <a:r>
              <a:rPr lang="en-US" dirty="0" smtClean="0"/>
              <a:t>3 I’ve always found her books </a:t>
            </a:r>
            <a:r>
              <a:rPr lang="en-US" u="sng" dirty="0" smtClean="0"/>
              <a:t>extremely interesting</a:t>
            </a:r>
            <a:r>
              <a:rPr lang="en-US" dirty="0" smtClean="0"/>
              <a:t>.</a:t>
            </a:r>
          </a:p>
          <a:p>
            <a:pPr eaLnBrk="1" hangingPunct="1">
              <a:buNone/>
              <a:defRPr/>
            </a:pPr>
            <a:r>
              <a:rPr lang="en-US" b="1" dirty="0" smtClean="0">
                <a:solidFill>
                  <a:srgbClr val="C00000"/>
                </a:solidFill>
              </a:rPr>
              <a:t>    </a:t>
            </a:r>
            <a:r>
              <a:rPr lang="en-US" dirty="0" smtClean="0">
                <a:solidFill>
                  <a:srgbClr val="C00000"/>
                </a:solidFill>
              </a:rPr>
              <a:t>fascinating</a:t>
            </a:r>
            <a:endParaRPr lang="zh-CN" altLang="en-US" dirty="0"/>
          </a:p>
        </p:txBody>
      </p:sp>
      <p:pic>
        <p:nvPicPr>
          <p:cNvPr id="16387" name="图片 5" descr="Back">
            <a:hlinkClick r:id="rId4" action="ppaction://hlinksldjump"/>
          </p:cNvPr>
          <p:cNvPicPr>
            <a:picLocks noChangeAspect="1" noChangeArrowheads="1"/>
          </p:cNvPicPr>
          <p:nvPr/>
        </p:nvPicPr>
        <p:blipFill>
          <a:blip r:embed="rId5"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6" action="ppaction://hlinksldjump"/>
          </p:cNvPr>
          <p:cNvPicPr>
            <a:picLocks noChangeAspect="1" noChangeArrowheads="1"/>
          </p:cNvPicPr>
          <p:nvPr/>
        </p:nvPicPr>
        <p:blipFill>
          <a:blip r:embed="rId7"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16390" name="图片 12" descr="MORE"/>
          <p:cNvPicPr>
            <a:picLocks noChangeAspect="1" noChangeArrowheads="1"/>
          </p:cNvPicPr>
          <p:nvPr/>
        </p:nvPicPr>
        <p:blipFill>
          <a:blip r:embed="rId8" cstate="print"/>
          <a:srcRect/>
          <a:stretch>
            <a:fillRect/>
          </a:stretch>
        </p:blipFill>
        <p:spPr bwMode="auto">
          <a:xfrm>
            <a:off x="7991475" y="6262688"/>
            <a:ext cx="912813" cy="2286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4" end="4"/>
                                            </p:txEl>
                                          </p:spTgt>
                                        </p:tgtEl>
                                        <p:attrNameLst>
                                          <p:attrName>style.visibility</p:attrName>
                                        </p:attrNameLst>
                                      </p:cBhvr>
                                      <p:to>
                                        <p:strVal val="visible"/>
                                      </p:to>
                                    </p:set>
                                    <p:animEffect transition="in" filter="dissolve">
                                      <p:cBhvr>
                                        <p:cTn id="7" dur="500"/>
                                        <p:tgtEl>
                                          <p:spTgt spid="10">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6" end="6"/>
                                            </p:txEl>
                                          </p:spTgt>
                                        </p:tgtEl>
                                        <p:attrNameLst>
                                          <p:attrName>style.visibility</p:attrName>
                                        </p:attrNameLst>
                                      </p:cBhvr>
                                      <p:to>
                                        <p:strVal val="visible"/>
                                      </p:to>
                                    </p:set>
                                    <p:animEffect transition="in" filter="dissolve">
                                      <p:cBhvr>
                                        <p:cTn id="12" dur="500"/>
                                        <p:tgtEl>
                                          <p:spTgt spid="10">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xEl>
                                              <p:pRg st="8" end="8"/>
                                            </p:txEl>
                                          </p:spTgt>
                                        </p:tgtEl>
                                        <p:attrNameLst>
                                          <p:attrName>style.visibility</p:attrName>
                                        </p:attrNameLst>
                                      </p:cBhvr>
                                      <p:to>
                                        <p:strVal val="visible"/>
                                      </p:to>
                                    </p:set>
                                    <p:animEffect transition="in" filter="dissolve">
                                      <p:cBhvr>
                                        <p:cTn id="17" dur="500"/>
                                        <p:tgtEl>
                                          <p:spTgt spid="10">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6390"/>
                                        </p:tgtEl>
                                        <p:attrNameLst>
                                          <p:attrName>style.visibility</p:attrName>
                                        </p:attrNameLst>
                                      </p:cBhvr>
                                      <p:to>
                                        <p:strVal val="visible"/>
                                      </p:to>
                                    </p:set>
                                    <p:animEffect transition="in" filter="dissolve">
                                      <p:cBhvr>
                                        <p:cTn id="22" dur="1000"/>
                                        <p:tgtEl>
                                          <p:spTgt spid="163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579438"/>
            <a:ext cx="8834438" cy="6278561"/>
          </a:xfrm>
        </p:spPr>
        <p:txBody>
          <a:bodyPr/>
          <a:lstStyle/>
          <a:p>
            <a:pPr algn="ctr" eaLnBrk="1" hangingPunct="1">
              <a:buNone/>
              <a:defRPr/>
            </a:pPr>
            <a:r>
              <a:rPr lang="en-US" dirty="0" smtClean="0">
                <a:solidFill>
                  <a:srgbClr val="C00000"/>
                </a:solidFill>
              </a:rPr>
              <a:t>cashier    define    determination    fascinate </a:t>
            </a:r>
          </a:p>
          <a:p>
            <a:pPr algn="ctr" eaLnBrk="1" hangingPunct="1">
              <a:buNone/>
              <a:defRPr/>
            </a:pPr>
            <a:r>
              <a:rPr lang="en-US" dirty="0" smtClean="0">
                <a:solidFill>
                  <a:srgbClr val="C00000"/>
                </a:solidFill>
              </a:rPr>
              <a:t>fund    significant    stack    tone    toss</a:t>
            </a:r>
          </a:p>
          <a:p>
            <a:pPr algn="just" eaLnBrk="1" hangingPunct="1">
              <a:buNone/>
              <a:defRPr/>
            </a:pPr>
            <a:r>
              <a:rPr lang="en-US" dirty="0" smtClean="0"/>
              <a:t>4 He </a:t>
            </a:r>
            <a:r>
              <a:rPr lang="en-US" u="sng" dirty="0" smtClean="0"/>
              <a:t>piled up</a:t>
            </a:r>
            <a:r>
              <a:rPr lang="en-US" dirty="0" smtClean="0"/>
              <a:t> the glinting silver coins so the </a:t>
            </a:r>
            <a:r>
              <a:rPr lang="en-US" u="sng" dirty="0" smtClean="0"/>
              <a:t>bank clerk </a:t>
            </a:r>
            <a:r>
              <a:rPr lang="en-US" dirty="0" smtClean="0"/>
              <a:t>could count them.</a:t>
            </a:r>
          </a:p>
          <a:p>
            <a:pPr algn="just" eaLnBrk="1" hangingPunct="1">
              <a:buNone/>
              <a:defRPr/>
            </a:pPr>
            <a:r>
              <a:rPr lang="en-US" b="1" dirty="0" smtClean="0">
                <a:solidFill>
                  <a:srgbClr val="C00000"/>
                </a:solidFill>
              </a:rPr>
              <a:t>    </a:t>
            </a:r>
            <a:r>
              <a:rPr lang="en-US" dirty="0" smtClean="0">
                <a:solidFill>
                  <a:srgbClr val="C00000"/>
                </a:solidFill>
              </a:rPr>
              <a:t>stacked; cashier</a:t>
            </a:r>
          </a:p>
          <a:p>
            <a:pPr algn="just" eaLnBrk="1" hangingPunct="1">
              <a:buNone/>
              <a:defRPr/>
            </a:pPr>
            <a:r>
              <a:rPr lang="en-US" dirty="0" smtClean="0"/>
              <a:t>5 My grandfather gave an </a:t>
            </a:r>
            <a:r>
              <a:rPr lang="en-US" u="sng" dirty="0" smtClean="0"/>
              <a:t>important</a:t>
            </a:r>
            <a:r>
              <a:rPr lang="en-US" dirty="0" smtClean="0"/>
              <a:t> sum of money to my college </a:t>
            </a:r>
            <a:r>
              <a:rPr lang="en-US" u="sng" dirty="0" smtClean="0"/>
              <a:t>savings</a:t>
            </a:r>
            <a:r>
              <a:rPr lang="en-US" dirty="0" smtClean="0"/>
              <a:t>.</a:t>
            </a:r>
          </a:p>
          <a:p>
            <a:pPr algn="just" eaLnBrk="1" hangingPunct="1">
              <a:buNone/>
              <a:defRPr/>
            </a:pPr>
            <a:r>
              <a:rPr lang="en-US" dirty="0" smtClean="0"/>
              <a:t>    </a:t>
            </a:r>
            <a:r>
              <a:rPr lang="en-US" dirty="0" smtClean="0">
                <a:solidFill>
                  <a:srgbClr val="C00000"/>
                </a:solidFill>
              </a:rPr>
              <a:t>significant; </a:t>
            </a:r>
            <a:r>
              <a:rPr lang="en-US" dirty="0" smtClean="0">
                <a:solidFill>
                  <a:srgbClr val="C00000"/>
                </a:solidFill>
              </a:rPr>
              <a:t>fund</a:t>
            </a:r>
          </a:p>
          <a:p>
            <a:pPr eaLnBrk="1" hangingPunct="1">
              <a:buNone/>
              <a:defRPr/>
            </a:pPr>
            <a:r>
              <a:rPr lang="en-US" altLang="zh-CN" dirty="0" smtClean="0"/>
              <a:t>    </a:t>
            </a:r>
            <a:r>
              <a:rPr lang="en-US" altLang="zh-CN" dirty="0" smtClean="0">
                <a:solidFill>
                  <a:srgbClr val="FF0000"/>
                </a:solidFill>
              </a:rPr>
              <a:t>My </a:t>
            </a:r>
            <a:r>
              <a:rPr lang="en-US" altLang="zh-CN" dirty="0">
                <a:solidFill>
                  <a:srgbClr val="FF0000"/>
                </a:solidFill>
              </a:rPr>
              <a:t>grandfather gave a significant sum of money to my </a:t>
            </a:r>
            <a:endParaRPr lang="en-US" altLang="zh-CN" dirty="0" smtClean="0">
              <a:solidFill>
                <a:srgbClr val="FF0000"/>
              </a:solidFill>
            </a:endParaRPr>
          </a:p>
          <a:p>
            <a:pPr eaLnBrk="1" hangingPunct="1">
              <a:buNone/>
              <a:defRPr/>
            </a:pPr>
            <a:r>
              <a:rPr lang="en-US" altLang="zh-CN" dirty="0">
                <a:solidFill>
                  <a:srgbClr val="FF0000"/>
                </a:solidFill>
              </a:rPr>
              <a:t> </a:t>
            </a:r>
            <a:r>
              <a:rPr lang="en-US" altLang="zh-CN" dirty="0" smtClean="0">
                <a:solidFill>
                  <a:srgbClr val="FF0000"/>
                </a:solidFill>
              </a:rPr>
              <a:t>   college </a:t>
            </a:r>
            <a:r>
              <a:rPr lang="en-US" altLang="zh-CN" dirty="0">
                <a:solidFill>
                  <a:srgbClr val="FF0000"/>
                </a:solidFill>
              </a:rPr>
              <a:t>fund</a:t>
            </a:r>
            <a:r>
              <a:rPr lang="en-US" altLang="zh-CN" dirty="0" smtClean="0">
                <a:solidFill>
                  <a:srgbClr val="FF0000"/>
                </a:solidFill>
              </a:rPr>
              <a:t>.</a:t>
            </a:r>
            <a:endParaRPr lang="en-US" dirty="0" smtClean="0">
              <a:solidFill>
                <a:srgbClr val="FF0000"/>
              </a:solidFill>
            </a:endParaRPr>
          </a:p>
          <a:p>
            <a:pPr algn="just" eaLnBrk="1" hangingPunct="1">
              <a:buNone/>
              <a:defRPr/>
            </a:pPr>
            <a:r>
              <a:rPr lang="en-US" dirty="0" smtClean="0"/>
              <a:t>6 My dad’s </a:t>
            </a:r>
            <a:r>
              <a:rPr lang="en-US" u="sng" dirty="0" smtClean="0"/>
              <a:t>hard work and motivation</a:t>
            </a:r>
            <a:r>
              <a:rPr lang="en-US" dirty="0" smtClean="0"/>
              <a:t> and love </a:t>
            </a:r>
            <a:r>
              <a:rPr lang="en-US" u="sng" dirty="0" smtClean="0"/>
              <a:t>described</a:t>
            </a:r>
            <a:r>
              <a:rPr lang="en-US" dirty="0" smtClean="0"/>
              <a:t> our relationship.</a:t>
            </a:r>
          </a:p>
          <a:p>
            <a:pPr algn="just" eaLnBrk="1" hangingPunct="1">
              <a:buNone/>
              <a:defRPr/>
            </a:pPr>
            <a:r>
              <a:rPr lang="en-US" dirty="0" smtClean="0"/>
              <a:t>    </a:t>
            </a:r>
            <a:r>
              <a:rPr lang="en-US" dirty="0" smtClean="0">
                <a:solidFill>
                  <a:srgbClr val="C00000"/>
                </a:solidFill>
              </a:rPr>
              <a:t>determination; </a:t>
            </a:r>
            <a:r>
              <a:rPr lang="en-US" dirty="0" smtClean="0">
                <a:solidFill>
                  <a:srgbClr val="C00000"/>
                </a:solidFill>
              </a:rPr>
              <a:t>defined</a:t>
            </a:r>
          </a:p>
          <a:p>
            <a:pPr algn="just" eaLnBrk="1" hangingPunct="1">
              <a:buNone/>
              <a:defRPr/>
            </a:pPr>
            <a:r>
              <a:rPr lang="en-US" dirty="0" smtClean="0"/>
              <a:t/>
            </a:r>
            <a:br>
              <a:rPr lang="en-US" dirty="0" smtClean="0"/>
            </a:br>
            <a:endParaRPr lang="en-US" dirty="0" smtClean="0">
              <a:solidFill>
                <a:srgbClr val="C00000"/>
              </a:solidFill>
            </a:endParaRPr>
          </a:p>
        </p:txBody>
      </p:sp>
      <p:pic>
        <p:nvPicPr>
          <p:cNvPr id="16387" name="图片 5" descr="Back">
            <a:hlinkClick r:id="" action="ppaction://hlinkshowjump?jump=previousslide"/>
          </p:cNvPr>
          <p:cNvPicPr>
            <a:picLocks noChangeAspect="1" noChangeArrowheads="1"/>
          </p:cNvPicPr>
          <p:nvPr/>
        </p:nvPicPr>
        <p:blipFill>
          <a:blip r:embed="rId3"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4" action="ppaction://hlinksldjump"/>
          </p:cNvPr>
          <p:cNvPicPr>
            <a:picLocks noChangeAspect="1" noChangeArrowheads="1"/>
          </p:cNvPicPr>
          <p:nvPr/>
        </p:nvPicPr>
        <p:blipFill>
          <a:blip r:embed="rId5"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7" name="图片 2" descr="END"/>
          <p:cNvPicPr>
            <a:picLocks noChangeAspect="1" noChangeArrowheads="1"/>
          </p:cNvPicPr>
          <p:nvPr/>
        </p:nvPicPr>
        <p:blipFill>
          <a:blip r:embed="rId6" cstate="print"/>
          <a:srcRect/>
          <a:stretch>
            <a:fillRect/>
          </a:stretch>
        </p:blipFill>
        <p:spPr bwMode="auto">
          <a:xfrm>
            <a:off x="8379645" y="6341909"/>
            <a:ext cx="474663" cy="22542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animEffect transition="in" filter="dissolve">
                                      <p:cBhvr>
                                        <p:cTn id="7" dur="500"/>
                                        <p:tgtEl>
                                          <p:spTgt spid="10">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5" end="5"/>
                                            </p:txEl>
                                          </p:spTgt>
                                        </p:tgtEl>
                                        <p:attrNameLst>
                                          <p:attrName>style.visibility</p:attrName>
                                        </p:attrNameLst>
                                      </p:cBhvr>
                                      <p:to>
                                        <p:strVal val="visible"/>
                                      </p:to>
                                    </p:set>
                                    <p:animEffect transition="in" filter="dissolve">
                                      <p:cBhvr>
                                        <p:cTn id="12" dur="500"/>
                                        <p:tgtEl>
                                          <p:spTgt spid="10">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xEl>
                                              <p:pRg st="6" end="6"/>
                                            </p:txEl>
                                          </p:spTgt>
                                        </p:tgtEl>
                                        <p:attrNameLst>
                                          <p:attrName>style.visibility</p:attrName>
                                        </p:attrNameLst>
                                      </p:cBhvr>
                                      <p:to>
                                        <p:strVal val="visible"/>
                                      </p:to>
                                    </p:set>
                                    <p:animEffect transition="in" filter="dissolve">
                                      <p:cBhvr>
                                        <p:cTn id="17" dur="500"/>
                                        <p:tgtEl>
                                          <p:spTgt spid="10">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xEl>
                                              <p:pRg st="7" end="7"/>
                                            </p:txEl>
                                          </p:spTgt>
                                        </p:tgtEl>
                                        <p:attrNameLst>
                                          <p:attrName>style.visibility</p:attrName>
                                        </p:attrNameLst>
                                      </p:cBhvr>
                                      <p:to>
                                        <p:strVal val="visible"/>
                                      </p:to>
                                    </p:set>
                                    <p:animEffect transition="in" filter="dissolve">
                                      <p:cBhvr>
                                        <p:cTn id="22" dur="500"/>
                                        <p:tgtEl>
                                          <p:spTgt spid="10">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xEl>
                                              <p:pRg st="9" end="9"/>
                                            </p:txEl>
                                          </p:spTgt>
                                        </p:tgtEl>
                                        <p:attrNameLst>
                                          <p:attrName>style.visibility</p:attrName>
                                        </p:attrNameLst>
                                      </p:cBhvr>
                                      <p:to>
                                        <p:strVal val="visible"/>
                                      </p:to>
                                    </p:set>
                                    <p:animEffect transition="in" filter="dissolve">
                                      <p:cBhvr>
                                        <p:cTn id="27" dur="500"/>
                                        <p:tgtEl>
                                          <p:spTgt spid="10">
                                            <p:txEl>
                                              <p:pRg st="9" end="9"/>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dissolve">
                                      <p:cBhvr>
                                        <p:cTn id="32"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627063"/>
            <a:ext cx="8834438" cy="6065837"/>
          </a:xfrm>
        </p:spPr>
        <p:txBody>
          <a:bodyPr/>
          <a:lstStyle/>
          <a:p>
            <a:pPr algn="just" eaLnBrk="1" hangingPunct="1">
              <a:buNone/>
              <a:defRPr/>
            </a:pPr>
            <a:r>
              <a:rPr lang="en-US" b="1" smtClean="0"/>
              <a:t>5 Answer the questions about the words and expressions.</a:t>
            </a:r>
          </a:p>
          <a:p>
            <a:pPr algn="just" eaLnBrk="1" hangingPunct="1">
              <a:buNone/>
              <a:defRPr/>
            </a:pPr>
            <a:r>
              <a:rPr lang="en-US" smtClean="0"/>
              <a:t>1 If something </a:t>
            </a:r>
            <a:r>
              <a:rPr lang="en-US" i="1" smtClean="0"/>
              <a:t>holds someone back</a:t>
            </a:r>
            <a:r>
              <a:rPr lang="en-US" smtClean="0"/>
              <a:t>, is it likely to (a) stop them from doing something, or (b) help them to do something?</a:t>
            </a:r>
          </a:p>
          <a:p>
            <a:pPr algn="just" eaLnBrk="1" hangingPunct="1">
              <a:buNone/>
              <a:defRPr/>
            </a:pPr>
            <a:r>
              <a:rPr lang="en-US" smtClean="0"/>
              <a:t>2 If someone </a:t>
            </a:r>
            <a:r>
              <a:rPr lang="en-US" i="1" smtClean="0"/>
              <a:t>sees to something</a:t>
            </a:r>
            <a:r>
              <a:rPr lang="en-US" smtClean="0"/>
              <a:t>, do they (a) take responsibility, or (b) refuse to take responsibility for it?</a:t>
            </a:r>
          </a:p>
          <a:p>
            <a:pPr algn="just" eaLnBrk="1" hangingPunct="1">
              <a:buNone/>
              <a:defRPr/>
            </a:pPr>
            <a:r>
              <a:rPr lang="en-US" smtClean="0"/>
              <a:t>3 If someone </a:t>
            </a:r>
            <a:r>
              <a:rPr lang="en-US" i="1" smtClean="0"/>
              <a:t>lectures you on something</a:t>
            </a:r>
            <a:r>
              <a:rPr lang="en-US" smtClean="0"/>
              <a:t>, do they (a) talk to you seriously to criticize you, or (b) give you a talk about a serious subject?</a:t>
            </a:r>
          </a:p>
          <a:p>
            <a:pPr algn="just" eaLnBrk="1" hangingPunct="1">
              <a:buNone/>
              <a:defRPr/>
            </a:pPr>
            <a:r>
              <a:rPr lang="en-US" smtClean="0"/>
              <a:t>4 If you do something with </a:t>
            </a:r>
            <a:r>
              <a:rPr lang="en-US" i="1" smtClean="0"/>
              <a:t>perseverance</a:t>
            </a:r>
            <a:r>
              <a:rPr lang="en-US" smtClean="0"/>
              <a:t>, do you (a) keep trying with determination, or (b) do it because you’ve been told to?</a:t>
            </a:r>
          </a:p>
          <a:p>
            <a:pPr algn="just" eaLnBrk="1" hangingPunct="1">
              <a:buNone/>
              <a:defRPr/>
            </a:pPr>
            <a:r>
              <a:rPr lang="en-US" smtClean="0"/>
              <a:t/>
            </a:r>
            <a:br>
              <a:rPr lang="en-US" smtClean="0"/>
            </a:br>
            <a:endParaRPr lang="zh-CN" altLang="en-US" dirty="0"/>
          </a:p>
        </p:txBody>
      </p:sp>
      <p:pic>
        <p:nvPicPr>
          <p:cNvPr id="16387"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16390" name="图片 12" descr="MORE"/>
          <p:cNvPicPr>
            <a:picLocks noChangeAspect="1" noChangeArrowheads="1"/>
          </p:cNvPicPr>
          <p:nvPr/>
        </p:nvPicPr>
        <p:blipFill>
          <a:blip r:embed="rId7" cstate="print"/>
          <a:srcRect/>
          <a:stretch>
            <a:fillRect/>
          </a:stretch>
        </p:blipFill>
        <p:spPr bwMode="auto">
          <a:xfrm>
            <a:off x="7991475" y="6262688"/>
            <a:ext cx="912813" cy="228600"/>
          </a:xfrm>
          <a:prstGeom prst="rect">
            <a:avLst/>
          </a:prstGeom>
          <a:noFill/>
          <a:ln w="9525">
            <a:noFill/>
            <a:miter lim="800000"/>
            <a:headEnd/>
            <a:tailEnd/>
          </a:ln>
        </p:spPr>
      </p:pic>
      <p:sp>
        <p:nvSpPr>
          <p:cNvPr id="7" name="内容占位符 2"/>
          <p:cNvSpPr txBox="1">
            <a:spLocks/>
          </p:cNvSpPr>
          <p:nvPr/>
        </p:nvSpPr>
        <p:spPr bwMode="auto">
          <a:xfrm>
            <a:off x="188462" y="625908"/>
            <a:ext cx="8834438" cy="60658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1" i="0" u="none" strike="noStrike" kern="1200" cap="none" spc="0" normalizeH="0" baseline="0" noProof="0" dirty="0" smtClean="0">
                <a:ln>
                  <a:noFill/>
                </a:ln>
                <a:solidFill>
                  <a:schemeClr val="tx1"/>
                </a:solidFill>
                <a:effectLst/>
                <a:uLnTx/>
                <a:uFillTx/>
                <a:latin typeface="+mn-lt"/>
                <a:ea typeface="+mn-ea"/>
                <a:cs typeface="+mn-cs"/>
              </a:rPr>
              <a:t>5 Answer the questions about the words and expressions.</a:t>
            </a:r>
          </a:p>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1 If something </a:t>
            </a:r>
            <a:r>
              <a:rPr kumimoji="0" lang="en-US" sz="2800" b="0" i="1" u="none" strike="noStrike" kern="1200" cap="none" spc="0" normalizeH="0" baseline="0" noProof="0" dirty="0" smtClean="0">
                <a:ln>
                  <a:noFill/>
                </a:ln>
                <a:solidFill>
                  <a:schemeClr val="tx1"/>
                </a:solidFill>
                <a:effectLst/>
                <a:uLnTx/>
                <a:uFillTx/>
                <a:latin typeface="+mn-lt"/>
                <a:ea typeface="+mn-ea"/>
                <a:cs typeface="+mn-cs"/>
              </a:rPr>
              <a:t>holds someone back</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is it likely to </a:t>
            </a:r>
            <a:r>
              <a:rPr kumimoji="0" lang="en-US" sz="2800" b="0" i="0" u="none" strike="noStrike" kern="1200" cap="none" spc="0" normalizeH="0" baseline="0" noProof="0" dirty="0" smtClean="0">
                <a:ln>
                  <a:noFill/>
                </a:ln>
                <a:solidFill>
                  <a:srgbClr val="C00000"/>
                </a:solidFill>
                <a:effectLst/>
                <a:uLnTx/>
                <a:uFillTx/>
                <a:latin typeface="+mn-lt"/>
                <a:ea typeface="+mn-ea"/>
                <a:cs typeface="+mn-cs"/>
              </a:rPr>
              <a:t>(a) stop them from doing something</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or (b) help them to do something?</a:t>
            </a:r>
          </a:p>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2 If someone </a:t>
            </a:r>
            <a:r>
              <a:rPr kumimoji="0" lang="en-US" sz="2800" b="0" i="1" u="none" strike="noStrike" kern="1200" cap="none" spc="0" normalizeH="0" baseline="0" noProof="0" dirty="0" smtClean="0">
                <a:ln>
                  <a:noFill/>
                </a:ln>
                <a:solidFill>
                  <a:schemeClr val="tx1"/>
                </a:solidFill>
                <a:effectLst/>
                <a:uLnTx/>
                <a:uFillTx/>
                <a:latin typeface="+mn-lt"/>
                <a:ea typeface="+mn-ea"/>
                <a:cs typeface="+mn-cs"/>
              </a:rPr>
              <a:t>sees to something</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do they </a:t>
            </a:r>
            <a:r>
              <a:rPr kumimoji="0" lang="en-US" sz="2800" b="0" i="0" u="none" strike="noStrike" kern="1200" cap="none" spc="0" normalizeH="0" baseline="0" noProof="0" dirty="0" smtClean="0">
                <a:ln>
                  <a:noFill/>
                </a:ln>
                <a:solidFill>
                  <a:srgbClr val="C00000"/>
                </a:solidFill>
                <a:effectLst/>
                <a:uLnTx/>
                <a:uFillTx/>
                <a:latin typeface="+mn-lt"/>
                <a:ea typeface="+mn-ea"/>
                <a:cs typeface="+mn-cs"/>
              </a:rPr>
              <a:t>(a) take responsibility</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or (b) refuse to take responsibility for it?</a:t>
            </a:r>
          </a:p>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3 If someone </a:t>
            </a:r>
            <a:r>
              <a:rPr kumimoji="0" lang="en-US" sz="2800" b="0" i="1" u="none" strike="noStrike" kern="1200" cap="none" spc="0" normalizeH="0" baseline="0" noProof="0" dirty="0" smtClean="0">
                <a:ln>
                  <a:noFill/>
                </a:ln>
                <a:solidFill>
                  <a:schemeClr val="tx1"/>
                </a:solidFill>
                <a:effectLst/>
                <a:uLnTx/>
                <a:uFillTx/>
                <a:latin typeface="+mn-lt"/>
                <a:ea typeface="+mn-ea"/>
                <a:cs typeface="+mn-cs"/>
              </a:rPr>
              <a:t>lectures you on something</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do they </a:t>
            </a:r>
            <a:r>
              <a:rPr kumimoji="0" lang="en-US" sz="2800" b="0" i="0" u="none" strike="noStrike" kern="1200" cap="none" spc="0" normalizeH="0" baseline="0" noProof="0" dirty="0" smtClean="0">
                <a:ln>
                  <a:noFill/>
                </a:ln>
                <a:solidFill>
                  <a:srgbClr val="C00000"/>
                </a:solidFill>
                <a:effectLst/>
                <a:uLnTx/>
                <a:uFillTx/>
                <a:latin typeface="+mn-lt"/>
                <a:ea typeface="+mn-ea"/>
                <a:cs typeface="+mn-cs"/>
              </a:rPr>
              <a:t>(a) talk to you seriously to criticize you</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or (b) give you a talk about a serious subject?</a:t>
            </a:r>
          </a:p>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4 If you do something with </a:t>
            </a:r>
            <a:r>
              <a:rPr kumimoji="0" lang="en-US" sz="2800" b="0" i="1" u="none" strike="noStrike" kern="1200" cap="none" spc="0" normalizeH="0" baseline="0" noProof="0" dirty="0" smtClean="0">
                <a:ln>
                  <a:noFill/>
                </a:ln>
                <a:solidFill>
                  <a:schemeClr val="tx1"/>
                </a:solidFill>
                <a:effectLst/>
                <a:uLnTx/>
                <a:uFillTx/>
                <a:latin typeface="+mn-lt"/>
                <a:ea typeface="+mn-ea"/>
                <a:cs typeface="+mn-cs"/>
              </a:rPr>
              <a:t>perseverance</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do you </a:t>
            </a:r>
            <a:r>
              <a:rPr kumimoji="0" lang="en-US" sz="2800" b="0" i="0" u="none" strike="noStrike" kern="1200" cap="none" spc="0" normalizeH="0" baseline="0" noProof="0" dirty="0" smtClean="0">
                <a:ln>
                  <a:noFill/>
                </a:ln>
                <a:solidFill>
                  <a:srgbClr val="C00000"/>
                </a:solidFill>
                <a:effectLst/>
                <a:uLnTx/>
                <a:uFillTx/>
                <a:latin typeface="+mn-lt"/>
                <a:ea typeface="+mn-ea"/>
                <a:cs typeface="+mn-cs"/>
              </a:rPr>
              <a:t>(a) keep trying with determination</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or (b) do it because you’ve been told to?</a:t>
            </a:r>
          </a:p>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
            </a:r>
            <a:br>
              <a:rPr kumimoji="0" lang="en-US" sz="2800" b="0" i="0" u="none" strike="noStrike" kern="1200" cap="none" spc="0" normalizeH="0" baseline="0" noProof="0" dirty="0" smtClean="0">
                <a:ln>
                  <a:noFill/>
                </a:ln>
                <a:solidFill>
                  <a:schemeClr val="tx1"/>
                </a:solidFill>
                <a:effectLst/>
                <a:uLnTx/>
                <a:uFillTx/>
                <a:latin typeface="+mn-lt"/>
                <a:ea typeface="+mn-ea"/>
                <a:cs typeface="+mn-cs"/>
              </a:rPr>
            </a:br>
            <a:endParaRPr kumimoji="0" lang="zh-CN" altLang="en-US" sz="28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dissolve">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dissolv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dissolve">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dissolve">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6390"/>
                                        </p:tgtEl>
                                        <p:attrNameLst>
                                          <p:attrName>style.visibility</p:attrName>
                                        </p:attrNameLst>
                                      </p:cBhvr>
                                      <p:to>
                                        <p:strVal val="visible"/>
                                      </p:to>
                                    </p:set>
                                    <p:animEffect transition="in" filter="dissolve">
                                      <p:cBhvr>
                                        <p:cTn id="27" dur="500"/>
                                        <p:tgtEl>
                                          <p:spTgt spid="163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627063"/>
            <a:ext cx="8834438" cy="6065837"/>
          </a:xfrm>
        </p:spPr>
        <p:txBody>
          <a:bodyPr/>
          <a:lstStyle/>
          <a:p>
            <a:pPr algn="just" eaLnBrk="1" hangingPunct="1">
              <a:buNone/>
              <a:defRPr/>
            </a:pPr>
            <a:endParaRPr lang="en-US" dirty="0" smtClean="0"/>
          </a:p>
          <a:p>
            <a:pPr algn="just" eaLnBrk="1" hangingPunct="1">
              <a:buNone/>
              <a:defRPr/>
            </a:pPr>
            <a:r>
              <a:rPr lang="en-US" smtClean="0"/>
              <a:t>5 If someone speaks </a:t>
            </a:r>
            <a:r>
              <a:rPr lang="en-US" i="1" smtClean="0"/>
              <a:t>eloquently</a:t>
            </a:r>
            <a:r>
              <a:rPr lang="en-US" smtClean="0"/>
              <a:t>, do they (a) use only a few words, or (b) say something in a clear and effective way?</a:t>
            </a:r>
          </a:p>
          <a:p>
            <a:pPr algn="just" eaLnBrk="1" hangingPunct="1">
              <a:buNone/>
              <a:defRPr/>
            </a:pPr>
            <a:r>
              <a:rPr lang="en-US" smtClean="0"/>
              <a:t>6 If you do something </a:t>
            </a:r>
            <a:r>
              <a:rPr lang="en-US" i="1" smtClean="0"/>
              <a:t>doggedly</a:t>
            </a:r>
            <a:r>
              <a:rPr lang="en-US" smtClean="0"/>
              <a:t>, do you do it (a) even if it’s difficult, or (b) only when it’s easy?</a:t>
            </a:r>
          </a:p>
          <a:p>
            <a:pPr algn="just" eaLnBrk="1" hangingPunct="1">
              <a:buNone/>
              <a:defRPr/>
            </a:pPr>
            <a:r>
              <a:rPr lang="en-US" smtClean="0"/>
              <a:t>7 If you </a:t>
            </a:r>
            <a:r>
              <a:rPr lang="en-US" i="1" smtClean="0"/>
              <a:t>get laid off </a:t>
            </a:r>
            <a:r>
              <a:rPr lang="en-US" smtClean="0"/>
              <a:t>from your job, does it mean (a) you get a better job, or (b) you lose your job?</a:t>
            </a:r>
          </a:p>
          <a:p>
            <a:pPr algn="just" eaLnBrk="1" hangingPunct="1">
              <a:buNone/>
              <a:defRPr/>
            </a:pPr>
            <a:r>
              <a:rPr lang="en-US" smtClean="0"/>
              <a:t>8 If you want to make a salad </a:t>
            </a:r>
            <a:r>
              <a:rPr lang="en-US" i="1" smtClean="0"/>
              <a:t>palatable</a:t>
            </a:r>
            <a:r>
              <a:rPr lang="en-US" smtClean="0"/>
              <a:t>, do you want to make it (a) more quickly, or (b) taste better?</a:t>
            </a:r>
          </a:p>
          <a:p>
            <a:pPr algn="just" eaLnBrk="1" hangingPunct="1">
              <a:buNone/>
              <a:defRPr/>
            </a:pPr>
            <a:r>
              <a:rPr lang="en-US" smtClean="0"/>
              <a:t>9 Is </a:t>
            </a:r>
            <a:r>
              <a:rPr lang="en-US" i="1" smtClean="0"/>
              <a:t>a gamut of emotions </a:t>
            </a:r>
            <a:r>
              <a:rPr lang="en-US" smtClean="0"/>
              <a:t>likely to be (a) a single emotion, or (b) a series of emotions?</a:t>
            </a:r>
          </a:p>
          <a:p>
            <a:pPr algn="just" eaLnBrk="1" hangingPunct="1">
              <a:buNone/>
              <a:defRPr/>
            </a:pPr>
            <a:r>
              <a:rPr lang="en-US" dirty="0" smtClean="0"/>
              <a:t/>
            </a:r>
            <a:br>
              <a:rPr lang="en-US" dirty="0" smtClean="0"/>
            </a:br>
            <a:endParaRPr lang="zh-CN" altLang="en-US" dirty="0"/>
          </a:p>
        </p:txBody>
      </p:sp>
      <p:pic>
        <p:nvPicPr>
          <p:cNvPr id="16387" name="图片 5" descr="Back">
            <a:hlinkClick r:id="" action="ppaction://hlinkshowjump?jump=previousslide"/>
          </p:cNvPr>
          <p:cNvPicPr>
            <a:picLocks noChangeAspect="1" noChangeArrowheads="1"/>
          </p:cNvPicPr>
          <p:nvPr/>
        </p:nvPicPr>
        <p:blipFill>
          <a:blip r:embed="rId3"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4" action="ppaction://hlinksldjump"/>
          </p:cNvPr>
          <p:cNvPicPr>
            <a:picLocks noChangeAspect="1" noChangeArrowheads="1"/>
          </p:cNvPicPr>
          <p:nvPr/>
        </p:nvPicPr>
        <p:blipFill>
          <a:blip r:embed="rId5"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sp>
        <p:nvSpPr>
          <p:cNvPr id="7" name="内容占位符 2"/>
          <p:cNvSpPr txBox="1">
            <a:spLocks/>
          </p:cNvSpPr>
          <p:nvPr/>
        </p:nvSpPr>
        <p:spPr bwMode="auto">
          <a:xfrm>
            <a:off x="182170" y="625085"/>
            <a:ext cx="8834438" cy="60658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endParaRPr kumimoji="0" lang="en-US" sz="2800" b="0" i="0" u="none" strike="noStrike" kern="1200" cap="none" spc="0" normalizeH="0" baseline="0" noProof="0" dirty="0" smtClean="0">
              <a:ln>
                <a:noFill/>
              </a:ln>
              <a:solidFill>
                <a:schemeClr val="tx1"/>
              </a:solidFill>
              <a:effectLst/>
              <a:uLnTx/>
              <a:uFillTx/>
              <a:latin typeface="+mn-lt"/>
              <a:ea typeface="+mn-ea"/>
              <a:cs typeface="+mn-cs"/>
            </a:endParaRPr>
          </a:p>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5 If someone speaks </a:t>
            </a:r>
            <a:r>
              <a:rPr kumimoji="0" lang="en-US" sz="2800" b="0" i="1" u="none" strike="noStrike" kern="1200" cap="none" spc="0" normalizeH="0" baseline="0" noProof="0" dirty="0" smtClean="0">
                <a:ln>
                  <a:noFill/>
                </a:ln>
                <a:solidFill>
                  <a:schemeClr val="tx1"/>
                </a:solidFill>
                <a:effectLst/>
                <a:uLnTx/>
                <a:uFillTx/>
                <a:latin typeface="+mn-lt"/>
                <a:ea typeface="+mn-ea"/>
                <a:cs typeface="+mn-cs"/>
              </a:rPr>
              <a:t>eloquently</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do they (a) use only a few words, or </a:t>
            </a:r>
            <a:r>
              <a:rPr kumimoji="0" lang="en-US" sz="2800" b="0" i="0" u="none" strike="noStrike" kern="1200" cap="none" spc="0" normalizeH="0" baseline="0" noProof="0" dirty="0" smtClean="0">
                <a:ln>
                  <a:noFill/>
                </a:ln>
                <a:solidFill>
                  <a:srgbClr val="C00000"/>
                </a:solidFill>
                <a:effectLst/>
                <a:uLnTx/>
                <a:uFillTx/>
                <a:latin typeface="+mn-lt"/>
                <a:ea typeface="+mn-ea"/>
                <a:cs typeface="+mn-cs"/>
              </a:rPr>
              <a:t>(b) say something in a clear and effective way</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a:t>
            </a:r>
          </a:p>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6 If you do something </a:t>
            </a:r>
            <a:r>
              <a:rPr kumimoji="0" lang="en-US" sz="2800" b="0" i="1" u="none" strike="noStrike" kern="1200" cap="none" spc="0" normalizeH="0" baseline="0" noProof="0" dirty="0" smtClean="0">
                <a:ln>
                  <a:noFill/>
                </a:ln>
                <a:solidFill>
                  <a:schemeClr val="tx1"/>
                </a:solidFill>
                <a:effectLst/>
                <a:uLnTx/>
                <a:uFillTx/>
                <a:latin typeface="+mn-lt"/>
                <a:ea typeface="+mn-ea"/>
                <a:cs typeface="+mn-cs"/>
              </a:rPr>
              <a:t>doggedly</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do you do it </a:t>
            </a:r>
            <a:r>
              <a:rPr kumimoji="0" lang="en-US" sz="2800" b="0" i="0" u="none" strike="noStrike" kern="1200" cap="none" spc="0" normalizeH="0" baseline="0" noProof="0" dirty="0" smtClean="0">
                <a:ln>
                  <a:noFill/>
                </a:ln>
                <a:solidFill>
                  <a:srgbClr val="C00000"/>
                </a:solidFill>
                <a:effectLst/>
                <a:uLnTx/>
                <a:uFillTx/>
                <a:latin typeface="+mn-lt"/>
                <a:ea typeface="+mn-ea"/>
                <a:cs typeface="+mn-cs"/>
              </a:rPr>
              <a:t>(a) even if it’s difficult</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or (b) only when it’s easy?</a:t>
            </a:r>
          </a:p>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7 </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If you </a:t>
            </a:r>
            <a:r>
              <a:rPr kumimoji="0" lang="en-US" sz="2800" b="0" i="1" u="none" strike="noStrike" kern="1200" cap="none" spc="0" normalizeH="0" baseline="0" noProof="0" dirty="0" smtClean="0">
                <a:ln>
                  <a:noFill/>
                </a:ln>
                <a:solidFill>
                  <a:schemeClr val="tx1"/>
                </a:solidFill>
                <a:effectLst/>
                <a:uLnTx/>
                <a:uFillTx/>
                <a:latin typeface="+mn-lt"/>
                <a:ea typeface="+mn-ea"/>
                <a:cs typeface="+mn-cs"/>
              </a:rPr>
              <a:t>get laid off </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from your job, does it mean (a) you get a better job, or </a:t>
            </a:r>
            <a:r>
              <a:rPr kumimoji="0" lang="en-US" sz="2800" b="0" i="0" u="none" strike="noStrike" kern="1200" cap="none" spc="0" normalizeH="0" baseline="0" noProof="0" dirty="0" smtClean="0">
                <a:ln>
                  <a:noFill/>
                </a:ln>
                <a:solidFill>
                  <a:srgbClr val="C00000"/>
                </a:solidFill>
                <a:effectLst/>
                <a:uLnTx/>
                <a:uFillTx/>
                <a:latin typeface="+mn-lt"/>
                <a:ea typeface="+mn-ea"/>
                <a:cs typeface="+mn-cs"/>
              </a:rPr>
              <a:t>(b) you lose your job</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a:t>
            </a:r>
          </a:p>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8 If you want to make a salad </a:t>
            </a:r>
            <a:r>
              <a:rPr kumimoji="0" lang="en-US" sz="2800" b="0" i="1" u="none" strike="noStrike" kern="1200" cap="none" spc="0" normalizeH="0" baseline="0" noProof="0" dirty="0" smtClean="0">
                <a:ln>
                  <a:noFill/>
                </a:ln>
                <a:solidFill>
                  <a:schemeClr val="tx1"/>
                </a:solidFill>
                <a:effectLst/>
                <a:uLnTx/>
                <a:uFillTx/>
                <a:latin typeface="+mn-lt"/>
                <a:ea typeface="+mn-ea"/>
                <a:cs typeface="+mn-cs"/>
              </a:rPr>
              <a:t>palatable</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 do you want to make it (a) more quickly, or </a:t>
            </a:r>
            <a:r>
              <a:rPr kumimoji="0" lang="en-US" sz="2800" b="0" i="0" u="none" strike="noStrike" kern="1200" cap="none" spc="0" normalizeH="0" baseline="0" noProof="0" dirty="0" smtClean="0">
                <a:ln>
                  <a:noFill/>
                </a:ln>
                <a:solidFill>
                  <a:srgbClr val="C00000"/>
                </a:solidFill>
                <a:effectLst/>
                <a:uLnTx/>
                <a:uFillTx/>
                <a:latin typeface="+mn-lt"/>
                <a:ea typeface="+mn-ea"/>
                <a:cs typeface="+mn-cs"/>
              </a:rPr>
              <a:t>(b) taste better</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a:t>
            </a:r>
          </a:p>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9 Is </a:t>
            </a:r>
            <a:r>
              <a:rPr kumimoji="0" lang="en-US" sz="2800" b="0" i="1" u="none" strike="noStrike" kern="1200" cap="none" spc="0" normalizeH="0" baseline="0" noProof="0" dirty="0" smtClean="0">
                <a:ln>
                  <a:noFill/>
                </a:ln>
                <a:solidFill>
                  <a:schemeClr val="tx1"/>
                </a:solidFill>
                <a:effectLst/>
                <a:uLnTx/>
                <a:uFillTx/>
                <a:latin typeface="+mn-lt"/>
                <a:ea typeface="+mn-ea"/>
                <a:cs typeface="+mn-cs"/>
              </a:rPr>
              <a:t>a gamut of emotions </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likely to be (a) a single emotion, or </a:t>
            </a:r>
            <a:r>
              <a:rPr kumimoji="0" lang="en-US" sz="2800" b="0" i="0" u="none" strike="noStrike" kern="1200" cap="none" spc="0" normalizeH="0" baseline="0" noProof="0" dirty="0" smtClean="0">
                <a:ln>
                  <a:noFill/>
                </a:ln>
                <a:solidFill>
                  <a:srgbClr val="C00000"/>
                </a:solidFill>
                <a:effectLst/>
                <a:uLnTx/>
                <a:uFillTx/>
                <a:latin typeface="+mn-lt"/>
                <a:ea typeface="+mn-ea"/>
                <a:cs typeface="+mn-cs"/>
              </a:rPr>
              <a:t>(b) a series of emotions</a:t>
            </a:r>
            <a:r>
              <a:rPr kumimoji="0" lang="en-US" sz="2800" b="0" i="0" u="none" strike="noStrike" kern="1200" cap="none" spc="0" normalizeH="0" baseline="0" noProof="0" dirty="0" smtClean="0">
                <a:ln>
                  <a:noFill/>
                </a:ln>
                <a:solidFill>
                  <a:schemeClr val="tx1"/>
                </a:solidFill>
                <a:effectLst/>
                <a:uLnTx/>
                <a:uFillTx/>
                <a:latin typeface="+mn-lt"/>
                <a:ea typeface="+mn-ea"/>
                <a:cs typeface="+mn-cs"/>
              </a:rPr>
              <a:t>?</a:t>
            </a:r>
          </a:p>
          <a:p>
            <a:pPr marL="228600" marR="0" lvl="0" indent="-227013" algn="just" defTabSz="914400" rtl="0" eaLnBrk="1" fontAlgn="base" latinLnBrk="0" hangingPunct="1">
              <a:lnSpc>
                <a:spcPct val="90000"/>
              </a:lnSpc>
              <a:spcBef>
                <a:spcPts val="1000"/>
              </a:spcBef>
              <a:spcAft>
                <a:spcPct val="0"/>
              </a:spcAft>
              <a:buClrTx/>
              <a:buSzTx/>
              <a:buFont typeface="Arial" charset="0"/>
              <a:buNone/>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
            </a:r>
            <a:br>
              <a:rPr kumimoji="0" lang="en-US" sz="2800" b="0" i="0" u="none" strike="noStrike" kern="1200" cap="none" spc="0" normalizeH="0" baseline="0" noProof="0" dirty="0" smtClean="0">
                <a:ln>
                  <a:noFill/>
                </a:ln>
                <a:solidFill>
                  <a:schemeClr val="tx1"/>
                </a:solidFill>
                <a:effectLst/>
                <a:uLnTx/>
                <a:uFillTx/>
                <a:latin typeface="+mn-lt"/>
                <a:ea typeface="+mn-ea"/>
                <a:cs typeface="+mn-cs"/>
              </a:rPr>
            </a:br>
            <a:endParaRPr kumimoji="0" lang="zh-CN" altLang="en-US" sz="2800" b="0" i="0" u="none" strike="noStrike" kern="1200" cap="none" spc="0" normalizeH="0" baseline="0" noProof="0" dirty="0">
              <a:ln>
                <a:noFill/>
              </a:ln>
              <a:solidFill>
                <a:schemeClr val="tx1"/>
              </a:solidFill>
              <a:effectLst/>
              <a:uLnTx/>
              <a:uFillTx/>
              <a:latin typeface="+mn-lt"/>
              <a:ea typeface="+mn-ea"/>
              <a:cs typeface="+mn-cs"/>
            </a:endParaRPr>
          </a:p>
        </p:txBody>
      </p:sp>
      <p:pic>
        <p:nvPicPr>
          <p:cNvPr id="8" name="图片 2" descr="END"/>
          <p:cNvPicPr>
            <a:picLocks noChangeAspect="1" noChangeArrowheads="1"/>
          </p:cNvPicPr>
          <p:nvPr/>
        </p:nvPicPr>
        <p:blipFill>
          <a:blip r:embed="rId6" cstate="print"/>
          <a:srcRect/>
          <a:stretch>
            <a:fillRect/>
          </a:stretch>
        </p:blipFill>
        <p:spPr bwMode="auto">
          <a:xfrm>
            <a:off x="8379645" y="6341909"/>
            <a:ext cx="474663" cy="22542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dissolve">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dissolv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dissolve">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dissolve">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animEffect transition="in" filter="dissolve">
                                      <p:cBhvr>
                                        <p:cTn id="27" dur="500"/>
                                        <p:tgtEl>
                                          <p:spTgt spid="7">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dissolve">
                                      <p:cBhvr>
                                        <p:cTn id="32"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627063"/>
            <a:ext cx="8720138" cy="6065837"/>
          </a:xfrm>
        </p:spPr>
        <p:txBody>
          <a:bodyPr/>
          <a:lstStyle/>
          <a:p>
            <a:pPr eaLnBrk="1" hangingPunct="1">
              <a:buNone/>
              <a:defRPr/>
            </a:pPr>
            <a:r>
              <a:rPr lang="en-US" b="1" dirty="0" smtClean="0">
                <a:solidFill>
                  <a:srgbClr val="C00000"/>
                </a:solidFill>
              </a:rPr>
              <a:t>Reading and interpreting</a:t>
            </a:r>
          </a:p>
          <a:p>
            <a:pPr eaLnBrk="1" hangingPunct="1">
              <a:buNone/>
              <a:defRPr/>
            </a:pPr>
            <a:r>
              <a:rPr lang="en-US" b="1" dirty="0" smtClean="0"/>
              <a:t>6 Work in pairs. Decide what the metaphors mean.</a:t>
            </a:r>
          </a:p>
          <a:p>
            <a:pPr eaLnBrk="1" hangingPunct="1">
              <a:buNone/>
              <a:defRPr/>
            </a:pPr>
            <a:r>
              <a:rPr lang="en-US" b="1" spc="-80" dirty="0" smtClean="0"/>
              <a:t>1 Taking the coins to the bank was always a big production.</a:t>
            </a:r>
          </a:p>
          <a:p>
            <a:pPr algn="just" eaLnBrk="1" hangingPunct="1">
              <a:buNone/>
              <a:defRPr/>
            </a:pPr>
            <a:r>
              <a:rPr lang="en-US" dirty="0" smtClean="0"/>
              <a:t>   Going to the bank with the savings was a big drama or celebration. In the bank the father was proud to show the cashier how he was saving for his son; going to the ice-cream </a:t>
            </a:r>
            <a:r>
              <a:rPr lang="en-US" dirty="0" err="1" smtClean="0"/>
              <a:t>parlour</a:t>
            </a:r>
            <a:r>
              <a:rPr lang="en-US" dirty="0" smtClean="0"/>
              <a:t> afterwards was also a special occasion, including getting some change to start saving again.</a:t>
            </a:r>
          </a:p>
          <a:p>
            <a:pPr algn="just" eaLnBrk="1" hangingPunct="1">
              <a:buNone/>
              <a:defRPr/>
            </a:pPr>
            <a:r>
              <a:rPr lang="en-US" b="1" dirty="0" smtClean="0"/>
              <a:t>2 “You’ll get to college on pennies, nickels, dimes and quarters,” ...</a:t>
            </a:r>
          </a:p>
          <a:p>
            <a:pPr algn="just" eaLnBrk="1" hangingPunct="1">
              <a:buNone/>
              <a:defRPr/>
            </a:pPr>
            <a:r>
              <a:rPr lang="en-US" dirty="0" smtClean="0"/>
              <a:t>   “You’ll get to college by saving small coins, if we save enough of them over a period of time.”</a:t>
            </a:r>
            <a:endParaRPr lang="zh-CN" altLang="en-US" dirty="0"/>
          </a:p>
        </p:txBody>
      </p:sp>
      <p:pic>
        <p:nvPicPr>
          <p:cNvPr id="16387"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16390" name="图片 12" descr="MORE"/>
          <p:cNvPicPr>
            <a:picLocks noChangeAspect="1" noChangeArrowheads="1"/>
          </p:cNvPicPr>
          <p:nvPr/>
        </p:nvPicPr>
        <p:blipFill>
          <a:blip r:embed="rId7" cstate="print"/>
          <a:srcRect/>
          <a:stretch>
            <a:fillRect/>
          </a:stretch>
        </p:blipFill>
        <p:spPr bwMode="auto">
          <a:xfrm>
            <a:off x="7991475" y="6262688"/>
            <a:ext cx="912813" cy="2286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animEffect transition="in" filter="dissolve">
                                      <p:cBhvr>
                                        <p:cTn id="7" dur="500"/>
                                        <p:tgtEl>
                                          <p:spTgt spid="10">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5" end="5"/>
                                            </p:txEl>
                                          </p:spTgt>
                                        </p:tgtEl>
                                        <p:attrNameLst>
                                          <p:attrName>style.visibility</p:attrName>
                                        </p:attrNameLst>
                                      </p:cBhvr>
                                      <p:to>
                                        <p:strVal val="visible"/>
                                      </p:to>
                                    </p:set>
                                    <p:animEffect transition="in" filter="dissolve">
                                      <p:cBhvr>
                                        <p:cTn id="12" dur="500"/>
                                        <p:tgtEl>
                                          <p:spTgt spid="10">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6390"/>
                                        </p:tgtEl>
                                        <p:attrNameLst>
                                          <p:attrName>style.visibility</p:attrName>
                                        </p:attrNameLst>
                                      </p:cBhvr>
                                      <p:to>
                                        <p:strVal val="visible"/>
                                      </p:to>
                                    </p:set>
                                    <p:animEffect transition="in" filter="dissolve">
                                      <p:cBhvr>
                                        <p:cTn id="17" dur="1000"/>
                                        <p:tgtEl>
                                          <p:spTgt spid="163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750888"/>
            <a:ext cx="8834438" cy="4459287"/>
          </a:xfrm>
        </p:spPr>
        <p:txBody>
          <a:bodyPr/>
          <a:lstStyle/>
          <a:p>
            <a:pPr eaLnBrk="1" hangingPunct="1">
              <a:buNone/>
              <a:defRPr/>
            </a:pPr>
            <a:r>
              <a:rPr lang="en-US" b="1" dirty="0" smtClean="0"/>
              <a:t>3 A lump rose in my throat ...</a:t>
            </a:r>
          </a:p>
          <a:p>
            <a:pPr algn="just" eaLnBrk="1" hangingPunct="1">
              <a:buNone/>
              <a:defRPr/>
            </a:pPr>
            <a:r>
              <a:rPr lang="en-US" dirty="0" smtClean="0"/>
              <a:t>   I felt sudden sadness because I remembered how Dad supported my education through years of saving.</a:t>
            </a:r>
          </a:p>
          <a:p>
            <a:pPr algn="just" eaLnBrk="1" hangingPunct="1">
              <a:buNone/>
              <a:defRPr/>
            </a:pPr>
            <a:endParaRPr lang="en-US" dirty="0" smtClean="0"/>
          </a:p>
          <a:p>
            <a:pPr eaLnBrk="1" hangingPunct="1">
              <a:buNone/>
              <a:defRPr/>
            </a:pPr>
            <a:r>
              <a:rPr lang="en-US" b="1" dirty="0" smtClean="0"/>
              <a:t>4 ... there was a strange mist in her eyes.</a:t>
            </a:r>
          </a:p>
          <a:p>
            <a:pPr algn="just" eaLnBrk="1" hangingPunct="1">
              <a:buNone/>
              <a:defRPr/>
            </a:pPr>
            <a:r>
              <a:rPr lang="en-US" dirty="0" smtClean="0"/>
              <a:t>   She felt strong emotions because she knew what the pickle jar had meant for her husband and she knew it was now a jar for their daughter</a:t>
            </a:r>
            <a:r>
              <a:rPr lang="en-US" dirty="0" smtClean="0"/>
              <a:t>.</a:t>
            </a:r>
            <a:endParaRPr lang="en-US" dirty="0" smtClean="0"/>
          </a:p>
        </p:txBody>
      </p:sp>
      <p:pic>
        <p:nvPicPr>
          <p:cNvPr id="16387" name="图片 5" descr="Back">
            <a:hlinkClick r:id="" action="ppaction://hlinkshowjump?jump=previousslide"/>
          </p:cNvPr>
          <p:cNvPicPr>
            <a:picLocks noChangeAspect="1" noChangeArrowheads="1"/>
          </p:cNvPicPr>
          <p:nvPr/>
        </p:nvPicPr>
        <p:blipFill>
          <a:blip r:embed="rId3"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4" action="ppaction://hlinksldjump"/>
          </p:cNvPr>
          <p:cNvPicPr>
            <a:picLocks noChangeAspect="1" noChangeArrowheads="1"/>
          </p:cNvPicPr>
          <p:nvPr/>
        </p:nvPicPr>
        <p:blipFill>
          <a:blip r:embed="rId5"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7" name="图片 2" descr="END"/>
          <p:cNvPicPr>
            <a:picLocks noChangeAspect="1" noChangeArrowheads="1"/>
          </p:cNvPicPr>
          <p:nvPr/>
        </p:nvPicPr>
        <p:blipFill>
          <a:blip r:embed="rId6" cstate="print"/>
          <a:srcRect/>
          <a:stretch>
            <a:fillRect/>
          </a:stretch>
        </p:blipFill>
        <p:spPr bwMode="auto">
          <a:xfrm>
            <a:off x="8379645" y="6341909"/>
            <a:ext cx="474663" cy="22542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dissolve">
                                      <p:cBhvr>
                                        <p:cTn id="7" dur="500"/>
                                        <p:tgtEl>
                                          <p:spTgt spid="1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4" end="4"/>
                                            </p:txEl>
                                          </p:spTgt>
                                        </p:tgtEl>
                                        <p:attrNameLst>
                                          <p:attrName>style.visibility</p:attrName>
                                        </p:attrNameLst>
                                      </p:cBhvr>
                                      <p:to>
                                        <p:strVal val="visible"/>
                                      </p:to>
                                    </p:set>
                                    <p:animEffect transition="in" filter="dissolve">
                                      <p:cBhvr>
                                        <p:cTn id="12" dur="500"/>
                                        <p:tgtEl>
                                          <p:spTgt spid="10">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874713"/>
            <a:ext cx="8834438" cy="4878387"/>
          </a:xfrm>
        </p:spPr>
        <p:txBody>
          <a:bodyPr/>
          <a:lstStyle/>
          <a:p>
            <a:pPr eaLnBrk="1" hangingPunct="1">
              <a:buNone/>
              <a:defRPr/>
            </a:pPr>
            <a:r>
              <a:rPr lang="en-US" b="1" dirty="0" smtClean="0">
                <a:solidFill>
                  <a:srgbClr val="C00000"/>
                </a:solidFill>
              </a:rPr>
              <a:t>Developing critical thinking</a:t>
            </a:r>
          </a:p>
          <a:p>
            <a:pPr eaLnBrk="1" hangingPunct="1">
              <a:buNone/>
              <a:defRPr/>
            </a:pPr>
            <a:endParaRPr lang="en-US" b="1" dirty="0" smtClean="0"/>
          </a:p>
          <a:p>
            <a:pPr eaLnBrk="1" hangingPunct="1">
              <a:buNone/>
              <a:defRPr/>
            </a:pPr>
            <a:r>
              <a:rPr lang="en-US" b="1" dirty="0" smtClean="0"/>
              <a:t>7 Work in pairs and discuss the questions.</a:t>
            </a:r>
          </a:p>
          <a:p>
            <a:pPr algn="just" eaLnBrk="1" hangingPunct="1">
              <a:buNone/>
              <a:defRPr/>
            </a:pPr>
            <a:r>
              <a:rPr lang="en-US" dirty="0" smtClean="0"/>
              <a:t>1 </a:t>
            </a:r>
            <a:r>
              <a:rPr lang="en-US" dirty="0" smtClean="0">
                <a:hlinkClick r:id="rId3" action="ppaction://hlinksldjump"/>
              </a:rPr>
              <a:t>Is it always important for a child to “do better” than their parents?</a:t>
            </a:r>
            <a:endParaRPr lang="en-US" dirty="0" smtClean="0"/>
          </a:p>
          <a:p>
            <a:pPr algn="just" eaLnBrk="1" hangingPunct="1">
              <a:buNone/>
              <a:defRPr/>
            </a:pPr>
            <a:r>
              <a:rPr lang="en-US" dirty="0" smtClean="0"/>
              <a:t>2 </a:t>
            </a:r>
            <a:r>
              <a:rPr lang="en-US" dirty="0" smtClean="0">
                <a:hlinkClick r:id="rId4" action="ppaction://hlinksldjump"/>
              </a:rPr>
              <a:t>During the rough times, would it have been better to</a:t>
            </a:r>
            <a:br>
              <a:rPr lang="en-US" dirty="0" smtClean="0">
                <a:hlinkClick r:id="rId4" action="ppaction://hlinksldjump"/>
              </a:rPr>
            </a:br>
            <a:r>
              <a:rPr lang="en-US" dirty="0" smtClean="0">
                <a:hlinkClick r:id="rId4" action="ppaction://hlinksldjump"/>
              </a:rPr>
              <a:t>spend the money on food instead of saving for a college</a:t>
            </a:r>
            <a:br>
              <a:rPr lang="en-US" dirty="0" smtClean="0">
                <a:hlinkClick r:id="rId4" action="ppaction://hlinksldjump"/>
              </a:rPr>
            </a:br>
            <a:r>
              <a:rPr lang="en-US" dirty="0" smtClean="0">
                <a:hlinkClick r:id="rId4" action="ppaction://hlinksldjump"/>
              </a:rPr>
              <a:t>education?</a:t>
            </a:r>
            <a:endParaRPr lang="en-US" dirty="0" smtClean="0"/>
          </a:p>
          <a:p>
            <a:pPr algn="just" eaLnBrk="1" hangingPunct="1">
              <a:buNone/>
              <a:defRPr/>
            </a:pPr>
            <a:r>
              <a:rPr lang="en-US" dirty="0" smtClean="0"/>
              <a:t>3 </a:t>
            </a:r>
            <a:r>
              <a:rPr lang="en-US" dirty="0" smtClean="0">
                <a:hlinkClick r:id="rId5" action="ppaction://hlinksldjump"/>
              </a:rPr>
              <a:t>Do you think the core values of the writer’s family would be different if college education were free</a:t>
            </a:r>
            <a:r>
              <a:rPr lang="en-US" dirty="0" smtClean="0">
                <a:hlinkClick r:id="rId5" action="ppaction://hlinksldjump"/>
              </a:rPr>
              <a:t>?</a:t>
            </a:r>
            <a:endParaRPr lang="en-US" dirty="0" smtClean="0"/>
          </a:p>
        </p:txBody>
      </p:sp>
      <p:pic>
        <p:nvPicPr>
          <p:cNvPr id="16387"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8" action="ppaction://hlinksldjump"/>
          </p:cNvPr>
          <p:cNvPicPr>
            <a:picLocks noChangeAspect="1" noChangeArrowheads="1"/>
          </p:cNvPicPr>
          <p:nvPr/>
        </p:nvPicPr>
        <p:blipFill>
          <a:blip r:embed="rId9"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spTree>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1047750"/>
            <a:ext cx="8834438" cy="5645150"/>
          </a:xfrm>
        </p:spPr>
        <p:txBody>
          <a:bodyPr/>
          <a:lstStyle/>
          <a:p>
            <a:pPr algn="just" eaLnBrk="1" hangingPunct="1">
              <a:buNone/>
              <a:defRPr/>
            </a:pPr>
            <a:r>
              <a:rPr lang="en-US" b="1" dirty="0" smtClean="0"/>
              <a:t>1 Is it always important for a child to “do better” than their parents?</a:t>
            </a:r>
          </a:p>
          <a:p>
            <a:pPr algn="just" eaLnBrk="1" hangingPunct="1">
              <a:buNone/>
              <a:defRPr/>
            </a:pPr>
            <a:endParaRPr lang="en-US" dirty="0" smtClean="0"/>
          </a:p>
          <a:p>
            <a:pPr algn="just" eaLnBrk="1" hangingPunct="1">
              <a:buNone/>
              <a:defRPr/>
            </a:pPr>
            <a:endParaRPr lang="en-US" dirty="0"/>
          </a:p>
          <a:p>
            <a:pPr algn="just" eaLnBrk="1" hangingPunct="1">
              <a:buNone/>
              <a:defRPr/>
            </a:pPr>
            <a:endParaRPr lang="en-US" dirty="0" smtClean="0"/>
          </a:p>
        </p:txBody>
      </p:sp>
      <p:pic>
        <p:nvPicPr>
          <p:cNvPr id="16387"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6388"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16390" name="图片 12" descr="MORE"/>
          <p:cNvPicPr>
            <a:picLocks noChangeAspect="1" noChangeArrowheads="1"/>
          </p:cNvPicPr>
          <p:nvPr/>
        </p:nvPicPr>
        <p:blipFill>
          <a:blip r:embed="rId7" cstate="print"/>
          <a:srcRect/>
          <a:stretch>
            <a:fillRect/>
          </a:stretch>
        </p:blipFill>
        <p:spPr bwMode="auto">
          <a:xfrm>
            <a:off x="7991475" y="6262688"/>
            <a:ext cx="912813" cy="228600"/>
          </a:xfrm>
          <a:prstGeom prst="rect">
            <a:avLst/>
          </a:prstGeom>
          <a:noFill/>
          <a:ln w="9525">
            <a:noFill/>
            <a:miter lim="800000"/>
            <a:headEnd/>
            <a:tailEnd/>
          </a:ln>
        </p:spPr>
      </p:pic>
      <p:sp>
        <p:nvSpPr>
          <p:cNvPr id="2" name="TextBox 1"/>
          <p:cNvSpPr txBox="1"/>
          <p:nvPr/>
        </p:nvSpPr>
        <p:spPr>
          <a:xfrm>
            <a:off x="438150" y="1924049"/>
            <a:ext cx="8466138" cy="1384995"/>
          </a:xfrm>
          <a:prstGeom prst="rect">
            <a:avLst/>
          </a:prstGeom>
          <a:noFill/>
        </p:spPr>
        <p:txBody>
          <a:bodyPr wrap="square" rtlCol="0">
            <a:spAutoFit/>
          </a:bodyPr>
          <a:lstStyle/>
          <a:p>
            <a:pPr marL="457200" indent="-457200" algn="just">
              <a:buFont typeface="Arial" pitchFamily="34" charset="0"/>
              <a:buChar char="•"/>
            </a:pPr>
            <a:r>
              <a:rPr lang="en-US" altLang="zh-CN" sz="2800" dirty="0"/>
              <a:t>No, I don’t think it is. This attitude puts too much pressure on a child and diminishes the importance of happiness</a:t>
            </a:r>
            <a:r>
              <a:rPr lang="en-US" altLang="zh-CN" sz="2800" dirty="0" smtClean="0"/>
              <a:t>.</a:t>
            </a:r>
            <a:endParaRPr lang="en-US" altLang="zh-CN" sz="2800" dirty="0"/>
          </a:p>
        </p:txBody>
      </p:sp>
      <p:sp>
        <p:nvSpPr>
          <p:cNvPr id="3" name="TextBox 2"/>
          <p:cNvSpPr txBox="1"/>
          <p:nvPr/>
        </p:nvSpPr>
        <p:spPr>
          <a:xfrm>
            <a:off x="447675" y="3309044"/>
            <a:ext cx="8456613" cy="1384995"/>
          </a:xfrm>
          <a:prstGeom prst="rect">
            <a:avLst/>
          </a:prstGeom>
          <a:noFill/>
        </p:spPr>
        <p:txBody>
          <a:bodyPr wrap="square" rtlCol="0">
            <a:spAutoFit/>
          </a:bodyPr>
          <a:lstStyle/>
          <a:p>
            <a:pPr marL="457200" indent="-457200" algn="just">
              <a:buFont typeface="Arial" pitchFamily="34" charset="0"/>
              <a:buChar char="•"/>
            </a:pPr>
            <a:r>
              <a:rPr lang="en-US" altLang="zh-CN" sz="2800" dirty="0" smtClean="0"/>
              <a:t>If </a:t>
            </a:r>
            <a:r>
              <a:rPr lang="en-US" altLang="zh-CN" sz="2800" dirty="0"/>
              <a:t>children have the opportunity to do better than their parents, they should take it. It shows respect for sacrifices the parents have made</a:t>
            </a:r>
            <a:r>
              <a:rPr lang="en-US" altLang="zh-CN" sz="2800" dirty="0" smtClean="0"/>
              <a:t>.</a:t>
            </a:r>
            <a:endParaRPr lang="zh-CN" altLang="en-US" sz="2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6390"/>
                                        </p:tgtEl>
                                        <p:attrNameLst>
                                          <p:attrName>style.visibility</p:attrName>
                                        </p:attrNameLst>
                                      </p:cBhvr>
                                      <p:to>
                                        <p:strVal val="visible"/>
                                      </p:to>
                                    </p:set>
                                    <p:animEffect transition="in" filter="dissolve">
                                      <p:cBhvr>
                                        <p:cTn id="15" dur="1000"/>
                                        <p:tgtEl>
                                          <p:spTgt spid="163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1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1047750"/>
            <a:ext cx="8834438" cy="1600200"/>
          </a:xfrm>
        </p:spPr>
        <p:txBody>
          <a:bodyPr/>
          <a:lstStyle/>
          <a:p>
            <a:pPr algn="just" eaLnBrk="1" hangingPunct="1">
              <a:buNone/>
              <a:defRPr/>
            </a:pPr>
            <a:r>
              <a:rPr lang="en-US" b="1" dirty="0" smtClean="0"/>
              <a:t>2 During the rough times, would it have been better to</a:t>
            </a:r>
            <a:br>
              <a:rPr lang="en-US" b="1" dirty="0" smtClean="0"/>
            </a:br>
            <a:r>
              <a:rPr lang="en-US" b="1" dirty="0" smtClean="0"/>
              <a:t>spend the money on food instead of saving for a college</a:t>
            </a:r>
            <a:br>
              <a:rPr lang="en-US" b="1" dirty="0" smtClean="0"/>
            </a:br>
            <a:r>
              <a:rPr lang="en-US" b="1" dirty="0" smtClean="0"/>
              <a:t>education</a:t>
            </a:r>
            <a:r>
              <a:rPr lang="en-US" b="1" dirty="0" smtClean="0"/>
              <a:t>?</a:t>
            </a:r>
            <a:endParaRPr lang="en-US" b="1" dirty="0" smtClean="0"/>
          </a:p>
        </p:txBody>
      </p:sp>
      <p:pic>
        <p:nvPicPr>
          <p:cNvPr id="16388"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6389"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16390" name="图片 12" descr="MORE"/>
          <p:cNvPicPr>
            <a:picLocks noChangeAspect="1" noChangeArrowheads="1"/>
          </p:cNvPicPr>
          <p:nvPr/>
        </p:nvPicPr>
        <p:blipFill>
          <a:blip r:embed="rId5" cstate="print"/>
          <a:srcRect/>
          <a:stretch>
            <a:fillRect/>
          </a:stretch>
        </p:blipFill>
        <p:spPr bwMode="auto">
          <a:xfrm>
            <a:off x="7991475" y="6262688"/>
            <a:ext cx="912813" cy="228600"/>
          </a:xfrm>
          <a:prstGeom prst="rect">
            <a:avLst/>
          </a:prstGeom>
          <a:noFill/>
          <a:ln w="9525">
            <a:noFill/>
            <a:miter lim="800000"/>
            <a:headEnd/>
            <a:tailEnd/>
          </a:ln>
        </p:spPr>
      </p:pic>
      <p:pic>
        <p:nvPicPr>
          <p:cNvPr id="7"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
        <p:nvSpPr>
          <p:cNvPr id="2" name="TextBox 1"/>
          <p:cNvSpPr txBox="1"/>
          <p:nvPr/>
        </p:nvSpPr>
        <p:spPr>
          <a:xfrm>
            <a:off x="447675" y="2324100"/>
            <a:ext cx="8351838" cy="2031325"/>
          </a:xfrm>
          <a:prstGeom prst="rect">
            <a:avLst/>
          </a:prstGeom>
          <a:noFill/>
        </p:spPr>
        <p:txBody>
          <a:bodyPr wrap="square" rtlCol="0">
            <a:spAutoFit/>
          </a:bodyPr>
          <a:lstStyle/>
          <a:p>
            <a:pPr marL="457200" indent="-457200" algn="just" eaLnBrk="1" hangingPunct="1">
              <a:lnSpc>
                <a:spcPct val="90000"/>
              </a:lnSpc>
              <a:buFont typeface="Arial" pitchFamily="34" charset="0"/>
              <a:buChar char="•"/>
              <a:defRPr/>
            </a:pPr>
            <a:r>
              <a:rPr lang="en-US" altLang="zh-CN" sz="2800" dirty="0"/>
              <a:t>The sensible idea in this situation is to prioritize spending, so the family should have bought food and waited until better times before saving for college. Besides, the child could always get a job to pay their fees while studying. </a:t>
            </a:r>
            <a:endParaRPr lang="en-US" altLang="zh-CN" sz="2800" dirty="0" smtClean="0"/>
          </a:p>
        </p:txBody>
      </p:sp>
      <p:sp>
        <p:nvSpPr>
          <p:cNvPr id="3" name="TextBox 2"/>
          <p:cNvSpPr txBox="1"/>
          <p:nvPr/>
        </p:nvSpPr>
        <p:spPr>
          <a:xfrm>
            <a:off x="479425" y="4333874"/>
            <a:ext cx="8388350" cy="2031325"/>
          </a:xfrm>
          <a:prstGeom prst="rect">
            <a:avLst/>
          </a:prstGeom>
          <a:noFill/>
        </p:spPr>
        <p:txBody>
          <a:bodyPr wrap="square" rtlCol="0">
            <a:spAutoFit/>
          </a:bodyPr>
          <a:lstStyle/>
          <a:p>
            <a:pPr marL="457200" indent="-457200" algn="just">
              <a:lnSpc>
                <a:spcPct val="90000"/>
              </a:lnSpc>
              <a:buFont typeface="Arial" pitchFamily="34" charset="0"/>
              <a:buChar char="•"/>
            </a:pPr>
            <a:r>
              <a:rPr lang="en-US" altLang="zh-CN" sz="2800" dirty="0"/>
              <a:t>The important point is that the parents are happy to sacrifice their comfort for their child’s future. For example, the writer’s parents didn’t mind </a:t>
            </a:r>
            <a:r>
              <a:rPr lang="en-US" altLang="zh-CN" sz="2800" dirty="0" smtClean="0"/>
              <a:t>eating beans </a:t>
            </a:r>
            <a:r>
              <a:rPr lang="en-US" altLang="zh-CN" sz="2800" dirty="0"/>
              <a:t>to give </a:t>
            </a:r>
            <a:r>
              <a:rPr lang="en-US" altLang="zh-CN" sz="2800" dirty="0" smtClean="0"/>
              <a:t>him the </a:t>
            </a:r>
            <a:r>
              <a:rPr lang="en-US" altLang="zh-CN" sz="2800" dirty="0"/>
              <a:t>best chance in life. This shows their determination</a:t>
            </a:r>
            <a:r>
              <a:rPr lang="en-US" altLang="zh-CN" sz="2800" dirty="0" smtClean="0"/>
              <a:t>.</a:t>
            </a:r>
            <a:endParaRPr lang="en-US" altLang="zh-CN" sz="2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6390"/>
                                        </p:tgtEl>
                                        <p:attrNameLst>
                                          <p:attrName>style.visibility</p:attrName>
                                        </p:attrNameLst>
                                      </p:cBhvr>
                                      <p:to>
                                        <p:strVal val="visible"/>
                                      </p:to>
                                    </p:set>
                                    <p:animEffect transition="in" filter="dissolve">
                                      <p:cBhvr>
                                        <p:cTn id="15" dur="1000"/>
                                        <p:tgtEl>
                                          <p:spTgt spid="163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146"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6148"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8" name="内容占位符 2"/>
          <p:cNvSpPr>
            <a:spLocks noGrp="1"/>
          </p:cNvSpPr>
          <p:nvPr>
            <p:ph idx="1"/>
          </p:nvPr>
        </p:nvSpPr>
        <p:spPr>
          <a:xfrm>
            <a:off x="171450" y="658813"/>
            <a:ext cx="8834438" cy="6065837"/>
          </a:xfrm>
        </p:spPr>
        <p:txBody>
          <a:bodyPr/>
          <a:lstStyle/>
          <a:p>
            <a:pPr eaLnBrk="1" hangingPunct="1">
              <a:buFont typeface="Arial" panose="020B0604020202020204" pitchFamily="34" charset="0"/>
              <a:buChar char="•"/>
              <a:defRPr/>
            </a:pPr>
            <a:endParaRPr lang="en-US" altLang="zh-CN" dirty="0" smtClean="0"/>
          </a:p>
          <a:p>
            <a:pPr algn="ctr" eaLnBrk="1" hangingPunct="1">
              <a:spcBef>
                <a:spcPct val="0"/>
              </a:spcBef>
              <a:buSzPct val="120000"/>
              <a:buFont typeface="Arial" pitchFamily="34" charset="0"/>
              <a:buNone/>
            </a:pPr>
            <a:r>
              <a:rPr lang="en-US" altLang="zh-CN" sz="3200" dirty="0" smtClean="0">
                <a:solidFill>
                  <a:srgbClr val="0070C0"/>
                </a:solidFill>
              </a:rPr>
              <a:t>    </a:t>
            </a:r>
            <a:r>
              <a:rPr lang="en-US" altLang="zh-CN" sz="3200" b="1" dirty="0" smtClean="0">
                <a:latin typeface="Palatino Linotype" pitchFamily="18" charset="0"/>
              </a:rPr>
              <a:t>The </a:t>
            </a:r>
            <a:r>
              <a:rPr lang="en-US" altLang="zh-CN" sz="3200" b="1" dirty="0" smtClean="0">
                <a:latin typeface="Palatino Linotype" pitchFamily="18" charset="0"/>
                <a:hlinkClick r:id="rId5" action="ppaction://hlinksldjump"/>
              </a:rPr>
              <a:t>Pickle</a:t>
            </a:r>
            <a:r>
              <a:rPr lang="en-US" altLang="zh-CN" sz="3200" b="1" dirty="0" smtClean="0">
                <a:latin typeface="Palatino Linotype" pitchFamily="18" charset="0"/>
              </a:rPr>
              <a:t> Jar</a:t>
            </a:r>
            <a:r>
              <a:rPr lang="en-US" altLang="zh-CN" sz="3200" dirty="0" smtClean="0">
                <a:latin typeface="Palatino Linotype" pitchFamily="18" charset="0"/>
              </a:rPr>
              <a:t> </a:t>
            </a:r>
            <a:endParaRPr lang="en-US" altLang="zh-CN" sz="3600" dirty="0" smtClean="0">
              <a:latin typeface="Palatino Linotype" pitchFamily="18" charset="0"/>
            </a:endParaRPr>
          </a:p>
          <a:p>
            <a:pPr marL="0" indent="1588" algn="just" eaLnBrk="1" hangingPunct="1">
              <a:lnSpc>
                <a:spcPct val="125000"/>
              </a:lnSpc>
              <a:spcBef>
                <a:spcPct val="0"/>
              </a:spcBef>
              <a:buSzPct val="120000"/>
              <a:buFont typeface="Arial" pitchFamily="34" charset="0"/>
              <a:buNone/>
            </a:pPr>
            <a:r>
              <a:rPr lang="en-US" altLang="zh-CN" sz="1800" dirty="0" smtClean="0">
                <a:solidFill>
                  <a:srgbClr val="0070C0"/>
                </a:solidFill>
              </a:rPr>
              <a:t>  </a:t>
            </a:r>
            <a:r>
              <a:rPr lang="en-US" altLang="zh-CN" sz="1800" b="1" spc="-210" baseline="20000" dirty="0" smtClean="0">
                <a:solidFill>
                  <a:srgbClr val="0070C0"/>
                </a:solidFill>
              </a:rPr>
              <a:t>1</a:t>
            </a:r>
            <a:r>
              <a:rPr lang="en-US" altLang="zh-CN" sz="1800" spc="-210" dirty="0" smtClean="0">
                <a:solidFill>
                  <a:srgbClr val="0070C0"/>
                </a:solidFill>
              </a:rPr>
              <a:t>            </a:t>
            </a:r>
            <a:r>
              <a:rPr lang="en-US" altLang="zh-CN" sz="2500" spc="-70" dirty="0" smtClean="0"/>
              <a:t>As far back as I can  remember,  the  large  pickle jar sat on the floor  </a:t>
            </a:r>
          </a:p>
          <a:p>
            <a:pPr marL="0" indent="1588" algn="just" eaLnBrk="1" hangingPunct="1">
              <a:lnSpc>
                <a:spcPct val="125000"/>
              </a:lnSpc>
              <a:spcBef>
                <a:spcPct val="0"/>
              </a:spcBef>
              <a:buSzPct val="120000"/>
              <a:buFont typeface="Arial" pitchFamily="34" charset="0"/>
              <a:buNone/>
            </a:pPr>
            <a:r>
              <a:rPr lang="en-US" altLang="zh-CN" sz="2500" dirty="0" smtClean="0"/>
              <a:t>   </a:t>
            </a:r>
            <a:r>
              <a:rPr lang="en-US" altLang="zh-CN" sz="2500" spc="-50" dirty="0" smtClean="0"/>
              <a:t>beside the </a:t>
            </a:r>
            <a:r>
              <a:rPr lang="en-US" altLang="zh-CN" sz="2500" u="sng" spc="-50" dirty="0" smtClean="0">
                <a:hlinkClick r:id="rId6" action="ppaction://hlinksldjump"/>
              </a:rPr>
              <a:t>dresser</a:t>
            </a:r>
            <a:r>
              <a:rPr lang="en-US" altLang="zh-CN" sz="2500" spc="-50" dirty="0" smtClean="0"/>
              <a:t>  in  my parents’ bedroom. When he got ready for </a:t>
            </a:r>
          </a:p>
          <a:p>
            <a:pPr algn="just" eaLnBrk="1" hangingPunct="1">
              <a:lnSpc>
                <a:spcPct val="125000"/>
              </a:lnSpc>
              <a:spcBef>
                <a:spcPct val="0"/>
              </a:spcBef>
              <a:buSzPct val="120000"/>
              <a:buFont typeface="Arial" pitchFamily="34" charset="0"/>
              <a:buNone/>
            </a:pPr>
            <a:r>
              <a:rPr lang="en-US" altLang="zh-CN" sz="2500" spc="-70" dirty="0" smtClean="0"/>
              <a:t>   </a:t>
            </a:r>
            <a:r>
              <a:rPr lang="en-US" altLang="zh-CN" sz="2500" spc="-50" dirty="0" smtClean="0"/>
              <a:t>bed, Dad would empty his pockets and </a:t>
            </a:r>
            <a:r>
              <a:rPr lang="en-US" altLang="zh-CN" sz="2500" spc="-50" dirty="0" smtClean="0">
                <a:hlinkClick r:id="rId7" action="ppaction://hlinksldjump"/>
              </a:rPr>
              <a:t>toss</a:t>
            </a:r>
            <a:r>
              <a:rPr lang="en-US" altLang="zh-CN" sz="2500" spc="-50" dirty="0" smtClean="0"/>
              <a:t> his coins into the jar.  </a:t>
            </a:r>
            <a:r>
              <a:rPr lang="en-US" altLang="zh-CN" sz="2500" spc="-50" dirty="0" smtClean="0"/>
              <a:t>As </a:t>
            </a:r>
            <a:endParaRPr lang="en-US" altLang="zh-CN" sz="2500" spc="-50" dirty="0" smtClean="0"/>
          </a:p>
          <a:p>
            <a:pPr algn="just" eaLnBrk="1" hangingPunct="1">
              <a:lnSpc>
                <a:spcPct val="125000"/>
              </a:lnSpc>
              <a:spcBef>
                <a:spcPct val="0"/>
              </a:spcBef>
              <a:buSzPct val="120000"/>
              <a:buFont typeface="Arial" pitchFamily="34" charset="0"/>
              <a:buNone/>
            </a:pPr>
            <a:r>
              <a:rPr lang="en-US" altLang="zh-CN" sz="2500" spc="-70" dirty="0" smtClean="0"/>
              <a:t>   </a:t>
            </a:r>
            <a:r>
              <a:rPr lang="en-US" altLang="zh-CN" sz="2500" spc="-40" dirty="0" smtClean="0"/>
              <a:t>a small boy I was always </a:t>
            </a:r>
            <a:r>
              <a:rPr lang="en-US" altLang="zh-CN" sz="2500" spc="-40" dirty="0" smtClean="0">
                <a:hlinkClick r:id="rId8" action="ppaction://hlinksldjump"/>
              </a:rPr>
              <a:t>fascinated </a:t>
            </a:r>
            <a:r>
              <a:rPr lang="en-US" altLang="zh-CN" sz="2500" spc="-40" dirty="0" smtClean="0"/>
              <a:t> at  the  sounds  the  coins made </a:t>
            </a:r>
          </a:p>
          <a:p>
            <a:pPr algn="just" eaLnBrk="1" hangingPunct="1">
              <a:lnSpc>
                <a:spcPct val="125000"/>
              </a:lnSpc>
              <a:spcBef>
                <a:spcPct val="0"/>
              </a:spcBef>
              <a:buSzPct val="120000"/>
              <a:buFont typeface="Arial" pitchFamily="34" charset="0"/>
              <a:buNone/>
            </a:pPr>
            <a:r>
              <a:rPr lang="en-US" altLang="zh-CN" sz="2500" spc="-70" dirty="0" smtClean="0"/>
              <a:t>   </a:t>
            </a:r>
            <a:r>
              <a:rPr lang="en-US" altLang="zh-CN" sz="2500" spc="-30" dirty="0" smtClean="0"/>
              <a:t>as they were dropped into the jar.  They landed with a merry </a:t>
            </a:r>
            <a:r>
              <a:rPr lang="en-US" altLang="zh-CN" sz="2500" spc="-30" dirty="0" smtClean="0">
                <a:hlinkClick r:id="rId9" action="ppaction://hlinksldjump"/>
              </a:rPr>
              <a:t>jingle</a:t>
            </a:r>
            <a:r>
              <a:rPr lang="en-US" altLang="zh-CN" sz="2500" spc="-30" dirty="0" smtClean="0"/>
              <a:t>  </a:t>
            </a:r>
          </a:p>
          <a:p>
            <a:pPr algn="just" eaLnBrk="1" hangingPunct="1">
              <a:lnSpc>
                <a:spcPct val="125000"/>
              </a:lnSpc>
              <a:spcBef>
                <a:spcPct val="0"/>
              </a:spcBef>
              <a:buSzPct val="120000"/>
              <a:buFont typeface="Arial" pitchFamily="34" charset="0"/>
              <a:buNone/>
            </a:pPr>
            <a:r>
              <a:rPr lang="en-US" altLang="zh-CN" sz="2500" spc="-70" dirty="0" smtClean="0"/>
              <a:t>   </a:t>
            </a:r>
            <a:r>
              <a:rPr lang="en-US" altLang="zh-CN" sz="2500" spc="-30" dirty="0" smtClean="0"/>
              <a:t>when  the  jar  was  almost  empty. Then the </a:t>
            </a:r>
            <a:r>
              <a:rPr lang="en-US" altLang="zh-CN" sz="2500" spc="-30" dirty="0" smtClean="0">
                <a:hlinkClick r:id="rId10" action="ppaction://hlinksldjump"/>
              </a:rPr>
              <a:t>tones</a:t>
            </a:r>
            <a:r>
              <a:rPr lang="en-US" altLang="zh-CN" sz="2500" spc="-30" dirty="0" smtClean="0"/>
              <a:t> gradually </a:t>
            </a:r>
            <a:r>
              <a:rPr lang="en-US" altLang="zh-CN" sz="2500" spc="-30" dirty="0" smtClean="0">
                <a:hlinkClick r:id="rId11" action="ppaction://hlinksldjump"/>
              </a:rPr>
              <a:t>muted</a:t>
            </a:r>
            <a:r>
              <a:rPr lang="en-US" altLang="zh-CN" sz="2500" spc="-30" dirty="0" smtClean="0"/>
              <a:t> </a:t>
            </a:r>
          </a:p>
          <a:p>
            <a:pPr algn="just" eaLnBrk="1" hangingPunct="1">
              <a:lnSpc>
                <a:spcPct val="125000"/>
              </a:lnSpc>
              <a:spcBef>
                <a:spcPct val="0"/>
              </a:spcBef>
              <a:buSzPct val="120000"/>
              <a:buFont typeface="Arial" pitchFamily="34" charset="0"/>
              <a:buNone/>
            </a:pPr>
            <a:r>
              <a:rPr lang="en-US" altLang="zh-CN" sz="2500" spc="-100" dirty="0" smtClean="0"/>
              <a:t>    </a:t>
            </a:r>
            <a:r>
              <a:rPr lang="en-US" altLang="zh-CN" sz="2500" spc="-20" dirty="0" smtClean="0"/>
              <a:t>to a dull </a:t>
            </a:r>
            <a:r>
              <a:rPr lang="en-US" altLang="zh-CN" sz="2500" spc="-20" dirty="0" smtClean="0">
                <a:hlinkClick r:id="rId12" action="ppaction://hlinksldjump"/>
              </a:rPr>
              <a:t>thud</a:t>
            </a:r>
            <a:r>
              <a:rPr lang="en-US" altLang="zh-CN" sz="2500" spc="-20" dirty="0" smtClean="0"/>
              <a:t>  as  the jar was filled. </a:t>
            </a:r>
            <a:r>
              <a:rPr lang="en-US" altLang="zh-CN" sz="2500" spc="-20" dirty="0" smtClean="0">
                <a:hlinkClick r:id="rId13" action="ppaction://hlinksldjump"/>
              </a:rPr>
              <a:t>I used to squat on the floor in</a:t>
            </a:r>
            <a:r>
              <a:rPr lang="en-US" altLang="zh-CN" sz="2500" spc="-50" dirty="0" smtClean="0">
                <a:hlinkClick r:id="rId13" action="ppaction://hlinksldjump"/>
              </a:rPr>
              <a:t> front of the jar and admire the copper and silver circles </a:t>
            </a:r>
            <a:r>
              <a:rPr lang="en-US" altLang="zh-CN" sz="2500" spc="-50" dirty="0" smtClean="0"/>
              <a:t>that </a:t>
            </a:r>
            <a:r>
              <a:rPr lang="en-US" altLang="zh-CN" sz="2500" spc="-50" dirty="0" smtClean="0">
                <a:hlinkClick r:id="rId14" action="ppaction://hlinksldjump"/>
              </a:rPr>
              <a:t>glinted</a:t>
            </a:r>
            <a:r>
              <a:rPr lang="en-US" altLang="zh-CN" sz="2500" dirty="0" smtClean="0"/>
              <a:t/>
            </a:r>
            <a:br>
              <a:rPr lang="en-US" altLang="zh-CN" sz="2500" dirty="0" smtClean="0"/>
            </a:br>
            <a:r>
              <a:rPr lang="en-US" altLang="zh-CN" sz="2500" spc="-50" dirty="0" smtClean="0"/>
              <a:t>like a </a:t>
            </a:r>
            <a:r>
              <a:rPr lang="en-US" altLang="zh-CN" sz="2500" spc="-50" dirty="0" smtClean="0">
                <a:hlinkClick r:id="rId15" action="ppaction://hlinksldjump"/>
              </a:rPr>
              <a:t>pirate</a:t>
            </a:r>
            <a:r>
              <a:rPr lang="en-US" altLang="zh-CN" sz="2500" spc="-50" dirty="0" smtClean="0"/>
              <a:t>’s treasure  when  the  sun poured through the bedroom </a:t>
            </a:r>
          </a:p>
          <a:p>
            <a:pPr algn="just" eaLnBrk="1" hangingPunct="1">
              <a:lnSpc>
                <a:spcPct val="125000"/>
              </a:lnSpc>
              <a:spcBef>
                <a:spcPct val="0"/>
              </a:spcBef>
              <a:buSzPct val="120000"/>
              <a:buFont typeface="Arial" pitchFamily="34" charset="0"/>
              <a:buNone/>
            </a:pPr>
            <a:r>
              <a:rPr lang="en-US" altLang="zh-CN" sz="2500" dirty="0" smtClean="0"/>
              <a:t>   window.</a:t>
            </a:r>
            <a:endParaRPr lang="zh-CN" altLang="en-US" dirty="0"/>
          </a:p>
        </p:txBody>
      </p:sp>
      <p:pic>
        <p:nvPicPr>
          <p:cNvPr id="6152" name="图片 8" descr="音频">
            <a:hlinkClick r:id="rId16" action="ppaction://hlinkfile"/>
          </p:cNvPr>
          <p:cNvPicPr>
            <a:picLocks noChangeAspect="1" noChangeArrowheads="1"/>
          </p:cNvPicPr>
          <p:nvPr/>
        </p:nvPicPr>
        <p:blipFill>
          <a:blip r:embed="rId17" cstate="print"/>
          <a:srcRect/>
          <a:stretch>
            <a:fillRect/>
          </a:stretch>
        </p:blipFill>
        <p:spPr bwMode="auto">
          <a:xfrm>
            <a:off x="8486956" y="684752"/>
            <a:ext cx="476250" cy="533400"/>
          </a:xfrm>
          <a:prstGeom prst="rect">
            <a:avLst/>
          </a:prstGeom>
          <a:noFill/>
          <a:ln w="9525">
            <a:noFill/>
            <a:miter lim="800000"/>
            <a:headEnd/>
            <a:tailEnd/>
          </a:ln>
        </p:spPr>
      </p:pic>
      <p:pic>
        <p:nvPicPr>
          <p:cNvPr id="6153" name="图片 10">
            <a:hlinkClick r:id="rId18" action="ppaction://hlinksldjump"/>
          </p:cNvPr>
          <p:cNvPicPr>
            <a:picLocks noChangeAspect="1"/>
          </p:cNvPicPr>
          <p:nvPr/>
        </p:nvPicPr>
        <p:blipFill>
          <a:blip r:embed="rId19" cstate="print"/>
          <a:srcRect/>
          <a:stretch>
            <a:fillRect/>
          </a:stretch>
        </p:blipFill>
        <p:spPr bwMode="auto">
          <a:xfrm>
            <a:off x="8072749" y="6092825"/>
            <a:ext cx="879475" cy="539750"/>
          </a:xfrm>
          <a:prstGeom prst="rect">
            <a:avLst/>
          </a:prstGeom>
          <a:noFill/>
          <a:ln w="9525">
            <a:noFill/>
            <a:miter lim="800000"/>
            <a:headEnd/>
            <a:tailEnd/>
          </a:ln>
        </p:spPr>
      </p:pic>
      <p:pic>
        <p:nvPicPr>
          <p:cNvPr id="9" name="图片 5" descr="Back">
            <a:hlinkClick r:id="rId20" action="ppaction://hlinksldjump"/>
          </p:cNvPr>
          <p:cNvPicPr>
            <a:picLocks noChangeAspect="1" noChangeArrowheads="1"/>
          </p:cNvPicPr>
          <p:nvPr/>
        </p:nvPicPr>
        <p:blipFill>
          <a:blip r:embed="rId21"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0975" y="981074"/>
            <a:ext cx="8834438" cy="5726113"/>
          </a:xfrm>
        </p:spPr>
        <p:txBody>
          <a:bodyPr/>
          <a:lstStyle/>
          <a:p>
            <a:pPr algn="just" eaLnBrk="1" hangingPunct="1">
              <a:buNone/>
              <a:defRPr/>
            </a:pPr>
            <a:endParaRPr lang="en-US" b="1" dirty="0" smtClean="0"/>
          </a:p>
          <a:p>
            <a:pPr algn="just" eaLnBrk="1" hangingPunct="1">
              <a:buNone/>
              <a:defRPr/>
            </a:pPr>
            <a:r>
              <a:rPr lang="en-US" b="1" dirty="0" smtClean="0"/>
              <a:t>3 Do you think the core values of the writer’s family would be different if college education were free?</a:t>
            </a:r>
          </a:p>
          <a:p>
            <a:pPr algn="just" eaLnBrk="1" hangingPunct="1">
              <a:buNone/>
              <a:defRPr/>
            </a:pPr>
            <a:r>
              <a:rPr lang="en-US" dirty="0" smtClean="0"/>
              <a:t>   Some of the values would be similar, but the value of saving might be different because savings for college fees would not be needed if college education were free.</a:t>
            </a:r>
          </a:p>
        </p:txBody>
      </p:sp>
      <p:pic>
        <p:nvPicPr>
          <p:cNvPr id="17411" name="图片 2" descr="END"/>
          <p:cNvPicPr>
            <a:picLocks noChangeAspect="1" noChangeArrowheads="1"/>
          </p:cNvPicPr>
          <p:nvPr/>
        </p:nvPicPr>
        <p:blipFill>
          <a:blip r:embed="rId3" cstate="print"/>
          <a:srcRect/>
          <a:stretch>
            <a:fillRect/>
          </a:stretch>
        </p:blipFill>
        <p:spPr bwMode="auto">
          <a:xfrm>
            <a:off x="8379645" y="6341909"/>
            <a:ext cx="474663" cy="225425"/>
          </a:xfrm>
          <a:prstGeom prst="rect">
            <a:avLst/>
          </a:prstGeom>
          <a:noFill/>
          <a:ln w="9525">
            <a:noFill/>
            <a:miter lim="800000"/>
            <a:headEnd/>
            <a:tailEnd/>
          </a:ln>
        </p:spPr>
      </p:pic>
      <p:pic>
        <p:nvPicPr>
          <p:cNvPr id="17413" name="图片 6" descr="Home">
            <a:hlinkClick r:id="rId4" action="ppaction://hlinksldjump"/>
          </p:cNvPr>
          <p:cNvPicPr>
            <a:picLocks noChangeAspect="1" noChangeArrowheads="1"/>
          </p:cNvPicPr>
          <p:nvPr/>
        </p:nvPicPr>
        <p:blipFill>
          <a:blip r:embed="rId5" cstate="print"/>
          <a:srcRect/>
          <a:stretch>
            <a:fillRect/>
          </a:stretch>
        </p:blipFill>
        <p:spPr bwMode="auto">
          <a:xfrm>
            <a:off x="8331200" y="52388"/>
            <a:ext cx="484188" cy="441325"/>
          </a:xfrm>
          <a:prstGeom prst="rect">
            <a:avLst/>
          </a:prstGeom>
          <a:noFill/>
          <a:ln w="9525">
            <a:noFill/>
            <a:miter lim="800000"/>
            <a:headEnd/>
            <a:tailEnd/>
          </a:ln>
        </p:spPr>
      </p:pic>
      <p:sp>
        <p:nvSpPr>
          <p:cNvPr id="17414" name="文本框 11"/>
          <p:cNvSpPr txBox="1">
            <a:spLocks noChangeArrowheads="1"/>
          </p:cNvSpPr>
          <p:nvPr/>
        </p:nvSpPr>
        <p:spPr bwMode="auto">
          <a:xfrm>
            <a:off x="196850" y="31750"/>
            <a:ext cx="1843088"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Exercises</a:t>
            </a:r>
          </a:p>
        </p:txBody>
      </p:sp>
      <p:pic>
        <p:nvPicPr>
          <p:cNvPr id="9"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2" end="2"/>
                                            </p:txEl>
                                          </p:spTgt>
                                        </p:tgtEl>
                                        <p:attrNameLst>
                                          <p:attrName>style.visibility</p:attrName>
                                        </p:attrNameLst>
                                      </p:cBhvr>
                                      <p:to>
                                        <p:strVal val="visible"/>
                                      </p:to>
                                    </p:set>
                                    <p:animEffect transition="in" filter="dissolve">
                                      <p:cBhvr>
                                        <p:cTn id="7" dur="500"/>
                                        <p:tgtEl>
                                          <p:spTgt spid="10">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7411"/>
                                        </p:tgtEl>
                                        <p:attrNameLst>
                                          <p:attrName>style.visibility</p:attrName>
                                        </p:attrNameLst>
                                      </p:cBhvr>
                                      <p:to>
                                        <p:strVal val="visible"/>
                                      </p:to>
                                    </p:set>
                                    <p:animEffect transition="in" filter="dissolve">
                                      <p:cBhvr>
                                        <p:cTn id="12" dur="1000"/>
                                        <p:tgtEl>
                                          <p:spTgt spid="174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627063"/>
            <a:ext cx="8834438" cy="6065837"/>
          </a:xfrm>
        </p:spPr>
        <p:txBody>
          <a:bodyPr/>
          <a:lstStyle/>
          <a:p>
            <a:pPr lvl="1" eaLnBrk="1" hangingPunct="1">
              <a:buFont typeface="Arial" panose="020B0604020202020204" pitchFamily="34" charset="0"/>
              <a:buChar char="•"/>
              <a:defRPr/>
            </a:pPr>
            <a:endParaRPr lang="en-US" altLang="zh-CN" dirty="0" smtClean="0"/>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9" name="圆角矩形 8">
            <a:hlinkClick r:id="rId5" action="ppaction://hlinksldjump"/>
          </p:cNvPr>
          <p:cNvSpPr>
            <a:spLocks noChangeArrowheads="1"/>
          </p:cNvSpPr>
          <p:nvPr/>
        </p:nvSpPr>
        <p:spPr bwMode="auto">
          <a:xfrm>
            <a:off x="1047750" y="1952626"/>
            <a:ext cx="3743325" cy="677862"/>
          </a:xfrm>
          <a:prstGeom prst="roundRect">
            <a:avLst>
              <a:gd name="adj" fmla="val 17667"/>
            </a:avLst>
          </a:prstGeom>
          <a:noFill/>
          <a:ln w="25400" algn="ctr">
            <a:solidFill>
              <a:srgbClr val="C00000"/>
            </a:solidFill>
            <a:round/>
            <a:headEnd/>
            <a:tailEnd/>
          </a:ln>
          <a:effectLst/>
        </p:spPr>
        <p:txBody>
          <a:bodyPr anchor="ctr"/>
          <a:lstStyle/>
          <a:p>
            <a:pPr marL="266700" indent="-266700">
              <a:lnSpc>
                <a:spcPct val="85000"/>
              </a:lnSpc>
              <a:buSzTx/>
              <a:buFontTx/>
              <a:buNone/>
            </a:pPr>
            <a:r>
              <a:rPr lang="en-US" altLang="zh-CN" sz="2800" b="1" dirty="0">
                <a:solidFill>
                  <a:srgbClr val="800000"/>
                </a:solidFill>
                <a:latin typeface="+mn-lt"/>
              </a:rPr>
              <a:t>1. Group Discussion</a:t>
            </a:r>
          </a:p>
        </p:txBody>
      </p:sp>
      <p:sp>
        <p:nvSpPr>
          <p:cNvPr id="11" name="圆角矩形 1">
            <a:hlinkClick r:id="rId6" action="ppaction://hlinksldjump"/>
          </p:cNvPr>
          <p:cNvSpPr>
            <a:spLocks noChangeArrowheads="1"/>
          </p:cNvSpPr>
          <p:nvPr/>
        </p:nvSpPr>
        <p:spPr bwMode="auto">
          <a:xfrm>
            <a:off x="1047750" y="3322639"/>
            <a:ext cx="3743325" cy="677862"/>
          </a:xfrm>
          <a:prstGeom prst="roundRect">
            <a:avLst>
              <a:gd name="adj" fmla="val 17667"/>
            </a:avLst>
          </a:prstGeom>
          <a:noFill/>
          <a:ln w="25400" algn="ctr">
            <a:solidFill>
              <a:srgbClr val="C00000"/>
            </a:solidFill>
            <a:round/>
            <a:headEnd/>
            <a:tailEnd/>
          </a:ln>
          <a:effectLst/>
        </p:spPr>
        <p:txBody>
          <a:bodyPr anchor="ctr"/>
          <a:lstStyle/>
          <a:p>
            <a:pPr marL="266700" indent="-266700">
              <a:lnSpc>
                <a:spcPct val="85000"/>
              </a:lnSpc>
              <a:buSzTx/>
              <a:buFontTx/>
              <a:buNone/>
            </a:pPr>
            <a:r>
              <a:rPr lang="en-US" altLang="zh-CN" sz="2800" b="1" dirty="0">
                <a:solidFill>
                  <a:srgbClr val="800000"/>
                </a:solidFill>
                <a:latin typeface="+mn-lt"/>
              </a:rPr>
              <a:t>2. Additional </a:t>
            </a:r>
            <a:r>
              <a:rPr lang="en-US" altLang="zh-CN" sz="2800" b="1" dirty="0" smtClean="0">
                <a:solidFill>
                  <a:srgbClr val="800000"/>
                </a:solidFill>
                <a:latin typeface="+mn-lt"/>
              </a:rPr>
              <a:t>Readings</a:t>
            </a:r>
            <a:endParaRPr lang="zh-CN" altLang="en-US" sz="2800" b="1" dirty="0">
              <a:solidFill>
                <a:srgbClr val="800000"/>
              </a:solidFill>
              <a:latin typeface="+mn-lt"/>
            </a:endParaRPr>
          </a:p>
        </p:txBody>
      </p:sp>
      <p:sp>
        <p:nvSpPr>
          <p:cNvPr id="17409" name="AutoShape 1" descr="C:\Users\zhao\AppData\Roaming\Tencent\Users\27957503\QQ\WinTemp\RichOle\`9HFTZ%_4J=NUSG)7A[I0.png"/>
          <p:cNvSpPr>
            <a:spLocks noChangeAspect="1" noChangeArrowheads="1"/>
          </p:cNvSpPr>
          <p:nvPr/>
        </p:nvSpPr>
        <p:spPr bwMode="auto">
          <a:xfrm>
            <a:off x="0" y="0"/>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7410" name="AutoShape 2" descr="C:\Users\zhao\AppData\Roaming\Tencent\Users\27957503\QQ\WinTemp\RichOle\`9HFTZ%_4J=NUSG)7A[I0.png"/>
          <p:cNvSpPr>
            <a:spLocks noChangeAspect="1" noChangeArrowheads="1"/>
          </p:cNvSpPr>
          <p:nvPr/>
        </p:nvSpPr>
        <p:spPr bwMode="auto">
          <a:xfrm>
            <a:off x="0" y="0"/>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7411" name="AutoShape 3" descr="C:\Users\zhao\AppData\Roaming\Tencent\Users\27957503\QQ\WinTemp\RichOle\YXV$9@XJA]7WM5@FFDU]D.png"/>
          <p:cNvSpPr>
            <a:spLocks noChangeAspect="1" noChangeArrowheads="1"/>
          </p:cNvSpPr>
          <p:nvPr/>
        </p:nvSpPr>
        <p:spPr bwMode="auto">
          <a:xfrm>
            <a:off x="0" y="0"/>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17412" name="AutoShape 4" descr="C:\Users\zhao\AppData\Roaming\Tencent\Users\27957503\QQ\WinTemp\RichOle\YXV$9@XJA]7WM5@FFDU]D.png"/>
          <p:cNvSpPr>
            <a:spLocks noChangeAspect="1" noChangeArrowheads="1"/>
          </p:cNvSpPr>
          <p:nvPr/>
        </p:nvSpPr>
        <p:spPr bwMode="auto">
          <a:xfrm>
            <a:off x="0" y="0"/>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pic>
        <p:nvPicPr>
          <p:cNvPr id="17413" name="Picture 5" descr="C:\Users\zhao\AppData\Roaming\Tencent\Users\27957503\QQ\WinTemp\RichOle\$ERL)KUJ)9N2@}H4~@(FNT9.png"/>
          <p:cNvPicPr>
            <a:picLocks noChangeAspect="1" noChangeArrowheads="1"/>
          </p:cNvPicPr>
          <p:nvPr/>
        </p:nvPicPr>
        <p:blipFill>
          <a:blip r:embed="rId7" cstate="print"/>
          <a:srcRect/>
          <a:stretch>
            <a:fillRect/>
          </a:stretch>
        </p:blipFill>
        <p:spPr bwMode="auto">
          <a:xfrm>
            <a:off x="5878286" y="1698171"/>
            <a:ext cx="2619375" cy="3438525"/>
          </a:xfrm>
          <a:prstGeom prst="rect">
            <a:avLst/>
          </a:prstGeom>
          <a:noFill/>
        </p:spPr>
      </p:pic>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687023"/>
            <a:ext cx="8662010" cy="5998589"/>
          </a:xfrm>
        </p:spPr>
        <p:txBody>
          <a:bodyPr/>
          <a:lstStyle/>
          <a:p>
            <a:pPr marL="0" indent="179388" eaLnBrk="1" hangingPunct="1">
              <a:spcBef>
                <a:spcPct val="0"/>
              </a:spcBef>
              <a:buSzPct val="50000"/>
              <a:buFont typeface="Wingdings" pitchFamily="2" charset="2"/>
              <a:buNone/>
            </a:pPr>
            <a:r>
              <a:rPr lang="en-US" altLang="zh-CN" sz="3200" b="1" dirty="0" smtClean="0">
                <a:solidFill>
                  <a:srgbClr val="FF0000"/>
                </a:solidFill>
              </a:rPr>
              <a:t>Group Discussion</a:t>
            </a:r>
          </a:p>
          <a:p>
            <a:pPr marL="0" indent="0" eaLnBrk="1" hangingPunct="1">
              <a:spcBef>
                <a:spcPct val="0"/>
              </a:spcBef>
              <a:buFont typeface="Wingdings" pitchFamily="2" charset="2"/>
              <a:buChar char="Ø"/>
            </a:pPr>
            <a:endParaRPr lang="en-US" altLang="zh-CN" b="1" dirty="0" smtClean="0">
              <a:latin typeface="Comic Sans MS" pitchFamily="66" charset="0"/>
            </a:endParaRPr>
          </a:p>
          <a:p>
            <a:pPr marL="717550" lvl="1" indent="-358775" algn="just" eaLnBrk="1" hangingPunct="1">
              <a:buSzPct val="50000"/>
              <a:buFont typeface="Wingdings" pitchFamily="2" charset="2"/>
              <a:buNone/>
            </a:pPr>
            <a:r>
              <a:rPr lang="en-US" altLang="zh-CN" sz="2800" dirty="0" smtClean="0"/>
              <a:t>1. Discuss with your partner on what </a:t>
            </a:r>
            <a:r>
              <a:rPr lang="en-US" altLang="zh-CN" sz="2800" b="1" dirty="0" smtClean="0"/>
              <a:t>YOU</a:t>
            </a:r>
            <a:r>
              <a:rPr lang="en-US" altLang="zh-CN" sz="2800" dirty="0" smtClean="0"/>
              <a:t> have done to strengthen the relationship between </a:t>
            </a:r>
            <a:r>
              <a:rPr lang="en-US" altLang="zh-CN" sz="2800" b="1" dirty="0" smtClean="0"/>
              <a:t>YOU</a:t>
            </a:r>
            <a:r>
              <a:rPr lang="en-US" altLang="zh-CN" sz="2800" dirty="0" smtClean="0"/>
              <a:t> and your </a:t>
            </a:r>
            <a:r>
              <a:rPr lang="en-US" altLang="zh-CN" sz="2800" b="1" dirty="0" smtClean="0"/>
              <a:t>Father / Mother</a:t>
            </a:r>
            <a:r>
              <a:rPr lang="en-US" altLang="zh-CN" sz="2800" dirty="0" smtClean="0"/>
              <a:t>.</a:t>
            </a:r>
          </a:p>
          <a:p>
            <a:pPr marL="717550" lvl="1" indent="-358775" algn="just" eaLnBrk="1" hangingPunct="1">
              <a:buSzPct val="50000"/>
              <a:buFont typeface="Wingdings" pitchFamily="2" charset="2"/>
              <a:buNone/>
            </a:pPr>
            <a:endParaRPr lang="en-US" altLang="zh-CN" sz="2800" dirty="0" smtClean="0"/>
          </a:p>
          <a:p>
            <a:pPr marL="717550" lvl="1" indent="-358775" algn="just" eaLnBrk="1" hangingPunct="1">
              <a:buSzPct val="50000"/>
              <a:buFont typeface="Wingdings" pitchFamily="2" charset="2"/>
              <a:buNone/>
            </a:pPr>
            <a:r>
              <a:rPr lang="en-US" altLang="zh-CN" sz="2800" dirty="0" smtClean="0"/>
              <a:t>2. When </a:t>
            </a:r>
            <a:r>
              <a:rPr lang="en-US" altLang="zh-CN" sz="2800" b="1" dirty="0" smtClean="0"/>
              <a:t>YOU</a:t>
            </a:r>
            <a:r>
              <a:rPr lang="en-US" altLang="zh-CN" sz="2800" dirty="0" smtClean="0"/>
              <a:t> become a </a:t>
            </a:r>
            <a:r>
              <a:rPr lang="en-US" altLang="zh-CN" sz="2800" dirty="0" smtClean="0"/>
              <a:t>Father / Mother</a:t>
            </a:r>
            <a:r>
              <a:rPr lang="en-US" altLang="zh-CN" sz="2800" dirty="0" smtClean="0"/>
              <a:t>, what will you do to build a good relationship between </a:t>
            </a:r>
            <a:r>
              <a:rPr lang="en-US" altLang="zh-CN" sz="2800" b="1" dirty="0" smtClean="0"/>
              <a:t>YOU</a:t>
            </a:r>
            <a:r>
              <a:rPr lang="en-US" altLang="zh-CN" sz="2800" dirty="0" smtClean="0"/>
              <a:t> and your </a:t>
            </a:r>
            <a:r>
              <a:rPr lang="en-US" altLang="zh-CN" sz="2800" b="1" dirty="0" smtClean="0"/>
              <a:t>Son / Daughter</a:t>
            </a:r>
            <a:r>
              <a:rPr lang="en-US" altLang="zh-CN" sz="2800" b="1" dirty="0" smtClean="0"/>
              <a:t>?</a:t>
            </a:r>
            <a:endParaRPr lang="en-US" altLang="zh-CN" sz="2800"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6"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8437"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pic>
        <p:nvPicPr>
          <p:cNvPr id="7" name="图片 2" descr="END"/>
          <p:cNvPicPr>
            <a:picLocks noChangeAspect="1" noChangeArrowheads="1"/>
          </p:cNvPicPr>
          <p:nvPr/>
        </p:nvPicPr>
        <p:blipFill>
          <a:blip r:embed="rId7" cstate="print"/>
          <a:srcRect/>
          <a:stretch>
            <a:fillRect/>
          </a:stretch>
        </p:blipFill>
        <p:spPr bwMode="auto">
          <a:xfrm>
            <a:off x="8396897" y="6348259"/>
            <a:ext cx="449263" cy="21272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07950" y="684213"/>
            <a:ext cx="9159876" cy="6065837"/>
          </a:xfrm>
        </p:spPr>
        <p:txBody>
          <a:bodyPr/>
          <a:lstStyle/>
          <a:p>
            <a:pPr marL="625475" indent="-452438" eaLnBrk="1" hangingPunct="1">
              <a:lnSpc>
                <a:spcPct val="100000"/>
              </a:lnSpc>
              <a:spcBef>
                <a:spcPct val="0"/>
              </a:spcBef>
              <a:buSzPct val="50000"/>
              <a:buFont typeface="Wingdings" pitchFamily="2" charset="2"/>
              <a:buNone/>
            </a:pPr>
            <a:r>
              <a:rPr lang="en-US" altLang="zh-CN" sz="3200" b="1" dirty="0" smtClean="0">
                <a:solidFill>
                  <a:srgbClr val="C00000"/>
                </a:solidFill>
              </a:rPr>
              <a:t>Additional Readings</a:t>
            </a:r>
          </a:p>
          <a:p>
            <a:pPr marL="625475" indent="-452438" eaLnBrk="1" hangingPunct="1">
              <a:lnSpc>
                <a:spcPct val="100000"/>
              </a:lnSpc>
              <a:spcBef>
                <a:spcPct val="0"/>
              </a:spcBef>
              <a:buSzPct val="50000"/>
              <a:buFont typeface="Wingdings" pitchFamily="2" charset="2"/>
              <a:buNone/>
            </a:pPr>
            <a:endParaRPr lang="en-US" altLang="zh-CN" sz="3200" b="1" dirty="0" smtClean="0">
              <a:solidFill>
                <a:srgbClr val="CF7717"/>
              </a:solidFill>
            </a:endParaRPr>
          </a:p>
          <a:p>
            <a:pPr marL="625475" indent="-452438" eaLnBrk="1" hangingPunct="1">
              <a:lnSpc>
                <a:spcPct val="100000"/>
              </a:lnSpc>
              <a:spcBef>
                <a:spcPct val="0"/>
              </a:spcBef>
              <a:buSzPct val="50000"/>
              <a:buFont typeface="Wingdings" pitchFamily="2" charset="2"/>
              <a:buNone/>
            </a:pPr>
            <a:r>
              <a:rPr lang="en-US" altLang="zh-CN" sz="3200" b="1" dirty="0" smtClean="0">
                <a:solidFill>
                  <a:srgbClr val="CF7717"/>
                </a:solidFill>
              </a:rPr>
              <a:t>Tips </a:t>
            </a:r>
            <a:r>
              <a:rPr lang="en-US" altLang="zh-CN" sz="3200" b="1" dirty="0" smtClean="0">
                <a:solidFill>
                  <a:srgbClr val="CF7717"/>
                </a:solidFill>
              </a:rPr>
              <a:t>for improving parent-child relationship :</a:t>
            </a:r>
          </a:p>
          <a:p>
            <a:pPr marL="625475" indent="-452438" eaLnBrk="1" hangingPunct="1">
              <a:lnSpc>
                <a:spcPct val="100000"/>
              </a:lnSpc>
              <a:spcBef>
                <a:spcPct val="0"/>
              </a:spcBef>
              <a:buFont typeface="Wingdings" pitchFamily="2" charset="2"/>
              <a:buNone/>
            </a:pPr>
            <a:endParaRPr lang="en-US" altLang="zh-CN" b="1" dirty="0" smtClean="0">
              <a:latin typeface="Comic Sans MS" pitchFamily="66" charset="0"/>
            </a:endParaRPr>
          </a:p>
          <a:p>
            <a:pPr marL="625475" indent="-452438" eaLnBrk="1" hangingPunct="1">
              <a:lnSpc>
                <a:spcPct val="100000"/>
              </a:lnSpc>
              <a:spcBef>
                <a:spcPct val="0"/>
              </a:spcBef>
              <a:buFont typeface="Wingdings" pitchFamily="2" charset="2"/>
              <a:buChar char="Ø"/>
            </a:pPr>
            <a:r>
              <a:rPr lang="en-US" altLang="zh-CN" b="1" dirty="0" smtClean="0">
                <a:hlinkClick r:id="rId3" action="ppaction://hlinksldjump"/>
              </a:rPr>
              <a:t>Our </a:t>
            </a:r>
            <a:r>
              <a:rPr lang="en-US" altLang="zh-CN" b="1" dirty="0">
                <a:hlinkClick r:id="rId3" action="ppaction://hlinksldjump"/>
              </a:rPr>
              <a:t>p</a:t>
            </a:r>
            <a:r>
              <a:rPr lang="en-US" altLang="zh-CN" b="1" dirty="0" smtClean="0">
                <a:hlinkClick r:id="rId3" action="ppaction://hlinksldjump"/>
              </a:rPr>
              <a:t>arents need our understanding </a:t>
            </a:r>
            <a:endParaRPr lang="en-US" altLang="zh-CN" b="1" dirty="0" smtClean="0">
              <a:hlinkClick r:id="" action="ppaction://noaction"/>
            </a:endParaRPr>
          </a:p>
          <a:p>
            <a:pPr marL="625475" indent="-452438" eaLnBrk="1" hangingPunct="1">
              <a:lnSpc>
                <a:spcPct val="100000"/>
              </a:lnSpc>
              <a:spcBef>
                <a:spcPct val="50000"/>
              </a:spcBef>
              <a:buFont typeface="Wingdings" pitchFamily="2" charset="2"/>
              <a:buChar char="Ø"/>
            </a:pPr>
            <a:r>
              <a:rPr lang="en-US" altLang="zh-CN" b="1" dirty="0" smtClean="0">
                <a:hlinkClick r:id="rId4" action="ppaction://hlinksldjump"/>
              </a:rPr>
              <a:t>Five </a:t>
            </a:r>
            <a:r>
              <a:rPr lang="en-US" altLang="zh-CN" b="1" dirty="0" smtClean="0">
                <a:hlinkClick r:id="rId4" action="ppaction://hlinksldjump"/>
              </a:rPr>
              <a:t>ways </a:t>
            </a:r>
            <a:r>
              <a:rPr lang="en-US" altLang="zh-CN" b="1" dirty="0" smtClean="0">
                <a:hlinkClick r:id="rId4" action="ppaction://hlinksldjump"/>
              </a:rPr>
              <a:t>for </a:t>
            </a:r>
            <a:r>
              <a:rPr lang="en-US" altLang="zh-CN" b="1" dirty="0" smtClean="0">
                <a:hlinkClick r:id="rId4" action="ppaction://hlinksldjump"/>
              </a:rPr>
              <a:t>mothers </a:t>
            </a:r>
            <a:r>
              <a:rPr lang="en-US" altLang="zh-CN" b="1" dirty="0" smtClean="0">
                <a:hlinkClick r:id="rId4" action="ppaction://hlinksldjump"/>
              </a:rPr>
              <a:t>to </a:t>
            </a:r>
            <a:r>
              <a:rPr lang="en-US" altLang="zh-CN" b="1" dirty="0" smtClean="0">
                <a:hlinkClick r:id="rId4" action="ppaction://hlinksldjump"/>
              </a:rPr>
              <a:t>connect </a:t>
            </a:r>
            <a:r>
              <a:rPr lang="en-US" altLang="zh-CN" b="1" dirty="0" smtClean="0">
                <a:hlinkClick r:id="rId4" action="ppaction://hlinksldjump"/>
              </a:rPr>
              <a:t>with </a:t>
            </a:r>
            <a:r>
              <a:rPr lang="en-US" altLang="zh-CN" b="1" dirty="0" smtClean="0">
                <a:hlinkClick r:id="rId4" action="ppaction://hlinksldjump"/>
              </a:rPr>
              <a:t>sons</a:t>
            </a:r>
            <a:endParaRPr lang="en-US" altLang="zh-CN" b="1" dirty="0" smtClean="0"/>
          </a:p>
          <a:p>
            <a:pPr marL="625475" indent="-452438" eaLnBrk="1" hangingPunct="1">
              <a:spcBef>
                <a:spcPct val="50000"/>
              </a:spcBef>
              <a:buFont typeface="Wingdings" pitchFamily="2" charset="2"/>
              <a:buChar char="Ø"/>
            </a:pPr>
            <a:endParaRPr lang="en-US" altLang="zh-CN" sz="2400" b="1" dirty="0" smtClean="0">
              <a:latin typeface="Comic Sans MS" pitchFamily="66" charset="0"/>
            </a:endParaRPr>
          </a:p>
          <a:p>
            <a:pPr marL="625475" indent="-625475" algn="just" eaLnBrk="1" hangingPunct="1">
              <a:lnSpc>
                <a:spcPct val="100000"/>
              </a:lnSpc>
              <a:spcBef>
                <a:spcPct val="50000"/>
              </a:spcBef>
              <a:buNone/>
            </a:pPr>
            <a:r>
              <a:rPr lang="en-US" altLang="zh-CN" b="1" dirty="0" smtClean="0"/>
              <a:t>Task: </a:t>
            </a:r>
            <a:endParaRPr lang="en-US" altLang="zh-CN" b="1" dirty="0" smtClean="0"/>
          </a:p>
          <a:p>
            <a:pPr marL="625475" indent="-625475" algn="just" eaLnBrk="1" hangingPunct="1">
              <a:lnSpc>
                <a:spcPct val="100000"/>
              </a:lnSpc>
              <a:spcBef>
                <a:spcPct val="50000"/>
              </a:spcBef>
              <a:buNone/>
            </a:pPr>
            <a:r>
              <a:rPr lang="en-US" altLang="zh-CN" dirty="0"/>
              <a:t>Give personal comments on the points made in the readings.</a:t>
            </a:r>
          </a:p>
          <a:p>
            <a:pPr marL="625475" indent="-625475" algn="just" eaLnBrk="1" hangingPunct="1">
              <a:lnSpc>
                <a:spcPct val="100000"/>
              </a:lnSpc>
              <a:spcBef>
                <a:spcPct val="50000"/>
              </a:spcBef>
              <a:buNone/>
            </a:pPr>
            <a:endParaRPr lang="en-US" altLang="zh-CN" b="1" dirty="0" smtClean="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6" name="图片 5" descr="Back">
            <a:hlinkClick r:id="rId5" action="ppaction://hlinksldjump"/>
          </p:cNvPr>
          <p:cNvPicPr>
            <a:picLocks noChangeAspect="1" noChangeArrowheads="1"/>
          </p:cNvPicPr>
          <p:nvPr/>
        </p:nvPicPr>
        <p:blipFill>
          <a:blip r:embed="rId6" cstate="print"/>
          <a:srcRect/>
          <a:stretch>
            <a:fillRect/>
          </a:stretch>
        </p:blipFill>
        <p:spPr bwMode="auto">
          <a:xfrm>
            <a:off x="7656513" y="47625"/>
            <a:ext cx="558800" cy="393700"/>
          </a:xfrm>
          <a:prstGeom prst="rect">
            <a:avLst/>
          </a:prstGeom>
          <a:noFill/>
          <a:ln w="9525">
            <a:noFill/>
            <a:miter lim="800000"/>
            <a:headEnd/>
            <a:tailEnd/>
          </a:ln>
        </p:spPr>
      </p:pic>
      <p:pic>
        <p:nvPicPr>
          <p:cNvPr id="18437" name="图片 6" descr="Home">
            <a:hlinkClick r:id="rId7" action="ppaction://hlinksldjump"/>
          </p:cNvPr>
          <p:cNvPicPr>
            <a:picLocks noChangeAspect="1" noChangeArrowheads="1"/>
          </p:cNvPicPr>
          <p:nvPr/>
        </p:nvPicPr>
        <p:blipFill>
          <a:blip r:embed="rId8" cstate="print"/>
          <a:srcRect/>
          <a:stretch>
            <a:fillRect/>
          </a:stretch>
        </p:blipFill>
        <p:spPr bwMode="auto">
          <a:xfrm>
            <a:off x="8331200" y="52388"/>
            <a:ext cx="484188" cy="441325"/>
          </a:xfrm>
          <a:prstGeom prst="rect">
            <a:avLst/>
          </a:prstGeom>
          <a:noFill/>
          <a:ln w="9525">
            <a:noFill/>
            <a:miter lim="800000"/>
            <a:headEnd/>
            <a:tailEnd/>
          </a:ln>
        </p:spPr>
      </p:pic>
      <p:pic>
        <p:nvPicPr>
          <p:cNvPr id="8" name="图片 2" descr="END"/>
          <p:cNvPicPr>
            <a:picLocks noChangeAspect="1" noChangeArrowheads="1"/>
          </p:cNvPicPr>
          <p:nvPr/>
        </p:nvPicPr>
        <p:blipFill>
          <a:blip r:embed="rId9" cstate="print"/>
          <a:srcRect/>
          <a:stretch>
            <a:fillRect/>
          </a:stretch>
        </p:blipFill>
        <p:spPr bwMode="auto">
          <a:xfrm>
            <a:off x="8396897" y="6348259"/>
            <a:ext cx="449263" cy="21272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855664"/>
            <a:ext cx="8720138" cy="5735636"/>
          </a:xfrm>
        </p:spPr>
        <p:txBody>
          <a:bodyPr/>
          <a:lstStyle/>
          <a:p>
            <a:pPr marL="0" indent="0" algn="ctr" eaLnBrk="1" hangingPunct="1">
              <a:buSzPct val="120000"/>
              <a:buFont typeface="Arial" pitchFamily="34" charset="0"/>
              <a:buNone/>
            </a:pPr>
            <a:r>
              <a:rPr lang="en-US" altLang="zh-CN" sz="3200" b="1" dirty="0" smtClean="0">
                <a:solidFill>
                  <a:srgbClr val="C00000"/>
                </a:solidFill>
              </a:rPr>
              <a:t>Our </a:t>
            </a:r>
            <a:r>
              <a:rPr lang="en-US" altLang="zh-CN" sz="3200" b="1" dirty="0" smtClean="0">
                <a:solidFill>
                  <a:srgbClr val="C00000"/>
                </a:solidFill>
              </a:rPr>
              <a:t>parents need our understanding </a:t>
            </a:r>
          </a:p>
          <a:p>
            <a:pPr marL="0" indent="0" algn="just" eaLnBrk="1" hangingPunct="1">
              <a:buSzPct val="120000"/>
              <a:buFont typeface="Arial" pitchFamily="34" charset="0"/>
              <a:buNone/>
            </a:pPr>
            <a:r>
              <a:rPr lang="en-US" altLang="zh-CN" dirty="0" smtClean="0">
                <a:solidFill>
                  <a:srgbClr val="000000"/>
                </a:solidFill>
                <a:cs typeface="Arial" pitchFamily="34" charset="0"/>
              </a:rPr>
              <a:t>People all go through the childhood trauma of not understanding why your parents are being so mean to you. You tell them that they’re ruining your life and that you hate them, and that you will never forgive them for what they’re doing to you. You write in your journals how horrible they are to you and that you will never be mean like them when you become a parent, but how much do you know about their side of the story? The chances are that you probably don’t understand what they might be going through. But, are you willing to listen? Are you seriously paying attention to how much they love you? If you’re not, then here is a cheat sheet to get it through your head:</a:t>
            </a:r>
            <a:r>
              <a:rPr lang="en-US" altLang="zh-CN" dirty="0" smtClean="0"/>
              <a:t> </a:t>
            </a:r>
            <a:endParaRPr lang="en-US" altLang="zh-CN" dirty="0" smtClean="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6"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8437"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pic>
        <p:nvPicPr>
          <p:cNvPr id="18438" name="图片 8" descr="MORE"/>
          <p:cNvPicPr>
            <a:picLocks noChangeAspect="1" noChangeArrowheads="1"/>
          </p:cNvPicPr>
          <p:nvPr/>
        </p:nvPicPr>
        <p:blipFill>
          <a:blip r:embed="rId7" cstate="print"/>
          <a:srcRect/>
          <a:stretch>
            <a:fillRect/>
          </a:stretch>
        </p:blipFill>
        <p:spPr bwMode="auto">
          <a:xfrm>
            <a:off x="7991475" y="6262688"/>
            <a:ext cx="912813" cy="2286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438"/>
                                        </p:tgtEl>
                                        <p:attrNameLst>
                                          <p:attrName>style.visibility</p:attrName>
                                        </p:attrNameLst>
                                      </p:cBhvr>
                                      <p:to>
                                        <p:strVal val="visible"/>
                                      </p:to>
                                    </p:set>
                                    <p:animEffect transition="in" filter="dissolve">
                                      <p:cBhvr>
                                        <p:cTn id="7" dur="10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241300" y="674688"/>
            <a:ext cx="8720138" cy="6065837"/>
          </a:xfrm>
        </p:spPr>
        <p:txBody>
          <a:bodyPr/>
          <a:lstStyle/>
          <a:p>
            <a:pPr marL="457200" indent="-457200" algn="just" eaLnBrk="1" hangingPunct="1">
              <a:buSzPct val="90000"/>
              <a:buFont typeface="Wingdings" pitchFamily="2" charset="2"/>
              <a:buChar char="Ø"/>
            </a:pPr>
            <a:r>
              <a:rPr lang="en-US" altLang="zh-CN" b="1" dirty="0" smtClean="0">
                <a:solidFill>
                  <a:srgbClr val="C00000"/>
                </a:solidFill>
              </a:rPr>
              <a:t>It’s </a:t>
            </a:r>
            <a:r>
              <a:rPr lang="en-US" altLang="zh-CN" b="1" dirty="0" smtClean="0">
                <a:solidFill>
                  <a:srgbClr val="C00000"/>
                </a:solidFill>
              </a:rPr>
              <a:t>harder than it looks: </a:t>
            </a:r>
          </a:p>
          <a:p>
            <a:pPr marL="0" indent="0" algn="just" eaLnBrk="1" hangingPunct="1">
              <a:lnSpc>
                <a:spcPct val="80000"/>
              </a:lnSpc>
              <a:buSzPct val="120000"/>
              <a:buFont typeface="Arial" pitchFamily="34" charset="0"/>
              <a:buNone/>
            </a:pPr>
            <a:r>
              <a:rPr lang="en-US" altLang="zh-CN" dirty="0" smtClean="0"/>
              <a:t>When </a:t>
            </a:r>
            <a:r>
              <a:rPr lang="en-US" altLang="zh-CN" dirty="0" smtClean="0"/>
              <a:t>I was a little girl, I used to go on a lot of mall trips with my mother and my siblings. </a:t>
            </a:r>
            <a:r>
              <a:rPr lang="en-US" altLang="zh-CN" dirty="0" smtClean="0"/>
              <a:t>We’d </a:t>
            </a:r>
            <a:r>
              <a:rPr lang="en-US" altLang="zh-CN" dirty="0" smtClean="0"/>
              <a:t>shop, eat food court food and shop some more, and it all seemed effortless. What I </a:t>
            </a:r>
            <a:r>
              <a:rPr lang="en-US" altLang="zh-CN" dirty="0" smtClean="0"/>
              <a:t>didn’t </a:t>
            </a:r>
            <a:r>
              <a:rPr lang="en-US" altLang="zh-CN" dirty="0" smtClean="0"/>
              <a:t>know until later is that my mother was going through some of the roughest things of her life during those times. I </a:t>
            </a:r>
            <a:r>
              <a:rPr lang="en-US" altLang="zh-CN" dirty="0" smtClean="0"/>
              <a:t>won’t </a:t>
            </a:r>
            <a:r>
              <a:rPr lang="en-US" altLang="zh-CN" dirty="0" smtClean="0"/>
              <a:t>say what it was, but it was pretty rough and she took us shopping to keep the three of us distracted. So, if your mother decides to take you somewhere just for the hell of it, take her aside once </a:t>
            </a:r>
            <a:r>
              <a:rPr lang="en-US" altLang="zh-CN" dirty="0" smtClean="0"/>
              <a:t>you’re </a:t>
            </a:r>
            <a:r>
              <a:rPr lang="en-US" altLang="zh-CN" dirty="0" smtClean="0"/>
              <a:t>back home and </a:t>
            </a:r>
            <a:r>
              <a:rPr lang="en-US" altLang="zh-CN" dirty="0" smtClean="0"/>
              <a:t>everything’s </a:t>
            </a:r>
            <a:r>
              <a:rPr lang="en-US" altLang="zh-CN" dirty="0" smtClean="0"/>
              <a:t>settled down. Take her aside and ask her if </a:t>
            </a:r>
            <a:r>
              <a:rPr lang="en-US" altLang="zh-CN" dirty="0" smtClean="0"/>
              <a:t>she’s </a:t>
            </a:r>
            <a:r>
              <a:rPr lang="en-US" altLang="zh-CN" dirty="0" smtClean="0"/>
              <a:t>okay and if she needs anything at all or if she just needs to talk. If you do that, </a:t>
            </a:r>
            <a:r>
              <a:rPr lang="en-US" altLang="zh-CN" dirty="0" smtClean="0"/>
              <a:t>you’re </a:t>
            </a:r>
            <a:r>
              <a:rPr lang="en-US" altLang="zh-CN" dirty="0" smtClean="0"/>
              <a:t>just beginning to see how it is to be your mother. </a:t>
            </a:r>
            <a:r>
              <a:rPr lang="en-US" altLang="zh-CN" dirty="0" smtClean="0"/>
              <a:t>She’ll </a:t>
            </a:r>
            <a:r>
              <a:rPr lang="en-US" altLang="zh-CN" dirty="0" smtClean="0"/>
              <a:t>probably say that she </a:t>
            </a:r>
            <a:r>
              <a:rPr lang="en-US" altLang="zh-CN" dirty="0" smtClean="0"/>
              <a:t>doesn’t </a:t>
            </a:r>
            <a:r>
              <a:rPr lang="en-US" altLang="zh-CN" dirty="0" smtClean="0"/>
              <a:t>need anything and that </a:t>
            </a:r>
            <a:r>
              <a:rPr lang="en-US" altLang="zh-CN" dirty="0" smtClean="0"/>
              <a:t>she’s </a:t>
            </a:r>
            <a:r>
              <a:rPr lang="en-US" altLang="zh-CN" dirty="0" smtClean="0"/>
              <a:t>fine, but she will appreciate that you took the time out to ask.</a:t>
            </a:r>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8438" name="图片 8" descr="MORE"/>
          <p:cNvPicPr>
            <a:picLocks noChangeAspect="1" noChangeArrowheads="1"/>
          </p:cNvPicPr>
          <p:nvPr/>
        </p:nvPicPr>
        <p:blipFill>
          <a:blip r:embed="rId5" cstate="print"/>
          <a:srcRect/>
          <a:stretch>
            <a:fillRect/>
          </a:stretch>
        </p:blipFill>
        <p:spPr bwMode="auto">
          <a:xfrm>
            <a:off x="7991475" y="6396038"/>
            <a:ext cx="912813" cy="228600"/>
          </a:xfrm>
          <a:prstGeom prst="rect">
            <a:avLst/>
          </a:prstGeom>
          <a:noFill/>
          <a:ln w="9525">
            <a:noFill/>
            <a:miter lim="800000"/>
            <a:headEnd/>
            <a:tailEnd/>
          </a:ln>
        </p:spPr>
      </p:pic>
      <p:pic>
        <p:nvPicPr>
          <p:cNvPr id="8"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438"/>
                                        </p:tgtEl>
                                        <p:attrNameLst>
                                          <p:attrName>style.visibility</p:attrName>
                                        </p:attrNameLst>
                                      </p:cBhvr>
                                      <p:to>
                                        <p:strVal val="visible"/>
                                      </p:to>
                                    </p:set>
                                    <p:animEffect transition="in" filter="dissolve">
                                      <p:cBhvr>
                                        <p:cTn id="7" dur="10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798513"/>
            <a:ext cx="8834438" cy="5578475"/>
          </a:xfrm>
        </p:spPr>
        <p:txBody>
          <a:bodyPr/>
          <a:lstStyle/>
          <a:p>
            <a:pPr marL="457200" indent="-457200" eaLnBrk="1" hangingPunct="1">
              <a:buSzPct val="90000"/>
              <a:buFont typeface="Wingdings" pitchFamily="2" charset="2"/>
              <a:buChar char="Ø"/>
            </a:pPr>
            <a:r>
              <a:rPr lang="en-US" altLang="zh-CN" b="1" dirty="0" smtClean="0">
                <a:solidFill>
                  <a:srgbClr val="C00000"/>
                </a:solidFill>
                <a:cs typeface="Arial" pitchFamily="34" charset="0"/>
              </a:rPr>
              <a:t>They have to say no sometimes: </a:t>
            </a:r>
          </a:p>
          <a:p>
            <a:pPr marL="0" indent="0" algn="just" eaLnBrk="1" hangingPunct="1">
              <a:buSzPct val="120000"/>
              <a:buFont typeface="Arial" pitchFamily="34" charset="0"/>
              <a:buNone/>
            </a:pPr>
            <a:r>
              <a:rPr lang="en-US" altLang="zh-CN" dirty="0" smtClean="0">
                <a:solidFill>
                  <a:srgbClr val="000000"/>
                </a:solidFill>
                <a:cs typeface="Arial" pitchFamily="34" charset="0"/>
              </a:rPr>
              <a:t>Seriously</a:t>
            </a:r>
            <a:r>
              <a:rPr lang="en-US" altLang="zh-CN" dirty="0" smtClean="0">
                <a:solidFill>
                  <a:srgbClr val="000000"/>
                </a:solidFill>
                <a:cs typeface="Arial" pitchFamily="34" charset="0"/>
              </a:rPr>
              <a:t>, parents </a:t>
            </a:r>
            <a:r>
              <a:rPr lang="en-US" altLang="zh-CN" dirty="0" smtClean="0">
                <a:solidFill>
                  <a:srgbClr val="000000"/>
                </a:solidFill>
                <a:cs typeface="Arial" pitchFamily="34" charset="0"/>
              </a:rPr>
              <a:t>can’t </a:t>
            </a:r>
            <a:r>
              <a:rPr lang="en-US" altLang="zh-CN" dirty="0" smtClean="0">
                <a:solidFill>
                  <a:srgbClr val="000000"/>
                </a:solidFill>
                <a:cs typeface="Arial" pitchFamily="34" charset="0"/>
              </a:rPr>
              <a:t>say yes all of the time because you’ll end up spoiled rotten. My mother was watching </a:t>
            </a:r>
            <a:r>
              <a:rPr lang="en-US" altLang="zh-CN" i="1" dirty="0" smtClean="0">
                <a:solidFill>
                  <a:srgbClr val="000000"/>
                </a:solidFill>
                <a:cs typeface="Arial" pitchFamily="34" charset="0"/>
              </a:rPr>
              <a:t>Wife Swap</a:t>
            </a:r>
            <a:r>
              <a:rPr lang="en-US" altLang="zh-CN" dirty="0" smtClean="0">
                <a:solidFill>
                  <a:srgbClr val="000000"/>
                </a:solidFill>
                <a:cs typeface="Arial" pitchFamily="34" charset="0"/>
              </a:rPr>
              <a:t> </a:t>
            </a:r>
            <a:r>
              <a:rPr lang="en-US" altLang="zh-CN" dirty="0" smtClean="0">
                <a:solidFill>
                  <a:srgbClr val="000000"/>
                </a:solidFill>
                <a:cs typeface="Arial" pitchFamily="34" charset="0"/>
              </a:rPr>
              <a:t>the other day and there was a teenage girl, who said that she would ask her parents for something and they would say no, but all she had to do was wait a few minutes and they would come back and say yes. What kind of parents are those? If I had a quarter for each time my parents said yes, </a:t>
            </a:r>
            <a:r>
              <a:rPr lang="en-US" altLang="zh-CN" dirty="0" smtClean="0">
                <a:solidFill>
                  <a:srgbClr val="000000"/>
                </a:solidFill>
                <a:cs typeface="Arial" pitchFamily="34" charset="0"/>
              </a:rPr>
              <a:t>I’d </a:t>
            </a:r>
            <a:r>
              <a:rPr lang="en-US" altLang="zh-CN" dirty="0" smtClean="0">
                <a:solidFill>
                  <a:srgbClr val="000000"/>
                </a:solidFill>
                <a:cs typeface="Arial" pitchFamily="34" charset="0"/>
              </a:rPr>
              <a:t>be a millionaire. However, they did tell me no just as much, so I’d be a millionaire either way. If your parents tell you that you </a:t>
            </a:r>
            <a:r>
              <a:rPr lang="en-US" altLang="zh-CN" dirty="0" smtClean="0">
                <a:solidFill>
                  <a:srgbClr val="000000"/>
                </a:solidFill>
                <a:cs typeface="Arial" pitchFamily="34" charset="0"/>
              </a:rPr>
              <a:t>can’t </a:t>
            </a:r>
            <a:r>
              <a:rPr lang="en-US" altLang="zh-CN" dirty="0" smtClean="0">
                <a:solidFill>
                  <a:srgbClr val="000000"/>
                </a:solidFill>
                <a:cs typeface="Arial" pitchFamily="34" charset="0"/>
              </a:rPr>
              <a:t>drive the car or spend the night at your friend’s house or go to a party, </a:t>
            </a:r>
            <a:r>
              <a:rPr lang="en-US" altLang="zh-CN" dirty="0" smtClean="0">
                <a:solidFill>
                  <a:srgbClr val="000000"/>
                </a:solidFill>
                <a:cs typeface="Arial" pitchFamily="34" charset="0"/>
              </a:rPr>
              <a:t>don’t </a:t>
            </a:r>
            <a:r>
              <a:rPr lang="en-US" altLang="zh-CN" dirty="0" smtClean="0">
                <a:solidFill>
                  <a:srgbClr val="000000"/>
                </a:solidFill>
                <a:cs typeface="Arial" pitchFamily="34" charset="0"/>
              </a:rPr>
              <a:t>let it impact your entire life. This is just one “no” in the millions of times that </a:t>
            </a:r>
            <a:r>
              <a:rPr lang="en-US" altLang="zh-CN" dirty="0" smtClean="0">
                <a:solidFill>
                  <a:srgbClr val="000000"/>
                </a:solidFill>
                <a:cs typeface="Arial" pitchFamily="34" charset="0"/>
              </a:rPr>
              <a:t>you’ll </a:t>
            </a:r>
            <a:r>
              <a:rPr lang="en-US" altLang="zh-CN" dirty="0" smtClean="0">
                <a:solidFill>
                  <a:srgbClr val="000000"/>
                </a:solidFill>
                <a:cs typeface="Arial" pitchFamily="34" charset="0"/>
              </a:rPr>
              <a:t>hear </a:t>
            </a:r>
            <a:r>
              <a:rPr lang="en-US" altLang="zh-CN" dirty="0" smtClean="0">
                <a:solidFill>
                  <a:srgbClr val="000000"/>
                </a:solidFill>
                <a:cs typeface="Arial" pitchFamily="34" charset="0"/>
              </a:rPr>
              <a:t>“yes”.</a:t>
            </a: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8438" name="图片 8" descr="MORE"/>
          <p:cNvPicPr>
            <a:picLocks noChangeAspect="1" noChangeArrowheads="1"/>
          </p:cNvPicPr>
          <p:nvPr/>
        </p:nvPicPr>
        <p:blipFill>
          <a:blip r:embed="rId5" cstate="print"/>
          <a:srcRect/>
          <a:stretch>
            <a:fillRect/>
          </a:stretch>
        </p:blipFill>
        <p:spPr bwMode="auto">
          <a:xfrm>
            <a:off x="7991475" y="6262688"/>
            <a:ext cx="912813" cy="228600"/>
          </a:xfrm>
          <a:prstGeom prst="rect">
            <a:avLst/>
          </a:prstGeom>
          <a:noFill/>
          <a:ln w="9525">
            <a:noFill/>
            <a:miter lim="800000"/>
            <a:headEnd/>
            <a:tailEnd/>
          </a:ln>
        </p:spPr>
      </p:pic>
      <p:pic>
        <p:nvPicPr>
          <p:cNvPr id="8"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438"/>
                                        </p:tgtEl>
                                        <p:attrNameLst>
                                          <p:attrName>style.visibility</p:attrName>
                                        </p:attrNameLst>
                                      </p:cBhvr>
                                      <p:to>
                                        <p:strVal val="visible"/>
                                      </p:to>
                                    </p:set>
                                    <p:animEffect transition="in" filter="dissolve">
                                      <p:cBhvr>
                                        <p:cTn id="7" dur="10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46050" y="1036638"/>
            <a:ext cx="8834438" cy="4954587"/>
          </a:xfrm>
        </p:spPr>
        <p:txBody>
          <a:bodyPr/>
          <a:lstStyle/>
          <a:p>
            <a:pPr marL="457200" indent="-457200" eaLnBrk="1" hangingPunct="1">
              <a:buSzPct val="90000"/>
              <a:buFont typeface="Wingdings" pitchFamily="2" charset="2"/>
              <a:buChar char="Ø"/>
            </a:pPr>
            <a:r>
              <a:rPr lang="en-US" altLang="zh-CN" b="1" dirty="0" smtClean="0">
                <a:solidFill>
                  <a:srgbClr val="C00000"/>
                </a:solidFill>
              </a:rPr>
              <a:t>They </a:t>
            </a:r>
            <a:r>
              <a:rPr lang="en-US" altLang="zh-CN" b="1" dirty="0" smtClean="0">
                <a:solidFill>
                  <a:srgbClr val="C00000"/>
                </a:solidFill>
              </a:rPr>
              <a:t>scream because they love: </a:t>
            </a:r>
          </a:p>
          <a:p>
            <a:pPr marL="0" indent="0" algn="just" eaLnBrk="1" hangingPunct="1">
              <a:buSzPct val="120000"/>
              <a:buFont typeface="Arial" pitchFamily="34" charset="0"/>
              <a:buNone/>
            </a:pPr>
            <a:r>
              <a:rPr lang="en-US" altLang="zh-CN" dirty="0" smtClean="0"/>
              <a:t>If </a:t>
            </a:r>
            <a:r>
              <a:rPr lang="en-US" altLang="zh-CN" dirty="0" smtClean="0"/>
              <a:t>your parents scream at you, take it all in stride and </a:t>
            </a:r>
            <a:r>
              <a:rPr lang="en-US" altLang="zh-CN" dirty="0" smtClean="0"/>
              <a:t>they’ll </a:t>
            </a:r>
            <a:r>
              <a:rPr lang="en-US" altLang="zh-CN" dirty="0" smtClean="0"/>
              <a:t>forgive you. </a:t>
            </a:r>
            <a:r>
              <a:rPr lang="en-US" altLang="zh-CN" dirty="0" smtClean="0"/>
              <a:t>Don’t </a:t>
            </a:r>
            <a:r>
              <a:rPr lang="en-US" altLang="zh-CN" dirty="0" smtClean="0"/>
              <a:t>take advantage of this, though, because the day that they stop screaming will be the day that you should fear. Why do I say that? I say this because when they scream at you, it means that they still care. When they stop screaming and basically tell you that they </a:t>
            </a:r>
            <a:r>
              <a:rPr lang="en-US" altLang="zh-CN" dirty="0" smtClean="0"/>
              <a:t>don’t </a:t>
            </a:r>
            <a:r>
              <a:rPr lang="en-US" altLang="zh-CN" dirty="0" smtClean="0"/>
              <a:t>care if you lay down on railroad tracks, they mean it. So, let them scream. </a:t>
            </a:r>
            <a:r>
              <a:rPr lang="en-US" altLang="zh-CN" dirty="0" smtClean="0"/>
              <a:t>They’ll </a:t>
            </a:r>
            <a:r>
              <a:rPr lang="en-US" altLang="zh-CN" dirty="0" smtClean="0"/>
              <a:t>eventually get it out of their system. However, if </a:t>
            </a:r>
            <a:r>
              <a:rPr lang="en-US" altLang="zh-CN" dirty="0" smtClean="0"/>
              <a:t>they’re </a:t>
            </a:r>
            <a:r>
              <a:rPr lang="en-US" altLang="zh-CN" dirty="0" smtClean="0"/>
              <a:t>being verbally abusive, </a:t>
            </a:r>
            <a:r>
              <a:rPr lang="en-US" altLang="zh-CN" dirty="0" smtClean="0"/>
              <a:t>that’s </a:t>
            </a:r>
            <a:r>
              <a:rPr lang="en-US" altLang="zh-CN" dirty="0" smtClean="0"/>
              <a:t>an entirely different story and you need to speak to someone about that.</a:t>
            </a:r>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8438" name="图片 8" descr="MORE"/>
          <p:cNvPicPr>
            <a:picLocks noChangeAspect="1" noChangeArrowheads="1"/>
          </p:cNvPicPr>
          <p:nvPr/>
        </p:nvPicPr>
        <p:blipFill>
          <a:blip r:embed="rId5" cstate="print"/>
          <a:srcRect/>
          <a:stretch>
            <a:fillRect/>
          </a:stretch>
        </p:blipFill>
        <p:spPr bwMode="auto">
          <a:xfrm>
            <a:off x="7991475" y="6262688"/>
            <a:ext cx="912813" cy="228600"/>
          </a:xfrm>
          <a:prstGeom prst="rect">
            <a:avLst/>
          </a:prstGeom>
          <a:noFill/>
          <a:ln w="9525">
            <a:noFill/>
            <a:miter lim="800000"/>
            <a:headEnd/>
            <a:tailEnd/>
          </a:ln>
        </p:spPr>
      </p:pic>
      <p:pic>
        <p:nvPicPr>
          <p:cNvPr id="8"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438"/>
                                        </p:tgtEl>
                                        <p:attrNameLst>
                                          <p:attrName>style.visibility</p:attrName>
                                        </p:attrNameLst>
                                      </p:cBhvr>
                                      <p:to>
                                        <p:strVal val="visible"/>
                                      </p:to>
                                    </p:set>
                                    <p:animEffect transition="in" filter="dissolve">
                                      <p:cBhvr>
                                        <p:cTn id="7" dur="10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855663"/>
            <a:ext cx="8834438" cy="5526087"/>
          </a:xfrm>
        </p:spPr>
        <p:txBody>
          <a:bodyPr/>
          <a:lstStyle/>
          <a:p>
            <a:pPr marL="457200" indent="-457200" eaLnBrk="1" hangingPunct="1">
              <a:buSzPct val="90000"/>
              <a:buFont typeface="Wingdings" pitchFamily="2" charset="2"/>
              <a:buChar char="Ø"/>
            </a:pPr>
            <a:r>
              <a:rPr lang="en-US" altLang="zh-CN" b="1" dirty="0" smtClean="0">
                <a:solidFill>
                  <a:srgbClr val="C00000"/>
                </a:solidFill>
              </a:rPr>
              <a:t>Listen to their advice, you may need it someday:</a:t>
            </a:r>
          </a:p>
          <a:p>
            <a:pPr marL="0" indent="0" algn="just" eaLnBrk="1" hangingPunct="1">
              <a:buSzPct val="120000"/>
              <a:buFont typeface="Arial" pitchFamily="34" charset="0"/>
              <a:buNone/>
            </a:pPr>
            <a:r>
              <a:rPr lang="en-US" altLang="zh-CN" dirty="0" smtClean="0"/>
              <a:t>If you’re </a:t>
            </a:r>
            <a:r>
              <a:rPr lang="en-US" altLang="zh-CN" dirty="0" smtClean="0"/>
              <a:t>a girl and your mother tells you to tuck in your bra strap or your thong, listen to her. Not only is this a fashion faux pas but you will get laughed at, because people (especially kids) are cruel. On the more serious note, when your parents give you any type of advice, try to remember it. Sure, you may roll your eyes and think that </a:t>
            </a:r>
            <a:r>
              <a:rPr lang="en-US" altLang="zh-CN" dirty="0" smtClean="0"/>
              <a:t>it’s </a:t>
            </a:r>
            <a:r>
              <a:rPr lang="en-US" altLang="zh-CN" dirty="0" smtClean="0"/>
              <a:t>old </a:t>
            </a:r>
            <a:r>
              <a:rPr lang="en-US" altLang="zh-CN" dirty="0" smtClean="0"/>
              <a:t>people’s </a:t>
            </a:r>
            <a:r>
              <a:rPr lang="en-US" altLang="zh-CN" dirty="0" smtClean="0"/>
              <a:t>logic, but that advice will help you later. If you have to, write the advice down in your diary or journal later instead of writing down what latest complaints you have against your parents. See, your parents </a:t>
            </a:r>
            <a:r>
              <a:rPr lang="en-US" altLang="zh-CN" dirty="0" smtClean="0"/>
              <a:t>won’t </a:t>
            </a:r>
            <a:r>
              <a:rPr lang="en-US" altLang="zh-CN" dirty="0" smtClean="0"/>
              <a:t>be around forever, so you </a:t>
            </a:r>
            <a:r>
              <a:rPr lang="en-US" altLang="zh-CN" dirty="0" smtClean="0"/>
              <a:t>won’t </a:t>
            </a:r>
            <a:r>
              <a:rPr lang="en-US" altLang="zh-CN" dirty="0" smtClean="0"/>
              <a:t>be able to come back to them 10 or 20 years down the line and get the advice to give to your own children. </a:t>
            </a:r>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8438" name="图片 8" descr="MORE"/>
          <p:cNvPicPr>
            <a:picLocks noChangeAspect="1" noChangeArrowheads="1"/>
          </p:cNvPicPr>
          <p:nvPr/>
        </p:nvPicPr>
        <p:blipFill>
          <a:blip r:embed="rId5" cstate="print"/>
          <a:srcRect/>
          <a:stretch>
            <a:fillRect/>
          </a:stretch>
        </p:blipFill>
        <p:spPr bwMode="auto">
          <a:xfrm>
            <a:off x="7991475" y="6262688"/>
            <a:ext cx="912813" cy="228600"/>
          </a:xfrm>
          <a:prstGeom prst="rect">
            <a:avLst/>
          </a:prstGeom>
          <a:noFill/>
          <a:ln w="9525">
            <a:noFill/>
            <a:miter lim="800000"/>
            <a:headEnd/>
            <a:tailEnd/>
          </a:ln>
        </p:spPr>
      </p:pic>
      <p:pic>
        <p:nvPicPr>
          <p:cNvPr id="8"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438"/>
                                        </p:tgtEl>
                                        <p:attrNameLst>
                                          <p:attrName>style.visibility</p:attrName>
                                        </p:attrNameLst>
                                      </p:cBhvr>
                                      <p:to>
                                        <p:strVal val="visible"/>
                                      </p:to>
                                    </p:set>
                                    <p:animEffect transition="in" filter="dissolve">
                                      <p:cBhvr>
                                        <p:cTn id="7" dur="10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1582409"/>
            <a:ext cx="8759825" cy="1458912"/>
          </a:xfrm>
        </p:spPr>
        <p:txBody>
          <a:bodyPr/>
          <a:lstStyle/>
          <a:p>
            <a:pPr marL="0" indent="0" algn="just" eaLnBrk="1" hangingPunct="1">
              <a:buSzPct val="120000"/>
              <a:buFont typeface="Arial" pitchFamily="34" charset="0"/>
              <a:buNone/>
            </a:pPr>
            <a:r>
              <a:rPr lang="en-US" altLang="zh-CN" dirty="0" smtClean="0"/>
              <a:t>So, </a:t>
            </a:r>
            <a:r>
              <a:rPr lang="en-US" altLang="zh-CN" dirty="0" smtClean="0"/>
              <a:t>understanding your </a:t>
            </a:r>
            <a:r>
              <a:rPr lang="en-US" altLang="zh-CN" dirty="0" smtClean="0"/>
              <a:t>parents is the best thing that you could ever do, so read this and maybe you can give this to your children one day.</a:t>
            </a:r>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7" name="Text Box 7">
            <a:hlinkClick r:id="" action="ppaction://noaction"/>
          </p:cNvPr>
          <p:cNvSpPr txBox="1">
            <a:spLocks noChangeArrowheads="1"/>
          </p:cNvSpPr>
          <p:nvPr/>
        </p:nvSpPr>
        <p:spPr bwMode="auto">
          <a:xfrm>
            <a:off x="1064009" y="3774746"/>
            <a:ext cx="7129462" cy="954107"/>
          </a:xfrm>
          <a:prstGeom prst="rect">
            <a:avLst/>
          </a:prstGeom>
          <a:noFill/>
          <a:ln w="38100" algn="ctr">
            <a:solidFill>
              <a:srgbClr val="FF2929"/>
            </a:solidFill>
            <a:miter lim="800000"/>
            <a:headEnd/>
            <a:tailEnd/>
          </a:ln>
          <a:effectLst/>
        </p:spPr>
        <p:txBody>
          <a:bodyPr>
            <a:spAutoFit/>
          </a:bodyPr>
          <a:lstStyle/>
          <a:p>
            <a:pPr marL="358775">
              <a:spcBef>
                <a:spcPct val="50000"/>
              </a:spcBef>
            </a:pPr>
            <a:r>
              <a:rPr lang="en-US" altLang="zh-CN" sz="2800" b="1" dirty="0">
                <a:solidFill>
                  <a:schemeClr val="accent5">
                    <a:lumMod val="50000"/>
                  </a:schemeClr>
                </a:solidFill>
              </a:rPr>
              <a:t>What will you do if you have your own child (children) in the future?</a:t>
            </a:r>
          </a:p>
        </p:txBody>
      </p:sp>
      <p:pic>
        <p:nvPicPr>
          <p:cNvPr id="8" name="图片 5" descr="Back">
            <a:hlinkClick r:id="rId5" action="ppaction://hlinksldjump"/>
          </p:cNvPr>
          <p:cNvPicPr>
            <a:picLocks noChangeAspect="1" noChangeArrowheads="1"/>
          </p:cNvPicPr>
          <p:nvPr/>
        </p:nvPicPr>
        <p:blipFill>
          <a:blip r:embed="rId6" cstate="print"/>
          <a:srcRect/>
          <a:stretch>
            <a:fillRect/>
          </a:stretch>
        </p:blipFill>
        <p:spPr bwMode="auto">
          <a:xfrm>
            <a:off x="7656513" y="47625"/>
            <a:ext cx="558800" cy="393700"/>
          </a:xfrm>
          <a:prstGeom prst="rect">
            <a:avLst/>
          </a:prstGeom>
          <a:noFill/>
          <a:ln w="9525">
            <a:noFill/>
            <a:miter lim="800000"/>
            <a:headEnd/>
            <a:tailEnd/>
          </a:ln>
        </p:spPr>
      </p:pic>
      <p:pic>
        <p:nvPicPr>
          <p:cNvPr id="9" name="图片 2" descr="END"/>
          <p:cNvPicPr>
            <a:picLocks noChangeAspect="1" noChangeArrowheads="1"/>
          </p:cNvPicPr>
          <p:nvPr/>
        </p:nvPicPr>
        <p:blipFill>
          <a:blip r:embed="rId7" cstate="print"/>
          <a:srcRect/>
          <a:stretch>
            <a:fillRect/>
          </a:stretch>
        </p:blipFill>
        <p:spPr bwMode="auto">
          <a:xfrm>
            <a:off x="8396897" y="6348259"/>
            <a:ext cx="449263" cy="21272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146"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6148"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8" name="内容占位符 2"/>
          <p:cNvSpPr>
            <a:spLocks noGrp="1"/>
          </p:cNvSpPr>
          <p:nvPr>
            <p:ph idx="1"/>
          </p:nvPr>
        </p:nvSpPr>
        <p:spPr>
          <a:xfrm>
            <a:off x="38100" y="735013"/>
            <a:ext cx="8834438" cy="6065837"/>
          </a:xfrm>
        </p:spPr>
        <p:txBody>
          <a:bodyPr/>
          <a:lstStyle/>
          <a:p>
            <a:pPr eaLnBrk="1" hangingPunct="1">
              <a:buFont typeface="Arial" panose="020B0604020202020204" pitchFamily="34" charset="0"/>
              <a:buChar char="•"/>
              <a:defRPr/>
            </a:pPr>
            <a:endParaRPr lang="en-US" altLang="zh-CN" dirty="0" smtClean="0"/>
          </a:p>
          <a:p>
            <a:pPr algn="just" eaLnBrk="1" hangingPunct="1">
              <a:lnSpc>
                <a:spcPct val="110000"/>
              </a:lnSpc>
              <a:spcBef>
                <a:spcPct val="10000"/>
              </a:spcBef>
              <a:buSzPct val="120000"/>
              <a:buNone/>
            </a:pPr>
            <a:r>
              <a:rPr lang="en-US" altLang="zh-CN" sz="1800" dirty="0" smtClean="0">
                <a:solidFill>
                  <a:srgbClr val="0070C0"/>
                </a:solidFill>
              </a:rPr>
              <a:t>    2</a:t>
            </a:r>
            <a:r>
              <a:rPr lang="en-US" altLang="zh-CN" dirty="0" smtClean="0"/>
              <a:t>   </a:t>
            </a:r>
            <a:r>
              <a:rPr lang="en-US" altLang="zh-CN" sz="2500" dirty="0" smtClean="0"/>
              <a:t>When the jar was filled, Dad would sit at the kitchen table and </a:t>
            </a:r>
          </a:p>
          <a:p>
            <a:pPr algn="just" eaLnBrk="1" hangingPunct="1">
              <a:lnSpc>
                <a:spcPct val="110000"/>
              </a:lnSpc>
              <a:spcBef>
                <a:spcPct val="10000"/>
              </a:spcBef>
              <a:buSzPct val="120000"/>
              <a:buNone/>
            </a:pPr>
            <a:r>
              <a:rPr lang="en-US" altLang="zh-CN" sz="2500" dirty="0" smtClean="0"/>
              <a:t>   roll the coins before taking them to the bank. Taking the coins to </a:t>
            </a:r>
          </a:p>
          <a:p>
            <a:pPr algn="just" eaLnBrk="1" hangingPunct="1">
              <a:lnSpc>
                <a:spcPct val="110000"/>
              </a:lnSpc>
              <a:spcBef>
                <a:spcPct val="10000"/>
              </a:spcBef>
              <a:buSzPct val="120000"/>
              <a:buNone/>
            </a:pPr>
            <a:r>
              <a:rPr lang="en-US" altLang="zh-CN" sz="2500" dirty="0" smtClean="0"/>
              <a:t>   </a:t>
            </a:r>
            <a:r>
              <a:rPr lang="en-US" altLang="zh-CN" sz="2500" spc="30" dirty="0" smtClean="0"/>
              <a:t>the bank was always a big production. </a:t>
            </a:r>
            <a:r>
              <a:rPr lang="en-US" altLang="zh-CN" sz="2500" spc="30" dirty="0" smtClean="0">
                <a:hlinkClick r:id="rId5" action="ppaction://hlinksldjump"/>
              </a:rPr>
              <a:t>Stacked</a:t>
            </a:r>
            <a:r>
              <a:rPr lang="en-US" altLang="zh-CN" sz="2500" spc="30" dirty="0" smtClean="0"/>
              <a:t> neatly in a small </a:t>
            </a:r>
            <a:r>
              <a:rPr lang="en-US" altLang="zh-CN" sz="2500" spc="-40" dirty="0" smtClean="0">
                <a:hlinkClick r:id="rId6" action="ppaction://hlinksldjump"/>
              </a:rPr>
              <a:t>cardboard</a:t>
            </a:r>
            <a:r>
              <a:rPr lang="en-US" altLang="zh-CN" sz="2500" spc="-40" dirty="0" smtClean="0"/>
              <a:t> box, the coins were placed between Dad and me on the</a:t>
            </a:r>
            <a:r>
              <a:rPr lang="en-US" altLang="zh-CN" sz="2500" dirty="0" smtClean="0"/>
              <a:t/>
            </a:r>
            <a:br>
              <a:rPr lang="en-US" altLang="zh-CN" sz="2500" dirty="0" smtClean="0"/>
            </a:br>
            <a:r>
              <a:rPr lang="en-US" altLang="zh-CN" sz="2500" spc="-20" dirty="0" smtClean="0"/>
              <a:t>seat of his old truck. </a:t>
            </a:r>
            <a:r>
              <a:rPr lang="en-US" altLang="zh-CN" sz="2500" spc="-20" dirty="0" smtClean="0">
                <a:hlinkClick r:id="rId7" action="ppaction://hlinksldjump"/>
              </a:rPr>
              <a:t>Each and every time, as we drove to the bank</a:t>
            </a:r>
            <a:r>
              <a:rPr lang="en-US" altLang="zh-CN" sz="2500" spc="-20" dirty="0" smtClean="0"/>
              <a:t>, </a:t>
            </a:r>
          </a:p>
          <a:p>
            <a:pPr algn="just" eaLnBrk="1" hangingPunct="1">
              <a:lnSpc>
                <a:spcPct val="110000"/>
              </a:lnSpc>
              <a:spcBef>
                <a:spcPct val="10000"/>
              </a:spcBef>
              <a:buSzPct val="120000"/>
              <a:buNone/>
            </a:pPr>
            <a:r>
              <a:rPr lang="en-US" altLang="zh-CN" sz="2500" dirty="0" smtClean="0"/>
              <a:t>   </a:t>
            </a:r>
            <a:r>
              <a:rPr lang="en-US" altLang="zh-CN" sz="2500" spc="20" dirty="0" smtClean="0"/>
              <a:t>Dad would look at me hopefully. </a:t>
            </a:r>
            <a:r>
              <a:rPr lang="en-US" altLang="zh-CN" sz="2500" spc="20" dirty="0" smtClean="0">
                <a:hlinkClick r:id="rId8" action="ppaction://hlinksldjump"/>
              </a:rPr>
              <a:t>“Those </a:t>
            </a:r>
            <a:r>
              <a:rPr lang="en-US" altLang="zh-CN" sz="2500" spc="20" dirty="0" smtClean="0">
                <a:hlinkClick r:id="rId8" action="ppaction://hlinksldjump"/>
              </a:rPr>
              <a:t>coins are going to keep </a:t>
            </a:r>
            <a:r>
              <a:rPr lang="en-US" altLang="zh-CN" sz="2500" dirty="0" smtClean="0">
                <a:hlinkClick r:id="rId8" action="ppaction://hlinksldjump"/>
              </a:rPr>
              <a:t>you out of the textile mill, son</a:t>
            </a:r>
            <a:r>
              <a:rPr lang="en-US" altLang="zh-CN" sz="2500" dirty="0" smtClean="0"/>
              <a:t>. You’re going to do better than me. </a:t>
            </a:r>
            <a:r>
              <a:rPr lang="en-US" altLang="zh-CN" sz="2500" spc="20" dirty="0" smtClean="0"/>
              <a:t>This old mill town’s not going to </a:t>
            </a:r>
            <a:r>
              <a:rPr lang="en-US" altLang="zh-CN" sz="2500" spc="20" dirty="0" smtClean="0">
                <a:hlinkClick r:id="rId9" action="ppaction://hlinksldjump"/>
              </a:rPr>
              <a:t>hold you back</a:t>
            </a:r>
            <a:r>
              <a:rPr lang="en-US" altLang="zh-CN" sz="2500" spc="20" dirty="0" smtClean="0"/>
              <a:t>.” </a:t>
            </a:r>
            <a:r>
              <a:rPr lang="en-US" altLang="zh-CN" sz="2500" spc="20" dirty="0" smtClean="0"/>
              <a:t>Also, each and </a:t>
            </a:r>
            <a:r>
              <a:rPr lang="en-US" altLang="zh-CN" sz="2500" spc="-60" dirty="0" smtClean="0"/>
              <a:t>every time, as he slid the box of rolled coins across the counter at the </a:t>
            </a:r>
          </a:p>
          <a:p>
            <a:pPr algn="just" eaLnBrk="1" hangingPunct="1">
              <a:lnSpc>
                <a:spcPct val="110000"/>
              </a:lnSpc>
              <a:spcBef>
                <a:spcPct val="10000"/>
              </a:spcBef>
              <a:buSzPct val="120000"/>
              <a:buNone/>
            </a:pPr>
            <a:r>
              <a:rPr lang="en-US" altLang="zh-CN" sz="2500" dirty="0" smtClean="0"/>
              <a:t>   </a:t>
            </a:r>
            <a:r>
              <a:rPr lang="en-US" altLang="zh-CN" sz="2500" spc="-30" dirty="0" smtClean="0"/>
              <a:t>bank towards the </a:t>
            </a:r>
            <a:r>
              <a:rPr lang="en-US" altLang="zh-CN" sz="2500" spc="-30" dirty="0" smtClean="0">
                <a:hlinkClick r:id="rId10" action="ppaction://hlinksldjump"/>
              </a:rPr>
              <a:t>cashier</a:t>
            </a:r>
            <a:r>
              <a:rPr lang="en-US" altLang="zh-CN" sz="2500" spc="-30" dirty="0" smtClean="0"/>
              <a:t>, he would </a:t>
            </a:r>
            <a:r>
              <a:rPr lang="en-US" altLang="zh-CN" sz="2500" spc="-30" dirty="0" smtClean="0">
                <a:hlinkClick r:id="rId11" action="ppaction://hlinksldjump"/>
              </a:rPr>
              <a:t>grin</a:t>
            </a:r>
            <a:r>
              <a:rPr lang="en-US" altLang="zh-CN" sz="2500" spc="-30" dirty="0" smtClean="0"/>
              <a:t> proudly. </a:t>
            </a:r>
            <a:r>
              <a:rPr lang="en-US" altLang="zh-CN" sz="2500" spc="-30" dirty="0" smtClean="0"/>
              <a:t>“These </a:t>
            </a:r>
            <a:r>
              <a:rPr lang="en-US" altLang="zh-CN" sz="2500" spc="-30" dirty="0" smtClean="0"/>
              <a:t>are for my </a:t>
            </a:r>
          </a:p>
          <a:p>
            <a:pPr algn="just" eaLnBrk="1" hangingPunct="1">
              <a:lnSpc>
                <a:spcPct val="110000"/>
              </a:lnSpc>
              <a:spcBef>
                <a:spcPct val="10000"/>
              </a:spcBef>
              <a:buSzPct val="120000"/>
              <a:buNone/>
            </a:pPr>
            <a:r>
              <a:rPr lang="en-US" altLang="zh-CN" sz="2500" dirty="0" smtClean="0"/>
              <a:t>   son’s college </a:t>
            </a:r>
            <a:r>
              <a:rPr lang="en-US" altLang="zh-CN" sz="2500" dirty="0" smtClean="0">
                <a:hlinkClick r:id="rId12" action="ppaction://hlinksldjump"/>
              </a:rPr>
              <a:t>fund</a:t>
            </a:r>
            <a:r>
              <a:rPr lang="en-US" altLang="zh-CN" sz="2500" dirty="0" smtClean="0"/>
              <a:t>. He’ll never work at the mill all his life like me.”</a:t>
            </a:r>
            <a:endParaRPr lang="zh-CN" altLang="en-US" sz="2500" dirty="0" smtClean="0"/>
          </a:p>
        </p:txBody>
      </p:sp>
      <p:pic>
        <p:nvPicPr>
          <p:cNvPr id="6152" name="图片 8" descr="音频">
            <a:hlinkClick r:id="rId13" action="ppaction://hlinkfile"/>
          </p:cNvPr>
          <p:cNvPicPr>
            <a:picLocks noChangeAspect="1" noChangeArrowheads="1"/>
          </p:cNvPicPr>
          <p:nvPr/>
        </p:nvPicPr>
        <p:blipFill>
          <a:blip r:embed="rId14" cstate="print"/>
          <a:srcRect/>
          <a:stretch>
            <a:fillRect/>
          </a:stretch>
        </p:blipFill>
        <p:spPr bwMode="auto">
          <a:xfrm>
            <a:off x="8486956" y="684752"/>
            <a:ext cx="476250" cy="533400"/>
          </a:xfrm>
          <a:prstGeom prst="rect">
            <a:avLst/>
          </a:prstGeom>
          <a:noFill/>
          <a:ln w="9525">
            <a:noFill/>
            <a:miter lim="800000"/>
            <a:headEnd/>
            <a:tailEnd/>
          </a:ln>
        </p:spPr>
      </p:pic>
      <p:pic>
        <p:nvPicPr>
          <p:cNvPr id="6153" name="图片 10">
            <a:hlinkClick r:id="rId15" action="ppaction://hlinksldjump"/>
          </p:cNvPr>
          <p:cNvPicPr>
            <a:picLocks noChangeAspect="1"/>
          </p:cNvPicPr>
          <p:nvPr/>
        </p:nvPicPr>
        <p:blipFill>
          <a:blip r:embed="rId16" cstate="print"/>
          <a:srcRect/>
          <a:stretch>
            <a:fillRect/>
          </a:stretch>
        </p:blipFill>
        <p:spPr bwMode="auto">
          <a:xfrm>
            <a:off x="8072749" y="6092825"/>
            <a:ext cx="879475" cy="539750"/>
          </a:xfrm>
          <a:prstGeom prst="rect">
            <a:avLst/>
          </a:prstGeom>
          <a:noFill/>
          <a:ln w="9525">
            <a:noFill/>
            <a:miter lim="800000"/>
            <a:headEnd/>
            <a:tailEnd/>
          </a:ln>
        </p:spPr>
      </p:pic>
      <p:pic>
        <p:nvPicPr>
          <p:cNvPr id="9" name="图片 5" descr="Back">
            <a:hlinkClick r:id="rId17" action="ppaction://hlinksldjump"/>
          </p:cNvPr>
          <p:cNvPicPr>
            <a:picLocks noChangeAspect="1" noChangeArrowheads="1"/>
          </p:cNvPicPr>
          <p:nvPr/>
        </p:nvPicPr>
        <p:blipFill>
          <a:blip r:embed="rId18"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941388"/>
            <a:ext cx="8834438" cy="5445125"/>
          </a:xfrm>
        </p:spPr>
        <p:txBody>
          <a:bodyPr/>
          <a:lstStyle/>
          <a:p>
            <a:pPr marL="0" indent="0" algn="ctr">
              <a:buFont typeface="Arial" pitchFamily="34" charset="0"/>
              <a:buNone/>
            </a:pPr>
            <a:r>
              <a:rPr lang="en-US" altLang="zh-CN" sz="3200" b="1" dirty="0" smtClean="0">
                <a:solidFill>
                  <a:srgbClr val="C00000"/>
                </a:solidFill>
                <a:cs typeface="Times New Roman" pitchFamily="18" charset="0"/>
              </a:rPr>
              <a:t>Five </a:t>
            </a:r>
            <a:r>
              <a:rPr lang="en-US" altLang="zh-CN" sz="3200" b="1" dirty="0" smtClean="0">
                <a:solidFill>
                  <a:srgbClr val="C00000"/>
                </a:solidFill>
                <a:cs typeface="Times New Roman" pitchFamily="18" charset="0"/>
              </a:rPr>
              <a:t>ways </a:t>
            </a:r>
            <a:r>
              <a:rPr lang="en-US" altLang="zh-CN" sz="3200" b="1" dirty="0" smtClean="0">
                <a:solidFill>
                  <a:srgbClr val="C00000"/>
                </a:solidFill>
                <a:cs typeface="Times New Roman" pitchFamily="18" charset="0"/>
              </a:rPr>
              <a:t>for </a:t>
            </a:r>
            <a:r>
              <a:rPr lang="en-US" altLang="zh-CN" sz="3200" b="1" dirty="0" smtClean="0">
                <a:solidFill>
                  <a:srgbClr val="C00000"/>
                </a:solidFill>
                <a:cs typeface="Times New Roman" pitchFamily="18" charset="0"/>
              </a:rPr>
              <a:t>mothers </a:t>
            </a:r>
            <a:r>
              <a:rPr lang="en-US" altLang="zh-CN" sz="3200" b="1" dirty="0" smtClean="0">
                <a:solidFill>
                  <a:srgbClr val="C00000"/>
                </a:solidFill>
                <a:cs typeface="Times New Roman" pitchFamily="18" charset="0"/>
              </a:rPr>
              <a:t>to </a:t>
            </a:r>
            <a:r>
              <a:rPr lang="en-US" altLang="zh-CN" sz="3200" b="1" dirty="0" smtClean="0">
                <a:solidFill>
                  <a:srgbClr val="C00000"/>
                </a:solidFill>
                <a:cs typeface="Times New Roman" pitchFamily="18" charset="0"/>
              </a:rPr>
              <a:t>connect </a:t>
            </a:r>
            <a:r>
              <a:rPr lang="en-US" altLang="zh-CN" sz="3200" b="1" dirty="0" smtClean="0">
                <a:solidFill>
                  <a:srgbClr val="C00000"/>
                </a:solidFill>
                <a:cs typeface="Times New Roman" pitchFamily="18" charset="0"/>
              </a:rPr>
              <a:t>with </a:t>
            </a:r>
            <a:r>
              <a:rPr lang="en-US" altLang="zh-CN" sz="3200" b="1" dirty="0" smtClean="0">
                <a:solidFill>
                  <a:srgbClr val="C00000"/>
                </a:solidFill>
                <a:cs typeface="Times New Roman" pitchFamily="18" charset="0"/>
              </a:rPr>
              <a:t>sons</a:t>
            </a:r>
            <a:endParaRPr lang="en-US" altLang="zh-CN" sz="3200" b="1" dirty="0" smtClean="0">
              <a:solidFill>
                <a:srgbClr val="C00000"/>
              </a:solidFill>
              <a:cs typeface="Times New Roman" pitchFamily="18" charset="0"/>
            </a:endParaRPr>
          </a:p>
          <a:p>
            <a:pPr marL="0" indent="0">
              <a:buFont typeface="Arial" pitchFamily="34" charset="0"/>
              <a:buNone/>
            </a:pPr>
            <a:endParaRPr lang="en-US" altLang="zh-CN" sz="1400" dirty="0" smtClean="0">
              <a:solidFill>
                <a:srgbClr val="000000"/>
              </a:solidFill>
              <a:latin typeface="Comic Sans MS" pitchFamily="66" charset="0"/>
              <a:cs typeface="Times New Roman" pitchFamily="18" charset="0"/>
            </a:endParaRPr>
          </a:p>
          <a:p>
            <a:pPr marL="0" indent="0" algn="just">
              <a:buFont typeface="Arial" pitchFamily="34" charset="0"/>
              <a:buNone/>
            </a:pPr>
            <a:r>
              <a:rPr lang="en-US" altLang="zh-CN" dirty="0" smtClean="0">
                <a:solidFill>
                  <a:srgbClr val="000000"/>
                </a:solidFill>
                <a:cs typeface="Times New Roman" pitchFamily="18" charset="0"/>
              </a:rPr>
              <a:t>It </a:t>
            </a:r>
            <a:r>
              <a:rPr lang="en-US" altLang="zh-CN" dirty="0" smtClean="0">
                <a:solidFill>
                  <a:srgbClr val="000000"/>
                </a:solidFill>
                <a:cs typeface="Times New Roman" pitchFamily="18" charset="0"/>
              </a:rPr>
              <a:t>isn</a:t>
            </a:r>
            <a:r>
              <a:rPr lang="en-US" altLang="zh-CN" dirty="0" smtClean="0">
                <a:solidFill>
                  <a:srgbClr val="000000"/>
                </a:solidFill>
              </a:rPr>
              <a:t>’</a:t>
            </a:r>
            <a:r>
              <a:rPr lang="en-US" altLang="zh-CN" dirty="0" smtClean="0">
                <a:solidFill>
                  <a:srgbClr val="000000"/>
                </a:solidFill>
                <a:cs typeface="Times New Roman" pitchFamily="18" charset="0"/>
              </a:rPr>
              <a:t>t always easy to connect with our sons. It seems to me that possessing the </a:t>
            </a:r>
            <a:r>
              <a:rPr lang="en-US" altLang="zh-CN" dirty="0" smtClean="0">
                <a:solidFill>
                  <a:srgbClr val="000000"/>
                </a:solidFill>
                <a:cs typeface="Times New Roman" pitchFamily="18" charset="0"/>
              </a:rPr>
              <a:t>‘Y</a:t>
            </a:r>
            <a:r>
              <a:rPr lang="en-US" altLang="zh-CN" dirty="0" smtClean="0">
                <a:solidFill>
                  <a:srgbClr val="000000"/>
                </a:solidFill>
                <a:cs typeface="Times New Roman" pitchFamily="18" charset="0"/>
              </a:rPr>
              <a:t>’</a:t>
            </a:r>
            <a:r>
              <a:rPr lang="en-US" altLang="zh-CN" dirty="0" smtClean="0">
                <a:solidFill>
                  <a:srgbClr val="000000"/>
                </a:solidFill>
                <a:cs typeface="Times New Roman" pitchFamily="18" charset="0"/>
              </a:rPr>
              <a:t> </a:t>
            </a:r>
            <a:r>
              <a:rPr lang="en-US" altLang="zh-CN" dirty="0" smtClean="0">
                <a:solidFill>
                  <a:srgbClr val="000000"/>
                </a:solidFill>
                <a:cs typeface="Times New Roman" pitchFamily="18" charset="0"/>
              </a:rPr>
              <a:t>chromosome automatically enrolls you into a male club, </a:t>
            </a:r>
            <a:r>
              <a:rPr lang="en-US" altLang="zh-CN" dirty="0" smtClean="0">
                <a:solidFill>
                  <a:srgbClr val="000000"/>
                </a:solidFill>
                <a:cs typeface="Times New Roman" pitchFamily="18" charset="0"/>
              </a:rPr>
              <a:t>of which </a:t>
            </a:r>
            <a:r>
              <a:rPr lang="en-US" altLang="zh-CN" dirty="0" smtClean="0">
                <a:solidFill>
                  <a:srgbClr val="000000"/>
                </a:solidFill>
                <a:cs typeface="Times New Roman" pitchFamily="18" charset="0"/>
              </a:rPr>
              <a:t>mothers are not a </a:t>
            </a:r>
            <a:r>
              <a:rPr lang="en-US" altLang="zh-CN" dirty="0" smtClean="0">
                <a:solidFill>
                  <a:srgbClr val="000000"/>
                </a:solidFill>
                <a:cs typeface="Times New Roman" pitchFamily="18" charset="0"/>
              </a:rPr>
              <a:t>part. </a:t>
            </a:r>
            <a:r>
              <a:rPr lang="en-US" altLang="zh-CN" dirty="0" smtClean="0">
                <a:solidFill>
                  <a:srgbClr val="000000"/>
                </a:solidFill>
                <a:cs typeface="Times New Roman" pitchFamily="18" charset="0"/>
              </a:rPr>
              <a:t>My husband and son </a:t>
            </a:r>
            <a:r>
              <a:rPr lang="en-US" altLang="zh-CN" dirty="0" smtClean="0">
                <a:solidFill>
                  <a:srgbClr val="000000"/>
                </a:solidFill>
                <a:cs typeface="Times New Roman" pitchFamily="18" charset="0"/>
              </a:rPr>
              <a:t>share </a:t>
            </a:r>
            <a:r>
              <a:rPr lang="en-US" altLang="zh-CN" dirty="0" smtClean="0">
                <a:solidFill>
                  <a:srgbClr val="000000"/>
                </a:solidFill>
                <a:cs typeface="Times New Roman" pitchFamily="18" charset="0"/>
              </a:rPr>
              <a:t>a lot of hobbies and </a:t>
            </a:r>
            <a:r>
              <a:rPr lang="en-US" altLang="zh-CN" dirty="0" smtClean="0">
                <a:solidFill>
                  <a:srgbClr val="000000"/>
                </a:solidFill>
                <a:cs typeface="Times New Roman" pitchFamily="18" charset="0"/>
              </a:rPr>
              <a:t>interests. </a:t>
            </a:r>
            <a:r>
              <a:rPr lang="en-US" altLang="zh-CN" dirty="0" smtClean="0">
                <a:solidFill>
                  <a:srgbClr val="000000"/>
                </a:solidFill>
                <a:cs typeface="Times New Roman" pitchFamily="18" charset="0"/>
              </a:rPr>
              <a:t>They ride dirt bikes and I don</a:t>
            </a:r>
            <a:r>
              <a:rPr lang="en-US" altLang="zh-CN" dirty="0" smtClean="0">
                <a:solidFill>
                  <a:srgbClr val="000000"/>
                </a:solidFill>
              </a:rPr>
              <a:t>’</a:t>
            </a:r>
            <a:r>
              <a:rPr lang="en-US" altLang="zh-CN" dirty="0" smtClean="0">
                <a:solidFill>
                  <a:srgbClr val="000000"/>
                </a:solidFill>
                <a:cs typeface="Times New Roman" pitchFamily="18" charset="0"/>
              </a:rPr>
              <a:t>t have one. </a:t>
            </a:r>
            <a:r>
              <a:rPr lang="en-US" altLang="zh-CN" dirty="0" smtClean="0">
                <a:solidFill>
                  <a:srgbClr val="000000"/>
                </a:solidFill>
                <a:cs typeface="Times New Roman" pitchFamily="18" charset="0"/>
              </a:rPr>
              <a:t>They </a:t>
            </a:r>
            <a:r>
              <a:rPr lang="en-US" altLang="zh-CN" dirty="0" smtClean="0">
                <a:solidFill>
                  <a:srgbClr val="000000"/>
                </a:solidFill>
                <a:cs typeface="Times New Roman" pitchFamily="18" charset="0"/>
              </a:rPr>
              <a:t>like to watch football, which I hate. Then there is the ball throwing and kicking that I am horribly inept at. But this doesn</a:t>
            </a:r>
            <a:r>
              <a:rPr lang="en-US" altLang="zh-CN" dirty="0" smtClean="0">
                <a:solidFill>
                  <a:srgbClr val="000000"/>
                </a:solidFill>
              </a:rPr>
              <a:t>’</a:t>
            </a:r>
            <a:r>
              <a:rPr lang="en-US" altLang="zh-CN" dirty="0" smtClean="0">
                <a:solidFill>
                  <a:srgbClr val="000000"/>
                </a:solidFill>
                <a:cs typeface="Times New Roman" pitchFamily="18" charset="0"/>
              </a:rPr>
              <a:t>t mean that I can</a:t>
            </a:r>
            <a:r>
              <a:rPr lang="en-US" altLang="zh-CN" dirty="0" smtClean="0">
                <a:solidFill>
                  <a:srgbClr val="000000"/>
                </a:solidFill>
              </a:rPr>
              <a:t>’</a:t>
            </a:r>
            <a:r>
              <a:rPr lang="en-US" altLang="zh-CN" dirty="0" smtClean="0">
                <a:solidFill>
                  <a:srgbClr val="000000"/>
                </a:solidFill>
                <a:cs typeface="Times New Roman" pitchFamily="18" charset="0"/>
              </a:rPr>
              <a:t>t find my own ways to connect with my son and so can you. Read on for five ways that you can connect with your son and build a strong mother son relationship.</a:t>
            </a:r>
            <a:r>
              <a:rPr lang="en-US" altLang="zh-CN" dirty="0" smtClean="0">
                <a:solidFill>
                  <a:srgbClr val="FF0000"/>
                </a:solidFill>
                <a:cs typeface="Arial" pitchFamily="34" charset="0"/>
              </a:rPr>
              <a:t> </a:t>
            </a:r>
            <a:endParaRPr lang="en-US" altLang="zh-CN" dirty="0">
              <a:solidFill>
                <a:srgbClr val="FF0000"/>
              </a:solidFill>
              <a:cs typeface="Arial" pitchFamily="34" charset="0"/>
            </a:endParaRPr>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8438" name="图片 8" descr="MORE"/>
          <p:cNvPicPr>
            <a:picLocks noChangeAspect="1" noChangeArrowheads="1"/>
          </p:cNvPicPr>
          <p:nvPr/>
        </p:nvPicPr>
        <p:blipFill>
          <a:blip r:embed="rId5" cstate="print"/>
          <a:srcRect/>
          <a:stretch>
            <a:fillRect/>
          </a:stretch>
        </p:blipFill>
        <p:spPr bwMode="auto">
          <a:xfrm>
            <a:off x="7991475" y="6262688"/>
            <a:ext cx="912813" cy="228600"/>
          </a:xfrm>
          <a:prstGeom prst="rect">
            <a:avLst/>
          </a:prstGeom>
          <a:noFill/>
          <a:ln w="9525">
            <a:noFill/>
            <a:miter lim="800000"/>
            <a:headEnd/>
            <a:tailEnd/>
          </a:ln>
        </p:spPr>
      </p:pic>
      <p:pic>
        <p:nvPicPr>
          <p:cNvPr id="8"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438"/>
                                        </p:tgtEl>
                                        <p:attrNameLst>
                                          <p:attrName>style.visibility</p:attrName>
                                        </p:attrNameLst>
                                      </p:cBhvr>
                                      <p:to>
                                        <p:strVal val="visible"/>
                                      </p:to>
                                    </p:set>
                                    <p:animEffect transition="in" filter="dissolve">
                                      <p:cBhvr>
                                        <p:cTn id="7" dur="10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893763"/>
            <a:ext cx="8834438" cy="2801937"/>
          </a:xfrm>
        </p:spPr>
        <p:txBody>
          <a:bodyPr/>
          <a:lstStyle/>
          <a:p>
            <a:pPr marL="0" indent="0">
              <a:lnSpc>
                <a:spcPct val="110000"/>
              </a:lnSpc>
              <a:buFont typeface="Arial" pitchFamily="34" charset="0"/>
              <a:buNone/>
            </a:pPr>
            <a:r>
              <a:rPr lang="en-US" altLang="zh-CN" b="1" dirty="0">
                <a:solidFill>
                  <a:srgbClr val="C00000"/>
                </a:solidFill>
              </a:rPr>
              <a:t>1. Find a common interest</a:t>
            </a:r>
          </a:p>
          <a:p>
            <a:pPr marL="0" indent="0" algn="just">
              <a:lnSpc>
                <a:spcPct val="110000"/>
              </a:lnSpc>
              <a:buFont typeface="Arial" pitchFamily="34" charset="0"/>
              <a:buNone/>
            </a:pPr>
            <a:r>
              <a:rPr lang="en-US" altLang="zh-CN" dirty="0" smtClean="0">
                <a:solidFill>
                  <a:srgbClr val="000000"/>
                </a:solidFill>
              </a:rPr>
              <a:t>At </a:t>
            </a:r>
            <a:r>
              <a:rPr lang="en-US" altLang="zh-CN" dirty="0" smtClean="0">
                <a:solidFill>
                  <a:srgbClr val="000000"/>
                </a:solidFill>
              </a:rPr>
              <a:t>first finding a common interest may seem like a daunting task. After all you were never a boy. Start by thinking about the things that your son likes to do. Maybe you both like to ride bicycles or run. Try taking a self-defense class together. </a:t>
            </a: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8438" name="图片 8" descr="MORE"/>
          <p:cNvPicPr>
            <a:picLocks noChangeAspect="1" noChangeArrowheads="1"/>
          </p:cNvPicPr>
          <p:nvPr/>
        </p:nvPicPr>
        <p:blipFill>
          <a:blip r:embed="rId5" cstate="print"/>
          <a:srcRect/>
          <a:stretch>
            <a:fillRect/>
          </a:stretch>
        </p:blipFill>
        <p:spPr bwMode="auto">
          <a:xfrm>
            <a:off x="7991475" y="6262688"/>
            <a:ext cx="912813" cy="228600"/>
          </a:xfrm>
          <a:prstGeom prst="rect">
            <a:avLst/>
          </a:prstGeom>
          <a:noFill/>
          <a:ln w="9525">
            <a:noFill/>
            <a:miter lim="800000"/>
            <a:headEnd/>
            <a:tailEnd/>
          </a:ln>
        </p:spPr>
      </p:pic>
      <p:pic>
        <p:nvPicPr>
          <p:cNvPr id="7"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438"/>
                                        </p:tgtEl>
                                        <p:attrNameLst>
                                          <p:attrName>style.visibility</p:attrName>
                                        </p:attrNameLst>
                                      </p:cBhvr>
                                      <p:to>
                                        <p:strVal val="visible"/>
                                      </p:to>
                                    </p:set>
                                    <p:animEffect transition="in" filter="dissolve">
                                      <p:cBhvr>
                                        <p:cTn id="7" dur="10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941388"/>
            <a:ext cx="8834438" cy="4954587"/>
          </a:xfrm>
        </p:spPr>
        <p:txBody>
          <a:bodyPr/>
          <a:lstStyle/>
          <a:p>
            <a:pPr marL="0" indent="0">
              <a:lnSpc>
                <a:spcPct val="110000"/>
              </a:lnSpc>
              <a:buFont typeface="Arial" pitchFamily="34" charset="0"/>
              <a:buNone/>
            </a:pPr>
            <a:r>
              <a:rPr lang="en-US" altLang="zh-CN" b="1" dirty="0">
                <a:solidFill>
                  <a:srgbClr val="C00000"/>
                </a:solidFill>
              </a:rPr>
              <a:t>2. Read</a:t>
            </a:r>
            <a:r>
              <a:rPr lang="en-US" altLang="zh-CN" b="1" dirty="0" smtClean="0">
                <a:solidFill>
                  <a:srgbClr val="FF5050"/>
                </a:solidFill>
                <a:latin typeface="Comic Sans MS" pitchFamily="66" charset="0"/>
              </a:rPr>
              <a:t> </a:t>
            </a:r>
          </a:p>
          <a:p>
            <a:pPr marL="0" indent="0" algn="just">
              <a:lnSpc>
                <a:spcPct val="110000"/>
              </a:lnSpc>
              <a:buFont typeface="Arial" pitchFamily="34" charset="0"/>
              <a:buNone/>
            </a:pPr>
            <a:r>
              <a:rPr lang="en-US" altLang="zh-CN" dirty="0" smtClean="0">
                <a:solidFill>
                  <a:srgbClr val="000000"/>
                </a:solidFill>
              </a:rPr>
              <a:t>Reading </a:t>
            </a:r>
            <a:r>
              <a:rPr lang="en-US" altLang="zh-CN" dirty="0" smtClean="0">
                <a:solidFill>
                  <a:srgbClr val="000000"/>
                </a:solidFill>
              </a:rPr>
              <a:t>to your son is a great way to connect with </a:t>
            </a:r>
            <a:r>
              <a:rPr lang="en-US" altLang="zh-CN" dirty="0" smtClean="0">
                <a:solidFill>
                  <a:srgbClr val="000000"/>
                </a:solidFill>
              </a:rPr>
              <a:t>him. When </a:t>
            </a:r>
            <a:r>
              <a:rPr lang="en-US" altLang="zh-CN" dirty="0" smtClean="0">
                <a:solidFill>
                  <a:srgbClr val="000000"/>
                </a:solidFill>
              </a:rPr>
              <a:t>he’s </a:t>
            </a:r>
            <a:r>
              <a:rPr lang="en-US" altLang="zh-CN" dirty="0" smtClean="0">
                <a:solidFill>
                  <a:srgbClr val="000000"/>
                </a:solidFill>
              </a:rPr>
              <a:t>young, </a:t>
            </a:r>
            <a:r>
              <a:rPr lang="en-US" altLang="zh-CN" dirty="0" smtClean="0">
                <a:solidFill>
                  <a:srgbClr val="000000"/>
                </a:solidFill>
              </a:rPr>
              <a:t>pull him onto your lap and read picture books. During grade school try reading novels. I read every night to my son. Kids can usually understand and enjoy a book two-grade levels above what they can read themselves. As your son </a:t>
            </a:r>
            <a:r>
              <a:rPr lang="en-US" altLang="zh-CN" dirty="0" smtClean="0">
                <a:solidFill>
                  <a:srgbClr val="000000"/>
                </a:solidFill>
              </a:rPr>
              <a:t>grows, </a:t>
            </a:r>
            <a:r>
              <a:rPr lang="en-US" altLang="zh-CN" dirty="0" smtClean="0">
                <a:solidFill>
                  <a:srgbClr val="000000"/>
                </a:solidFill>
              </a:rPr>
              <a:t>try reading the same book and then discussing it over </a:t>
            </a:r>
            <a:r>
              <a:rPr lang="en-US" altLang="zh-CN" dirty="0" smtClean="0">
                <a:solidFill>
                  <a:srgbClr val="000000"/>
                </a:solidFill>
              </a:rPr>
              <a:t>ice-cream </a:t>
            </a:r>
            <a:r>
              <a:rPr lang="en-US" altLang="zh-CN" dirty="0" smtClean="0">
                <a:solidFill>
                  <a:srgbClr val="000000"/>
                </a:solidFill>
              </a:rPr>
              <a:t>of course.</a:t>
            </a:r>
            <a:r>
              <a:rPr lang="en-US" altLang="zh-CN" dirty="0" smtClean="0">
                <a:solidFill>
                  <a:srgbClr val="FF0000"/>
                </a:solidFill>
                <a:cs typeface="Arial" pitchFamily="34" charset="0"/>
              </a:rPr>
              <a:t> </a:t>
            </a:r>
          </a:p>
          <a:p>
            <a:pPr lvl="1" eaLnBrk="1" hangingPunct="1">
              <a:buFont typeface="Arial" panose="020B0604020202020204" pitchFamily="34" charset="0"/>
              <a:buChar char="•"/>
              <a:defRPr/>
            </a:pPr>
            <a:endParaRPr lang="en-US" altLang="zh-CN" dirty="0" smtClean="0"/>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dirty="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8438" name="图片 8" descr="MORE"/>
          <p:cNvPicPr>
            <a:picLocks noChangeAspect="1" noChangeArrowheads="1"/>
          </p:cNvPicPr>
          <p:nvPr/>
        </p:nvPicPr>
        <p:blipFill>
          <a:blip r:embed="rId5" cstate="print"/>
          <a:srcRect/>
          <a:stretch>
            <a:fillRect/>
          </a:stretch>
        </p:blipFill>
        <p:spPr bwMode="auto">
          <a:xfrm>
            <a:off x="7991475" y="6262688"/>
            <a:ext cx="912813" cy="228600"/>
          </a:xfrm>
          <a:prstGeom prst="rect">
            <a:avLst/>
          </a:prstGeom>
          <a:noFill/>
          <a:ln w="9525">
            <a:noFill/>
            <a:miter lim="800000"/>
            <a:headEnd/>
            <a:tailEnd/>
          </a:ln>
        </p:spPr>
      </p:pic>
      <p:pic>
        <p:nvPicPr>
          <p:cNvPr id="8"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438"/>
                                        </p:tgtEl>
                                        <p:attrNameLst>
                                          <p:attrName>style.visibility</p:attrName>
                                        </p:attrNameLst>
                                      </p:cBhvr>
                                      <p:to>
                                        <p:strVal val="visible"/>
                                      </p:to>
                                    </p:set>
                                    <p:animEffect transition="in" filter="dissolve">
                                      <p:cBhvr>
                                        <p:cTn id="7" dur="10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1027113"/>
            <a:ext cx="8834438" cy="4935537"/>
          </a:xfrm>
        </p:spPr>
        <p:txBody>
          <a:bodyPr/>
          <a:lstStyle/>
          <a:p>
            <a:pPr marL="0" indent="0">
              <a:lnSpc>
                <a:spcPct val="110000"/>
              </a:lnSpc>
              <a:buFont typeface="Arial" pitchFamily="34" charset="0"/>
              <a:buNone/>
            </a:pPr>
            <a:r>
              <a:rPr lang="en-US" altLang="zh-CN" b="1" dirty="0">
                <a:solidFill>
                  <a:srgbClr val="C00000"/>
                </a:solidFill>
              </a:rPr>
              <a:t>3. Play together</a:t>
            </a:r>
            <a:r>
              <a:rPr lang="en-US" altLang="zh-CN" b="1" dirty="0" smtClean="0">
                <a:solidFill>
                  <a:srgbClr val="C00000"/>
                </a:solidFill>
                <a:latin typeface="Comic Sans MS" pitchFamily="66" charset="0"/>
              </a:rPr>
              <a:t> </a:t>
            </a:r>
          </a:p>
          <a:p>
            <a:pPr marL="0" indent="0" algn="just">
              <a:lnSpc>
                <a:spcPct val="110000"/>
              </a:lnSpc>
              <a:buFont typeface="Arial" pitchFamily="34" charset="0"/>
              <a:buNone/>
            </a:pPr>
            <a:r>
              <a:rPr lang="en-US" altLang="zh-CN" dirty="0" smtClean="0">
                <a:solidFill>
                  <a:srgbClr val="000000"/>
                </a:solidFill>
              </a:rPr>
              <a:t>My </a:t>
            </a:r>
            <a:r>
              <a:rPr lang="en-US" altLang="zh-CN" dirty="0" smtClean="0">
                <a:solidFill>
                  <a:srgbClr val="000000"/>
                </a:solidFill>
              </a:rPr>
              <a:t>son likes to play his </a:t>
            </a:r>
            <a:r>
              <a:rPr lang="en-US" altLang="zh-CN" dirty="0" err="1" smtClean="0">
                <a:solidFill>
                  <a:srgbClr val="000000"/>
                </a:solidFill>
              </a:rPr>
              <a:t>Playstation</a:t>
            </a:r>
            <a:r>
              <a:rPr lang="en-US" altLang="zh-CN" dirty="0" smtClean="0">
                <a:solidFill>
                  <a:srgbClr val="000000"/>
                </a:solidFill>
              </a:rPr>
              <a:t>. So I purposely bought a game that two players could play. Then we play together. We like to jump on the trampoline together. Besides being great exercise for me it’s a wonderful time to connect with my son. We also like to play board games together. Our </a:t>
            </a:r>
            <a:r>
              <a:rPr lang="en-US" altLang="zh-CN" dirty="0" err="1" smtClean="0">
                <a:solidFill>
                  <a:srgbClr val="000000"/>
                </a:solidFill>
              </a:rPr>
              <a:t>favourites</a:t>
            </a:r>
            <a:r>
              <a:rPr lang="en-US" altLang="zh-CN" dirty="0" smtClean="0">
                <a:solidFill>
                  <a:srgbClr val="000000"/>
                </a:solidFill>
              </a:rPr>
              <a:t> </a:t>
            </a:r>
            <a:r>
              <a:rPr lang="en-US" altLang="zh-CN" dirty="0" smtClean="0">
                <a:solidFill>
                  <a:srgbClr val="000000"/>
                </a:solidFill>
              </a:rPr>
              <a:t>are Sorry and Monopoly Junior. Younger boys will enjoy playing cars with you or chasing  you around  the house.</a:t>
            </a:r>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8438" name="图片 8" descr="MORE"/>
          <p:cNvPicPr>
            <a:picLocks noChangeAspect="1" noChangeArrowheads="1"/>
          </p:cNvPicPr>
          <p:nvPr/>
        </p:nvPicPr>
        <p:blipFill>
          <a:blip r:embed="rId5" cstate="print"/>
          <a:srcRect/>
          <a:stretch>
            <a:fillRect/>
          </a:stretch>
        </p:blipFill>
        <p:spPr bwMode="auto">
          <a:xfrm>
            <a:off x="7991475" y="6262688"/>
            <a:ext cx="912813" cy="228600"/>
          </a:xfrm>
          <a:prstGeom prst="rect">
            <a:avLst/>
          </a:prstGeom>
          <a:noFill/>
          <a:ln w="9525">
            <a:noFill/>
            <a:miter lim="800000"/>
            <a:headEnd/>
            <a:tailEnd/>
          </a:ln>
        </p:spPr>
      </p:pic>
      <p:pic>
        <p:nvPicPr>
          <p:cNvPr id="8"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438"/>
                                        </p:tgtEl>
                                        <p:attrNameLst>
                                          <p:attrName>style.visibility</p:attrName>
                                        </p:attrNameLst>
                                      </p:cBhvr>
                                      <p:to>
                                        <p:strVal val="visible"/>
                                      </p:to>
                                    </p:set>
                                    <p:animEffect transition="in" filter="dissolve">
                                      <p:cBhvr>
                                        <p:cTn id="7" dur="10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979488"/>
            <a:ext cx="8834438" cy="4097337"/>
          </a:xfrm>
        </p:spPr>
        <p:txBody>
          <a:bodyPr/>
          <a:lstStyle/>
          <a:p>
            <a:pPr marL="0" indent="0">
              <a:lnSpc>
                <a:spcPct val="110000"/>
              </a:lnSpc>
              <a:buFont typeface="Arial" pitchFamily="34" charset="0"/>
              <a:buNone/>
            </a:pPr>
            <a:r>
              <a:rPr lang="en-US" altLang="zh-CN" b="1" dirty="0">
                <a:solidFill>
                  <a:srgbClr val="C00000"/>
                </a:solidFill>
              </a:rPr>
              <a:t>4. Be his cheerleader</a:t>
            </a:r>
            <a:r>
              <a:rPr lang="en-US" altLang="zh-CN" b="1" dirty="0" smtClean="0">
                <a:solidFill>
                  <a:srgbClr val="FF5050"/>
                </a:solidFill>
                <a:latin typeface="Comic Sans MS" pitchFamily="66" charset="0"/>
              </a:rPr>
              <a:t> </a:t>
            </a:r>
          </a:p>
          <a:p>
            <a:pPr marL="0" indent="0" algn="just">
              <a:lnSpc>
                <a:spcPct val="110000"/>
              </a:lnSpc>
              <a:buFont typeface="Arial" pitchFamily="34" charset="0"/>
              <a:buNone/>
            </a:pPr>
            <a:r>
              <a:rPr lang="en-US" altLang="zh-CN" dirty="0" smtClean="0">
                <a:solidFill>
                  <a:srgbClr val="000000"/>
                </a:solidFill>
              </a:rPr>
              <a:t>I </a:t>
            </a:r>
            <a:r>
              <a:rPr lang="en-US" altLang="zh-CN" dirty="0" smtClean="0">
                <a:solidFill>
                  <a:srgbClr val="000000"/>
                </a:solidFill>
              </a:rPr>
              <a:t>am no good at playing sports. But I am a great spectator. Whatever your son is involved </a:t>
            </a:r>
            <a:r>
              <a:rPr lang="en-US" altLang="zh-CN" dirty="0" smtClean="0">
                <a:solidFill>
                  <a:srgbClr val="000000"/>
                </a:solidFill>
              </a:rPr>
              <a:t>in, encourage </a:t>
            </a:r>
            <a:r>
              <a:rPr lang="en-US" altLang="zh-CN" dirty="0" smtClean="0">
                <a:solidFill>
                  <a:srgbClr val="000000"/>
                </a:solidFill>
              </a:rPr>
              <a:t>him. Attend his games, concerts, or recitals. Be there and let him know that you are </a:t>
            </a:r>
            <a:r>
              <a:rPr lang="en-US" altLang="zh-CN" dirty="0" smtClean="0">
                <a:solidFill>
                  <a:srgbClr val="000000"/>
                </a:solidFill>
              </a:rPr>
              <a:t>proud of him.</a:t>
            </a:r>
            <a:r>
              <a:rPr lang="en-US" altLang="zh-CN" dirty="0" smtClean="0">
                <a:solidFill>
                  <a:srgbClr val="FF0000"/>
                </a:solidFill>
                <a:cs typeface="Arial" pitchFamily="34" charset="0"/>
              </a:rPr>
              <a:t> </a:t>
            </a:r>
            <a:endParaRPr lang="en-US" altLang="zh-CN" dirty="0" smtClean="0">
              <a:solidFill>
                <a:srgbClr val="FF0000"/>
              </a:solidFill>
              <a:cs typeface="Arial" pitchFamily="34" charset="0"/>
            </a:endParaRPr>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8438" name="图片 8" descr="MORE"/>
          <p:cNvPicPr>
            <a:picLocks noChangeAspect="1" noChangeArrowheads="1"/>
          </p:cNvPicPr>
          <p:nvPr/>
        </p:nvPicPr>
        <p:blipFill>
          <a:blip r:embed="rId5" cstate="print"/>
          <a:srcRect/>
          <a:stretch>
            <a:fillRect/>
          </a:stretch>
        </p:blipFill>
        <p:spPr bwMode="auto">
          <a:xfrm>
            <a:off x="7991475" y="6262688"/>
            <a:ext cx="912813" cy="228600"/>
          </a:xfrm>
          <a:prstGeom prst="rect">
            <a:avLst/>
          </a:prstGeom>
          <a:noFill/>
          <a:ln w="9525">
            <a:noFill/>
            <a:miter lim="800000"/>
            <a:headEnd/>
            <a:tailEnd/>
          </a:ln>
        </p:spPr>
      </p:pic>
      <p:pic>
        <p:nvPicPr>
          <p:cNvPr id="8"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438"/>
                                        </p:tgtEl>
                                        <p:attrNameLst>
                                          <p:attrName>style.visibility</p:attrName>
                                        </p:attrNameLst>
                                      </p:cBhvr>
                                      <p:to>
                                        <p:strVal val="visible"/>
                                      </p:to>
                                    </p:set>
                                    <p:animEffect transition="in" filter="dissolve">
                                      <p:cBhvr>
                                        <p:cTn id="7" dur="10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0" name="内容占位符 2"/>
          <p:cNvSpPr>
            <a:spLocks noGrp="1"/>
          </p:cNvSpPr>
          <p:nvPr>
            <p:ph idx="1"/>
          </p:nvPr>
        </p:nvSpPr>
        <p:spPr>
          <a:xfrm>
            <a:off x="184150" y="969963"/>
            <a:ext cx="8834438" cy="4859337"/>
          </a:xfrm>
        </p:spPr>
        <p:txBody>
          <a:bodyPr/>
          <a:lstStyle/>
          <a:p>
            <a:pPr marL="0" indent="0">
              <a:lnSpc>
                <a:spcPct val="110000"/>
              </a:lnSpc>
              <a:buFont typeface="Arial" pitchFamily="34" charset="0"/>
              <a:buNone/>
            </a:pPr>
            <a:r>
              <a:rPr lang="en-US" altLang="zh-CN" b="1" dirty="0" smtClean="0">
                <a:solidFill>
                  <a:srgbClr val="C00000"/>
                </a:solidFill>
              </a:rPr>
              <a:t>5. Love and listen</a:t>
            </a:r>
            <a:r>
              <a:rPr lang="en-US" altLang="zh-CN" b="1" dirty="0" smtClean="0">
                <a:solidFill>
                  <a:srgbClr val="FF5050"/>
                </a:solidFill>
                <a:latin typeface="Comic Sans MS" pitchFamily="66" charset="0"/>
              </a:rPr>
              <a:t> </a:t>
            </a:r>
          </a:p>
          <a:p>
            <a:pPr marL="0" indent="0" algn="just">
              <a:lnSpc>
                <a:spcPct val="110000"/>
              </a:lnSpc>
              <a:buFont typeface="Arial" pitchFamily="34" charset="0"/>
              <a:buNone/>
            </a:pPr>
            <a:r>
              <a:rPr lang="en-US" altLang="zh-CN" dirty="0" smtClean="0"/>
              <a:t>Let </a:t>
            </a:r>
            <a:r>
              <a:rPr lang="en-US" altLang="zh-CN" dirty="0" smtClean="0"/>
              <a:t>your son know that you love him. Tell your son at least once a day that you love him. Give him a hug. My son can’t go to bed without a hug from his mom. Part of loving your son is taking time to listen to him. Find out how his day went. What concerns does he have? Did something great happen? Take time each day to talk and listen. Moms are much better at this than dads. </a:t>
            </a:r>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8435" name="文本框 11"/>
          <p:cNvSpPr txBox="1">
            <a:spLocks noChangeArrowheads="1"/>
          </p:cNvSpPr>
          <p:nvPr/>
        </p:nvSpPr>
        <p:spPr bwMode="auto">
          <a:xfrm>
            <a:off x="184150" y="73025"/>
            <a:ext cx="3567113" cy="461963"/>
          </a:xfrm>
          <a:prstGeom prst="rect">
            <a:avLst/>
          </a:prstGeom>
          <a:noFill/>
          <a:ln w="9525">
            <a:noFill/>
            <a:miter lim="800000"/>
            <a:headEnd/>
            <a:tailEnd/>
          </a:ln>
        </p:spPr>
        <p:txBody>
          <a:bodyPr wrap="none">
            <a:spAutoFit/>
          </a:bodyPr>
          <a:lstStyle/>
          <a:p>
            <a:pPr eaLnBrk="1" hangingPunct="1">
              <a:buFont typeface="Arial" charset="0"/>
              <a:buNone/>
            </a:pPr>
            <a:r>
              <a:rPr lang="en-US" altLang="zh-CN" sz="2400">
                <a:solidFill>
                  <a:schemeClr val="bg1"/>
                </a:solidFill>
                <a:latin typeface="Arial Black" pitchFamily="34" charset="0"/>
              </a:rPr>
              <a:t>Extension Activities</a:t>
            </a:r>
          </a:p>
        </p:txBody>
      </p:sp>
      <p:pic>
        <p:nvPicPr>
          <p:cNvPr id="18437"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7" name="图片 2" descr="END"/>
          <p:cNvPicPr>
            <a:picLocks noChangeAspect="1" noChangeArrowheads="1"/>
          </p:cNvPicPr>
          <p:nvPr/>
        </p:nvPicPr>
        <p:blipFill>
          <a:blip r:embed="rId5" cstate="print"/>
          <a:srcRect/>
          <a:stretch>
            <a:fillRect/>
          </a:stretch>
        </p:blipFill>
        <p:spPr bwMode="auto">
          <a:xfrm>
            <a:off x="8396897" y="6348259"/>
            <a:ext cx="449263" cy="212725"/>
          </a:xfrm>
          <a:prstGeom prst="rect">
            <a:avLst/>
          </a:prstGeom>
          <a:noFill/>
          <a:ln w="9525">
            <a:noFill/>
            <a:miter lim="800000"/>
            <a:headEnd/>
            <a:tailEnd/>
          </a:ln>
        </p:spPr>
      </p:pic>
      <p:pic>
        <p:nvPicPr>
          <p:cNvPr id="9"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6.xml><?xml version="1.0" encoding="utf-8"?>
<p:sld xmlns:a="http://schemas.openxmlformats.org/drawingml/2006/main" xmlns:r="http://schemas.openxmlformats.org/officeDocument/2006/relationships" xmlns:p="http://schemas.openxmlformats.org/presentationml/2006/main" showMasterSp="0">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027" name="Picture 3" descr="E:\教材\新标准大学英语\课件检测\PDF\综合教程1\2016.4.1新标准第二版综合1用图\U4\TOP01844001.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976" r="-8549"/>
          <a:stretch/>
        </p:blipFill>
        <p:spPr bwMode="auto">
          <a:xfrm>
            <a:off x="0" y="0"/>
            <a:ext cx="9958052"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439401" y="558968"/>
            <a:ext cx="3674147" cy="1015663"/>
          </a:xfrm>
          <a:prstGeom prst="rect">
            <a:avLst/>
          </a:prstGeom>
          <a:noFill/>
          <a:effectLst>
            <a:glow rad="228600">
              <a:schemeClr val="accent5">
                <a:satMod val="175000"/>
                <a:alpha val="40000"/>
              </a:schemeClr>
            </a:glow>
          </a:effectLst>
          <a:scene3d>
            <a:camera prst="orthographicFront"/>
            <a:lightRig rig="soft" dir="t">
              <a:rot lat="0" lon="0" rev="15600000"/>
            </a:lightRig>
          </a:scene3d>
          <a:sp3d>
            <a:bevelT prst="relaxedInset"/>
          </a:sp3d>
        </p:spPr>
        <p:txBody>
          <a:bodyPr wrap="none">
            <a:spAutoFit/>
            <a:sp3d extrusionH="57150" prstMaterial="softEdge">
              <a:bevelT w="25400" h="38100" prst="angle"/>
            </a:sp3d>
          </a:bodyPr>
          <a:lstStyle/>
          <a:p>
            <a:pPr algn="ctr" eaLnBrk="1" hangingPunct="1">
              <a:buFont typeface="Arial" panose="020B0604020202020204" pitchFamily="34" charset="0"/>
              <a:buNone/>
              <a:defRPr/>
            </a:pPr>
            <a:r>
              <a:rPr lang="en-US" altLang="zh-CN" sz="6000" b="1" dirty="0">
                <a:ln/>
                <a:solidFill>
                  <a:srgbClr val="FF6699"/>
                </a:solidFill>
              </a:rPr>
              <a:t>Thank  you</a:t>
            </a:r>
            <a:endParaRPr lang="zh-CN" altLang="en-US" sz="6000" b="1" dirty="0">
              <a:ln/>
              <a:solidFill>
                <a:srgbClr val="FF6699"/>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7">
                                            <p:txEl>
                                              <p:pRg st="0" end="0"/>
                                            </p:txEl>
                                          </p:spTgt>
                                        </p:tgtEl>
                                        <p:attrNameLst>
                                          <p:attrName>style.color</p:attrName>
                                        </p:attrNameLst>
                                      </p:cBhvr>
                                      <p:to>
                                        <p:clrVal>
                                          <a:schemeClr val="accent2"/>
                                        </p:clrVal>
                                      </p:to>
                                    </p:set>
                                    <p:set>
                                      <p:cBhvr>
                                        <p:cTn id="7" dur="500" fill="hold"/>
                                        <p:tgtEl>
                                          <p:spTgt spid="7">
                                            <p:txEl>
                                              <p:pRg st="0" end="0"/>
                                            </p:txEl>
                                          </p:spTgt>
                                        </p:tgtEl>
                                        <p:attrNameLst>
                                          <p:attrName>fillcolor</p:attrName>
                                        </p:attrNameLst>
                                      </p:cBhvr>
                                      <p:to>
                                        <p:clrVal>
                                          <a:schemeClr val="accent2"/>
                                        </p:clrVal>
                                      </p:to>
                                    </p:set>
                                    <p:set>
                                      <p:cBhvr>
                                        <p:cTn id="8" dur="500" fill="hold"/>
                                        <p:tgtEl>
                                          <p:spTgt spid="7">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146"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6148"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8" name="内容占位符 2"/>
          <p:cNvSpPr>
            <a:spLocks noGrp="1"/>
          </p:cNvSpPr>
          <p:nvPr>
            <p:ph idx="1"/>
          </p:nvPr>
        </p:nvSpPr>
        <p:spPr>
          <a:xfrm>
            <a:off x="171450" y="896939"/>
            <a:ext cx="8834438" cy="5180012"/>
          </a:xfrm>
        </p:spPr>
        <p:txBody>
          <a:bodyPr/>
          <a:lstStyle/>
          <a:p>
            <a:pPr eaLnBrk="1" hangingPunct="1">
              <a:buFont typeface="Arial" panose="020B0604020202020204" pitchFamily="34" charset="0"/>
              <a:buChar char="•"/>
              <a:defRPr/>
            </a:pPr>
            <a:endParaRPr lang="en-US" altLang="zh-CN" dirty="0" smtClean="0"/>
          </a:p>
          <a:p>
            <a:pPr marL="0" indent="1588" eaLnBrk="1" hangingPunct="1">
              <a:lnSpc>
                <a:spcPct val="125000"/>
              </a:lnSpc>
              <a:spcBef>
                <a:spcPct val="0"/>
              </a:spcBef>
              <a:buSzPct val="120000"/>
              <a:buFont typeface="Arial" pitchFamily="34" charset="0"/>
              <a:buNone/>
            </a:pPr>
            <a:r>
              <a:rPr lang="en-US" altLang="zh-CN" sz="1800" dirty="0" smtClean="0">
                <a:solidFill>
                  <a:srgbClr val="0070C0"/>
                </a:solidFill>
              </a:rPr>
              <a:t> 3  </a:t>
            </a:r>
            <a:r>
              <a:rPr lang="en-US" altLang="zh-CN" sz="2500" dirty="0" smtClean="0"/>
              <a:t>We would always celebrate each deposit by stopping for an </a:t>
            </a:r>
            <a:r>
              <a:rPr lang="en-US" altLang="zh-CN" sz="2500" dirty="0" smtClean="0">
                <a:hlinkClick r:id="rId5" action="ppaction://hlinksldjump"/>
              </a:rPr>
              <a:t>ice-cream cone</a:t>
            </a:r>
            <a:r>
              <a:rPr lang="en-US" altLang="zh-CN" sz="2500" dirty="0" smtClean="0"/>
              <a:t>. I always got chocolate. Dad always got </a:t>
            </a:r>
            <a:r>
              <a:rPr lang="en-US" altLang="zh-CN" sz="2500" dirty="0" smtClean="0">
                <a:hlinkClick r:id="rId6" action="ppaction://hlinksldjump"/>
              </a:rPr>
              <a:t>vanilla</a:t>
            </a:r>
            <a:r>
              <a:rPr lang="en-US" altLang="zh-CN" sz="2500" dirty="0" smtClean="0"/>
              <a:t>. When </a:t>
            </a:r>
            <a:r>
              <a:rPr lang="en-US" altLang="zh-CN" sz="2500" spc="-20" dirty="0" smtClean="0"/>
              <a:t>the clerk at the ice-cream </a:t>
            </a:r>
            <a:r>
              <a:rPr lang="en-US" altLang="zh-CN" sz="2500" spc="-20" dirty="0" smtClean="0">
                <a:hlinkClick r:id="rId7" action="ppaction://hlinksldjump"/>
              </a:rPr>
              <a:t>parlor</a:t>
            </a:r>
            <a:r>
              <a:rPr lang="en-US" altLang="zh-CN" sz="2500" spc="-20" dirty="0" smtClean="0"/>
              <a:t> handed Dad his change, he would </a:t>
            </a:r>
            <a:r>
              <a:rPr lang="en-US" altLang="zh-CN" sz="2500" spc="20" dirty="0" smtClean="0"/>
              <a:t>show me the few coins </a:t>
            </a:r>
            <a:r>
              <a:rPr lang="en-US" altLang="zh-CN" sz="2500" spc="20" dirty="0" smtClean="0">
                <a:hlinkClick r:id="rId8" action="ppaction://hlinksldjump"/>
              </a:rPr>
              <a:t>nestled</a:t>
            </a:r>
            <a:r>
              <a:rPr lang="en-US" altLang="zh-CN" sz="2500" spc="20" dirty="0" smtClean="0"/>
              <a:t> in his </a:t>
            </a:r>
            <a:r>
              <a:rPr lang="en-US" altLang="zh-CN" sz="2500" spc="20" dirty="0" smtClean="0">
                <a:hlinkClick r:id="rId9" action="ppaction://hlinksldjump"/>
              </a:rPr>
              <a:t>palm</a:t>
            </a:r>
            <a:r>
              <a:rPr lang="en-US" altLang="zh-CN" sz="2500" spc="20" dirty="0" smtClean="0"/>
              <a:t>. </a:t>
            </a:r>
            <a:r>
              <a:rPr lang="en-US" altLang="zh-CN" sz="2500" spc="20" dirty="0" smtClean="0"/>
              <a:t>“When </a:t>
            </a:r>
            <a:r>
              <a:rPr lang="en-US" altLang="zh-CN" sz="2500" spc="20" dirty="0" smtClean="0"/>
              <a:t>we get home, </a:t>
            </a:r>
            <a:r>
              <a:rPr lang="en-US" altLang="zh-CN" sz="2500" dirty="0" smtClean="0"/>
              <a:t>we’ll start filling the jar again.”</a:t>
            </a:r>
          </a:p>
          <a:p>
            <a:pPr marL="0" indent="1588" eaLnBrk="1" hangingPunct="1">
              <a:lnSpc>
                <a:spcPct val="125000"/>
              </a:lnSpc>
              <a:buSzPct val="120000"/>
              <a:buFont typeface="Arial" pitchFamily="34" charset="0"/>
              <a:buNone/>
            </a:pPr>
            <a:r>
              <a:rPr lang="en-US" altLang="zh-CN" sz="1800" dirty="0" smtClean="0">
                <a:solidFill>
                  <a:srgbClr val="0070C0"/>
                </a:solidFill>
              </a:rPr>
              <a:t> 4  </a:t>
            </a:r>
            <a:r>
              <a:rPr lang="en-US" altLang="zh-CN" sz="2500" spc="10" dirty="0" smtClean="0"/>
              <a:t>He always let me drop the first coins into the empty jar. As they </a:t>
            </a:r>
            <a:r>
              <a:rPr lang="en-US" altLang="zh-CN" sz="2500" dirty="0" smtClean="0">
                <a:hlinkClick r:id="rId10" action="ppaction://hlinksldjump"/>
              </a:rPr>
              <a:t>rattled</a:t>
            </a:r>
            <a:r>
              <a:rPr lang="en-US" altLang="zh-CN" sz="2500" dirty="0" smtClean="0"/>
              <a:t> around with a brief, happy jingle, we grinned at each other. </a:t>
            </a:r>
            <a:r>
              <a:rPr lang="en-US" altLang="zh-CN" sz="2500" dirty="0" smtClean="0">
                <a:hlinkClick r:id="rId11" action="ppaction://hlinksldjump"/>
              </a:rPr>
              <a:t>“You’ll </a:t>
            </a:r>
            <a:r>
              <a:rPr lang="en-US" altLang="zh-CN" sz="2500" dirty="0" smtClean="0">
                <a:hlinkClick r:id="rId11" action="ppaction://hlinksldjump"/>
              </a:rPr>
              <a:t>get to college on pennies, nickels,  dimes and quarters</a:t>
            </a:r>
            <a:r>
              <a:rPr lang="en-US" altLang="zh-CN" sz="2500" dirty="0" smtClean="0"/>
              <a:t>,” he said.  "But you’ll get there. </a:t>
            </a:r>
            <a:r>
              <a:rPr lang="en-US" altLang="zh-CN" sz="2500" dirty="0" smtClean="0">
                <a:hlinkClick r:id="rId12" action="ppaction://hlinksldjump"/>
              </a:rPr>
              <a:t>I’ll see to that.</a:t>
            </a:r>
            <a:r>
              <a:rPr lang="en-US" altLang="zh-CN" sz="2500" dirty="0" smtClean="0"/>
              <a:t>”</a:t>
            </a:r>
            <a:endParaRPr lang="zh-CN" altLang="en-US" dirty="0"/>
          </a:p>
        </p:txBody>
      </p:sp>
      <p:pic>
        <p:nvPicPr>
          <p:cNvPr id="6152" name="图片 8" descr="音频">
            <a:hlinkClick r:id="rId13" action="ppaction://hlinkfile"/>
          </p:cNvPr>
          <p:cNvPicPr>
            <a:picLocks noChangeAspect="1" noChangeArrowheads="1"/>
          </p:cNvPicPr>
          <p:nvPr/>
        </p:nvPicPr>
        <p:blipFill>
          <a:blip r:embed="rId14" cstate="print"/>
          <a:srcRect/>
          <a:stretch>
            <a:fillRect/>
          </a:stretch>
        </p:blipFill>
        <p:spPr bwMode="auto">
          <a:xfrm>
            <a:off x="8486956" y="684752"/>
            <a:ext cx="476250" cy="533400"/>
          </a:xfrm>
          <a:prstGeom prst="rect">
            <a:avLst/>
          </a:prstGeom>
          <a:noFill/>
          <a:ln w="9525">
            <a:noFill/>
            <a:miter lim="800000"/>
            <a:headEnd/>
            <a:tailEnd/>
          </a:ln>
        </p:spPr>
      </p:pic>
      <p:pic>
        <p:nvPicPr>
          <p:cNvPr id="6153" name="图片 10">
            <a:hlinkClick r:id="rId15" action="ppaction://hlinksldjump"/>
          </p:cNvPr>
          <p:cNvPicPr>
            <a:picLocks noChangeAspect="1"/>
          </p:cNvPicPr>
          <p:nvPr/>
        </p:nvPicPr>
        <p:blipFill>
          <a:blip r:embed="rId16" cstate="print"/>
          <a:srcRect/>
          <a:stretch>
            <a:fillRect/>
          </a:stretch>
        </p:blipFill>
        <p:spPr bwMode="auto">
          <a:xfrm>
            <a:off x="8072749" y="6092825"/>
            <a:ext cx="879475" cy="539750"/>
          </a:xfrm>
          <a:prstGeom prst="rect">
            <a:avLst/>
          </a:prstGeom>
          <a:noFill/>
          <a:ln w="9525">
            <a:noFill/>
            <a:miter lim="800000"/>
            <a:headEnd/>
            <a:tailEnd/>
          </a:ln>
        </p:spPr>
      </p:pic>
      <p:pic>
        <p:nvPicPr>
          <p:cNvPr id="9" name="图片 5" descr="Back">
            <a:hlinkClick r:id="rId17" action="ppaction://hlinksldjump"/>
          </p:cNvPr>
          <p:cNvPicPr>
            <a:picLocks noChangeAspect="1" noChangeArrowheads="1"/>
          </p:cNvPicPr>
          <p:nvPr/>
        </p:nvPicPr>
        <p:blipFill>
          <a:blip r:embed="rId18"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146"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6148"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8" name="内容占位符 2"/>
          <p:cNvSpPr>
            <a:spLocks noGrp="1"/>
          </p:cNvSpPr>
          <p:nvPr>
            <p:ph idx="1"/>
          </p:nvPr>
        </p:nvSpPr>
        <p:spPr>
          <a:xfrm>
            <a:off x="171450" y="1030289"/>
            <a:ext cx="8834438" cy="4760912"/>
          </a:xfrm>
        </p:spPr>
        <p:txBody>
          <a:bodyPr/>
          <a:lstStyle/>
          <a:p>
            <a:pPr eaLnBrk="1" hangingPunct="1">
              <a:buFont typeface="Arial" panose="020B0604020202020204" pitchFamily="34" charset="0"/>
              <a:buChar char="•"/>
              <a:defRPr/>
            </a:pPr>
            <a:endParaRPr lang="en-US" altLang="zh-CN" dirty="0" smtClean="0"/>
          </a:p>
          <a:p>
            <a:pPr marL="0" indent="0" algn="just" eaLnBrk="1" hangingPunct="1">
              <a:lnSpc>
                <a:spcPct val="125000"/>
              </a:lnSpc>
              <a:spcBef>
                <a:spcPct val="0"/>
              </a:spcBef>
              <a:buSzPct val="120000"/>
              <a:buNone/>
            </a:pPr>
            <a:r>
              <a:rPr lang="en-US" altLang="zh-CN" sz="1800" dirty="0" smtClean="0">
                <a:solidFill>
                  <a:srgbClr val="0070C0"/>
                </a:solidFill>
              </a:rPr>
              <a:t>5</a:t>
            </a:r>
            <a:r>
              <a:rPr lang="en-US" altLang="zh-CN" sz="2500" dirty="0" smtClean="0"/>
              <a:t> </a:t>
            </a:r>
            <a:r>
              <a:rPr lang="en-US" altLang="zh-CN" sz="2500" spc="-40" dirty="0" smtClean="0"/>
              <a:t>The years passed,  and I finished college and took a job </a:t>
            </a:r>
            <a:r>
              <a:rPr lang="en-US" altLang="zh-CN" sz="2500" spc="-40" dirty="0" smtClean="0"/>
              <a:t>in </a:t>
            </a:r>
            <a:r>
              <a:rPr lang="en-US" altLang="zh-CN" sz="2500" spc="-40" dirty="0" smtClean="0"/>
              <a:t>another </a:t>
            </a:r>
          </a:p>
          <a:p>
            <a:pPr marL="0" indent="0" algn="just" eaLnBrk="1" hangingPunct="1">
              <a:lnSpc>
                <a:spcPct val="125000"/>
              </a:lnSpc>
              <a:spcBef>
                <a:spcPct val="0"/>
              </a:spcBef>
              <a:buSzPct val="120000"/>
              <a:buNone/>
            </a:pPr>
            <a:r>
              <a:rPr lang="en-US" altLang="zh-CN" sz="2500" spc="20" dirty="0" smtClean="0"/>
              <a:t>town. Once, while visiting my parents, I used the phone in their </a:t>
            </a:r>
            <a:r>
              <a:rPr lang="en-US" altLang="zh-CN" sz="2500" dirty="0" smtClean="0"/>
              <a:t>bedroom, and noticed that the pickle jar was gone. It had </a:t>
            </a:r>
            <a:r>
              <a:rPr lang="en-US" altLang="zh-CN" sz="2500" dirty="0" smtClean="0">
                <a:hlinkClick r:id="rId5" action="ppaction://hlinksldjump"/>
              </a:rPr>
              <a:t>served its purpose</a:t>
            </a:r>
            <a:r>
              <a:rPr lang="en-US" altLang="zh-CN" sz="2500" dirty="0" smtClean="0"/>
              <a:t> and had been removed. </a:t>
            </a:r>
            <a:r>
              <a:rPr lang="en-US" altLang="zh-CN" sz="2500" dirty="0" smtClean="0">
                <a:hlinkClick r:id="rId6" action="ppaction://hlinksldjump"/>
              </a:rPr>
              <a:t>A lump rose in my throat as I </a:t>
            </a:r>
          </a:p>
          <a:p>
            <a:pPr marL="0" indent="0" algn="just" eaLnBrk="1" hangingPunct="1">
              <a:lnSpc>
                <a:spcPct val="125000"/>
              </a:lnSpc>
              <a:spcBef>
                <a:spcPct val="0"/>
              </a:spcBef>
              <a:buSzPct val="120000"/>
              <a:buNone/>
            </a:pPr>
            <a:r>
              <a:rPr lang="en-US" altLang="zh-CN" sz="2500" spc="-50" dirty="0" smtClean="0">
                <a:hlinkClick r:id="rId6" action="ppaction://hlinksldjump"/>
              </a:rPr>
              <a:t>stared at the spot beside the dresser where the jar had always stood</a:t>
            </a:r>
            <a:r>
              <a:rPr lang="en-US" altLang="zh-CN" sz="2500" spc="-50" dirty="0" smtClean="0"/>
              <a:t>.    </a:t>
            </a:r>
          </a:p>
          <a:p>
            <a:pPr marL="0" indent="0" algn="just" eaLnBrk="1" hangingPunct="1">
              <a:lnSpc>
                <a:spcPct val="125000"/>
              </a:lnSpc>
              <a:spcBef>
                <a:spcPct val="0"/>
              </a:spcBef>
              <a:buSzPct val="120000"/>
              <a:buNone/>
            </a:pPr>
            <a:r>
              <a:rPr lang="en-US" altLang="zh-CN" sz="2500" spc="40" dirty="0" smtClean="0">
                <a:hlinkClick r:id="rId7" action="ppaction://hlinksldjump"/>
              </a:rPr>
              <a:t>My dad was a man of few words, and never lectured me on the </a:t>
            </a:r>
            <a:r>
              <a:rPr lang="en-US" altLang="zh-CN" sz="2500" spc="-20" dirty="0" smtClean="0">
                <a:hlinkClick r:id="rId7" action="ppaction://hlinksldjump"/>
              </a:rPr>
              <a:t>values of determination, perseverance, and faith</a:t>
            </a:r>
            <a:r>
              <a:rPr lang="en-US" altLang="zh-CN" sz="2500" spc="-20" dirty="0" smtClean="0"/>
              <a:t>. </a:t>
            </a:r>
            <a:r>
              <a:rPr lang="en-US" altLang="zh-CN" sz="2500" spc="-20" dirty="0" smtClean="0">
                <a:hlinkClick r:id="rId8" action="ppaction://hlinksldjump"/>
              </a:rPr>
              <a:t>The pickle jar had </a:t>
            </a:r>
          </a:p>
          <a:p>
            <a:pPr marL="0" indent="0" algn="just" eaLnBrk="1" hangingPunct="1">
              <a:lnSpc>
                <a:spcPct val="125000"/>
              </a:lnSpc>
              <a:spcBef>
                <a:spcPct val="0"/>
              </a:spcBef>
              <a:buSzPct val="120000"/>
              <a:buNone/>
            </a:pPr>
            <a:r>
              <a:rPr lang="en-US" altLang="zh-CN" sz="2500" spc="-250" dirty="0" smtClean="0">
                <a:hlinkClick r:id="rId8" action="ppaction://hlinksldjump"/>
              </a:rPr>
              <a:t>taught me all  these  virtues  far  more  eloquently than  the most  flowery of words could </a:t>
            </a:r>
          </a:p>
          <a:p>
            <a:pPr marL="0" indent="0" algn="just" eaLnBrk="1" hangingPunct="1">
              <a:lnSpc>
                <a:spcPct val="125000"/>
              </a:lnSpc>
              <a:spcBef>
                <a:spcPct val="0"/>
              </a:spcBef>
              <a:buSzPct val="120000"/>
              <a:buNone/>
            </a:pPr>
            <a:r>
              <a:rPr lang="en-US" altLang="zh-CN" sz="2500" dirty="0" smtClean="0">
                <a:hlinkClick r:id="rId8" action="ppaction://hlinksldjump"/>
              </a:rPr>
              <a:t>have done.</a:t>
            </a:r>
            <a:endParaRPr lang="zh-CN" altLang="en-US" dirty="0"/>
          </a:p>
        </p:txBody>
      </p:sp>
      <p:pic>
        <p:nvPicPr>
          <p:cNvPr id="6152" name="图片 8" descr="音频">
            <a:hlinkClick r:id="rId9" action="ppaction://hlinkfile"/>
          </p:cNvPr>
          <p:cNvPicPr>
            <a:picLocks noChangeAspect="1" noChangeArrowheads="1"/>
          </p:cNvPicPr>
          <p:nvPr/>
        </p:nvPicPr>
        <p:blipFill>
          <a:blip r:embed="rId10" cstate="print"/>
          <a:srcRect/>
          <a:stretch>
            <a:fillRect/>
          </a:stretch>
        </p:blipFill>
        <p:spPr bwMode="auto">
          <a:xfrm>
            <a:off x="8486956" y="684752"/>
            <a:ext cx="476250" cy="533400"/>
          </a:xfrm>
          <a:prstGeom prst="rect">
            <a:avLst/>
          </a:prstGeom>
          <a:noFill/>
          <a:ln w="9525">
            <a:noFill/>
            <a:miter lim="800000"/>
            <a:headEnd/>
            <a:tailEnd/>
          </a:ln>
        </p:spPr>
      </p:pic>
      <p:pic>
        <p:nvPicPr>
          <p:cNvPr id="6153" name="图片 10">
            <a:hlinkClick r:id="rId11" action="ppaction://hlinksldjump"/>
          </p:cNvPr>
          <p:cNvPicPr>
            <a:picLocks noChangeAspect="1"/>
          </p:cNvPicPr>
          <p:nvPr/>
        </p:nvPicPr>
        <p:blipFill>
          <a:blip r:embed="rId12" cstate="print"/>
          <a:srcRect/>
          <a:stretch>
            <a:fillRect/>
          </a:stretch>
        </p:blipFill>
        <p:spPr bwMode="auto">
          <a:xfrm>
            <a:off x="8072749" y="6092825"/>
            <a:ext cx="879475" cy="539750"/>
          </a:xfrm>
          <a:prstGeom prst="rect">
            <a:avLst/>
          </a:prstGeom>
          <a:noFill/>
          <a:ln w="9525">
            <a:noFill/>
            <a:miter lim="800000"/>
            <a:headEnd/>
            <a:tailEnd/>
          </a:ln>
        </p:spPr>
      </p:pic>
      <p:pic>
        <p:nvPicPr>
          <p:cNvPr id="9" name="图片 5" descr="Back">
            <a:hlinkClick r:id="rId13" action="ppaction://hlinksldjump"/>
          </p:cNvPr>
          <p:cNvPicPr>
            <a:picLocks noChangeAspect="1" noChangeArrowheads="1"/>
          </p:cNvPicPr>
          <p:nvPr/>
        </p:nvPicPr>
        <p:blipFill>
          <a:blip r:embed="rId14"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146"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6148"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8" name="内容占位符 2"/>
          <p:cNvSpPr>
            <a:spLocks noGrp="1"/>
          </p:cNvSpPr>
          <p:nvPr>
            <p:ph idx="1"/>
          </p:nvPr>
        </p:nvSpPr>
        <p:spPr>
          <a:xfrm>
            <a:off x="171450" y="782638"/>
            <a:ext cx="8834438" cy="5703887"/>
          </a:xfrm>
        </p:spPr>
        <p:txBody>
          <a:bodyPr/>
          <a:lstStyle/>
          <a:p>
            <a:pPr eaLnBrk="1" hangingPunct="1">
              <a:buFont typeface="Arial" panose="020B0604020202020204" pitchFamily="34" charset="0"/>
              <a:buChar char="•"/>
              <a:defRPr/>
            </a:pPr>
            <a:endParaRPr lang="en-US" altLang="zh-CN" dirty="0" smtClean="0"/>
          </a:p>
          <a:p>
            <a:pPr marL="0" indent="0" algn="just">
              <a:lnSpc>
                <a:spcPct val="102000"/>
              </a:lnSpc>
              <a:buSzPct val="120000"/>
              <a:buFont typeface="Arial" pitchFamily="34" charset="0"/>
              <a:buNone/>
            </a:pPr>
            <a:r>
              <a:rPr lang="en-US" altLang="zh-CN" sz="1800" dirty="0" smtClean="0">
                <a:solidFill>
                  <a:srgbClr val="0070C0"/>
                </a:solidFill>
              </a:rPr>
              <a:t>6  </a:t>
            </a:r>
            <a:r>
              <a:rPr lang="en-US" altLang="zh-CN" sz="2500" dirty="0" smtClean="0"/>
              <a:t> </a:t>
            </a:r>
            <a:r>
              <a:rPr lang="en-US" altLang="zh-CN" sz="2500" spc="-180" dirty="0" smtClean="0"/>
              <a:t>When I married, I told my wife Susan about the </a:t>
            </a:r>
            <a:r>
              <a:rPr lang="en-US" altLang="zh-CN" sz="2500" spc="-180" dirty="0" smtClean="0">
                <a:hlinkClick r:id="rId5" action="ppaction://hlinksldjump"/>
              </a:rPr>
              <a:t>significant</a:t>
            </a:r>
            <a:r>
              <a:rPr lang="en-US" altLang="zh-CN" sz="2500" spc="-180" dirty="0" smtClean="0"/>
              <a:t> </a:t>
            </a:r>
            <a:r>
              <a:rPr lang="en-US" altLang="zh-CN" sz="2500" spc="-180" dirty="0" smtClean="0">
                <a:hlinkClick r:id="rId6" action="ppaction://hlinksldjump"/>
              </a:rPr>
              <a:t>part</a:t>
            </a:r>
            <a:r>
              <a:rPr lang="en-US" altLang="zh-CN" sz="2500" spc="-180" dirty="0" smtClean="0"/>
              <a:t> the </a:t>
            </a:r>
            <a:r>
              <a:rPr lang="en-US" altLang="zh-CN" sz="2500" spc="-180" dirty="0" smtClean="0">
                <a:hlinkClick r:id="rId7" action="ppaction://hlinksldjump"/>
              </a:rPr>
              <a:t>lowly</a:t>
            </a:r>
            <a:r>
              <a:rPr lang="en-US" altLang="zh-CN" sz="2500" spc="-180" dirty="0" smtClean="0"/>
              <a:t> pickle </a:t>
            </a:r>
          </a:p>
          <a:p>
            <a:pPr marL="0" indent="0" algn="just">
              <a:lnSpc>
                <a:spcPct val="102000"/>
              </a:lnSpc>
              <a:buSzPct val="120000"/>
              <a:buFont typeface="Arial" pitchFamily="34" charset="0"/>
              <a:buNone/>
            </a:pPr>
            <a:r>
              <a:rPr lang="en-US" altLang="zh-CN" sz="2500" spc="-200" dirty="0" smtClean="0"/>
              <a:t>jar had </a:t>
            </a:r>
            <a:r>
              <a:rPr lang="en-US" altLang="zh-CN" sz="2500" spc="-200" dirty="0" smtClean="0">
                <a:hlinkClick r:id="rId6" action="ppaction://hlinksldjump"/>
              </a:rPr>
              <a:t>played in my life </a:t>
            </a:r>
            <a:r>
              <a:rPr lang="en-US" altLang="zh-CN" sz="2500" spc="-200" dirty="0" smtClean="0"/>
              <a:t>as a boy.  In my mind, it </a:t>
            </a:r>
            <a:r>
              <a:rPr lang="en-US" altLang="zh-CN" sz="2500" spc="-200" dirty="0" smtClean="0">
                <a:hlinkClick r:id="rId8" action="ppaction://hlinksldjump"/>
              </a:rPr>
              <a:t>defined</a:t>
            </a:r>
            <a:r>
              <a:rPr lang="en-US" altLang="zh-CN" sz="2500" spc="-200" dirty="0" smtClean="0"/>
              <a:t>,  more than  anything  else,  </a:t>
            </a:r>
          </a:p>
          <a:p>
            <a:pPr marL="0" indent="0" algn="just">
              <a:lnSpc>
                <a:spcPct val="102000"/>
              </a:lnSpc>
              <a:buSzPct val="120000"/>
              <a:buFont typeface="Arial" pitchFamily="34" charset="0"/>
              <a:buNone/>
            </a:pPr>
            <a:r>
              <a:rPr lang="en-US" altLang="zh-CN" sz="2500" spc="-190" dirty="0" smtClean="0"/>
              <a:t>how  much  my dad had loved me. No matter how rough things got at home, Dad </a:t>
            </a:r>
          </a:p>
          <a:p>
            <a:pPr marL="0" indent="0" algn="just">
              <a:lnSpc>
                <a:spcPct val="102000"/>
              </a:lnSpc>
              <a:buSzPct val="120000"/>
              <a:buFont typeface="Arial" pitchFamily="34" charset="0"/>
              <a:buNone/>
            </a:pPr>
            <a:r>
              <a:rPr lang="en-US" altLang="zh-CN" sz="2500" spc="-200" dirty="0" smtClean="0"/>
              <a:t>continued to </a:t>
            </a:r>
            <a:r>
              <a:rPr lang="en-US" altLang="zh-CN" sz="2500" spc="-200" dirty="0" smtClean="0">
                <a:hlinkClick r:id="rId9" action="ppaction://hlinksldjump"/>
              </a:rPr>
              <a:t>doggedly</a:t>
            </a:r>
            <a:r>
              <a:rPr lang="en-US" altLang="zh-CN" sz="2500" spc="-200" dirty="0" smtClean="0"/>
              <a:t> drop his coins into the jar. </a:t>
            </a:r>
            <a:r>
              <a:rPr lang="en-US" altLang="zh-CN" sz="2500" spc="-210" dirty="0" smtClean="0"/>
              <a:t>Even the summer  when  Dad  got</a:t>
            </a:r>
            <a:r>
              <a:rPr lang="en-US" altLang="zh-CN" sz="2500" spc="-200" dirty="0" smtClean="0"/>
              <a:t> </a:t>
            </a:r>
          </a:p>
          <a:p>
            <a:pPr marL="0" indent="0" algn="just">
              <a:lnSpc>
                <a:spcPct val="102000"/>
              </a:lnSpc>
              <a:buSzPct val="120000"/>
              <a:buFont typeface="Arial" pitchFamily="34" charset="0"/>
              <a:buNone/>
            </a:pPr>
            <a:r>
              <a:rPr lang="en-US" altLang="zh-CN" sz="2500" spc="-220" dirty="0" smtClean="0">
                <a:hlinkClick r:id="rId10" action="ppaction://hlinksldjump"/>
              </a:rPr>
              <a:t>laid off </a:t>
            </a:r>
            <a:r>
              <a:rPr lang="en-US" altLang="zh-CN" sz="2500" spc="-220" dirty="0" smtClean="0"/>
              <a:t>from the mill,  and Mama had to serve dried  beans  several times a week, not </a:t>
            </a:r>
          </a:p>
          <a:p>
            <a:pPr marL="0" indent="0" algn="just">
              <a:lnSpc>
                <a:spcPct val="102000"/>
              </a:lnSpc>
              <a:buSzPct val="120000"/>
              <a:buFont typeface="Arial" pitchFamily="34" charset="0"/>
              <a:buNone/>
            </a:pPr>
            <a:r>
              <a:rPr lang="en-US" altLang="zh-CN" sz="2500" spc="-220" dirty="0" smtClean="0"/>
              <a:t>a single dime  was  taken  from  the jar. </a:t>
            </a:r>
            <a:r>
              <a:rPr lang="en-US" altLang="zh-CN" sz="2500" spc="-220" dirty="0" smtClean="0">
                <a:latin typeface="Calibri" pitchFamily="34" charset="0"/>
                <a:hlinkClick r:id="rId11" action="ppaction://hlinksldjump"/>
              </a:rPr>
              <a:t>To the contrary</a:t>
            </a:r>
            <a:r>
              <a:rPr lang="en-US" altLang="zh-CN" sz="2500" spc="-220" dirty="0" smtClean="0">
                <a:latin typeface="Calibri" pitchFamily="34" charset="0"/>
              </a:rPr>
              <a:t>,  as Dad looked across the table </a:t>
            </a:r>
          </a:p>
          <a:p>
            <a:pPr marL="0" indent="0" algn="just">
              <a:lnSpc>
                <a:spcPct val="102000"/>
              </a:lnSpc>
              <a:buSzPct val="120000"/>
              <a:buFont typeface="Arial" pitchFamily="34" charset="0"/>
              <a:buNone/>
            </a:pPr>
            <a:r>
              <a:rPr lang="en-US" altLang="zh-CN" sz="2500" spc="-240" dirty="0" smtClean="0">
                <a:latin typeface="Calibri" pitchFamily="34" charset="0"/>
              </a:rPr>
              <a:t>at me, pouring </a:t>
            </a:r>
            <a:r>
              <a:rPr lang="en-US" altLang="zh-CN" sz="2500" spc="-240" dirty="0" smtClean="0">
                <a:latin typeface="Calibri" pitchFamily="34" charset="0"/>
                <a:hlinkClick r:id="rId12" action="ppaction://hlinksldjump"/>
              </a:rPr>
              <a:t>catsup</a:t>
            </a:r>
            <a:r>
              <a:rPr lang="en-US" altLang="zh-CN" sz="2500" spc="-240" dirty="0" smtClean="0">
                <a:latin typeface="Calibri" pitchFamily="34" charset="0"/>
              </a:rPr>
              <a:t> over my beans to make them more </a:t>
            </a:r>
            <a:r>
              <a:rPr lang="en-US" altLang="zh-CN" sz="2500" spc="-240" dirty="0" smtClean="0">
                <a:latin typeface="Calibri" pitchFamily="34" charset="0"/>
                <a:hlinkClick r:id="rId13" action="ppaction://hlinksldjump"/>
              </a:rPr>
              <a:t>palatable</a:t>
            </a:r>
            <a:r>
              <a:rPr lang="en-US" altLang="zh-CN" sz="2500" spc="-240" dirty="0" smtClean="0">
                <a:latin typeface="Calibri" pitchFamily="34" charset="0"/>
              </a:rPr>
              <a:t>, </a:t>
            </a:r>
            <a:r>
              <a:rPr lang="en-US" altLang="zh-CN" sz="2500" spc="-240" dirty="0" smtClean="0">
                <a:latin typeface="Calibri" pitchFamily="34" charset="0"/>
                <a:hlinkClick r:id="rId14" action="ppaction://hlinksldjump"/>
              </a:rPr>
              <a:t>he became more </a:t>
            </a:r>
          </a:p>
          <a:p>
            <a:pPr marL="0" indent="0" algn="just">
              <a:lnSpc>
                <a:spcPct val="102000"/>
              </a:lnSpc>
              <a:buSzPct val="120000"/>
              <a:buFont typeface="Arial" pitchFamily="34" charset="0"/>
              <a:buNone/>
            </a:pPr>
            <a:r>
              <a:rPr lang="en-US" altLang="zh-CN" sz="2500" spc="-220" dirty="0" smtClean="0">
                <a:latin typeface="Calibri" pitchFamily="34" charset="0"/>
                <a:hlinkClick r:id="rId14" action="ppaction://hlinksldjump"/>
              </a:rPr>
              <a:t>determined than  ever  to make a way out for me</a:t>
            </a:r>
            <a:r>
              <a:rPr lang="en-US" altLang="zh-CN" sz="2500" spc="-220" dirty="0" smtClean="0">
                <a:latin typeface="Calibri" pitchFamily="34" charset="0"/>
              </a:rPr>
              <a:t>. </a:t>
            </a:r>
            <a:r>
              <a:rPr lang="en-US" altLang="zh-CN" sz="2500" spc="-220" dirty="0" smtClean="0">
                <a:latin typeface="Calibri" pitchFamily="34" charset="0"/>
              </a:rPr>
              <a:t>“When </a:t>
            </a:r>
            <a:r>
              <a:rPr lang="en-US" altLang="zh-CN" sz="2500" spc="-220" dirty="0" smtClean="0">
                <a:latin typeface="Calibri" pitchFamily="34" charset="0"/>
              </a:rPr>
              <a:t>you finish college, son,” he </a:t>
            </a:r>
          </a:p>
          <a:p>
            <a:pPr marL="0" indent="0" algn="just">
              <a:lnSpc>
                <a:spcPct val="102000"/>
              </a:lnSpc>
              <a:buSzPct val="120000"/>
              <a:buFont typeface="Arial" pitchFamily="34" charset="0"/>
              <a:buNone/>
            </a:pPr>
            <a:r>
              <a:rPr lang="en-US" altLang="zh-CN" sz="2500" spc="-200" dirty="0" smtClean="0">
                <a:latin typeface="Calibri" pitchFamily="34" charset="0"/>
              </a:rPr>
              <a:t>told me, his eyes </a:t>
            </a:r>
            <a:r>
              <a:rPr lang="en-US" altLang="zh-CN" sz="2500" spc="-200" dirty="0" smtClean="0">
                <a:latin typeface="Calibri" pitchFamily="34" charset="0"/>
                <a:hlinkClick r:id="rId15" action="ppaction://hlinksldjump"/>
              </a:rPr>
              <a:t>glistening</a:t>
            </a:r>
            <a:r>
              <a:rPr lang="en-US" altLang="zh-CN" sz="2500" spc="-200" dirty="0" smtClean="0">
                <a:latin typeface="Calibri" pitchFamily="34" charset="0"/>
              </a:rPr>
              <a:t>, </a:t>
            </a:r>
            <a:r>
              <a:rPr lang="en-US" altLang="zh-CN" sz="2500" spc="-200" dirty="0" smtClean="0">
                <a:latin typeface="Calibri" pitchFamily="34" charset="0"/>
              </a:rPr>
              <a:t>“you’ll  </a:t>
            </a:r>
            <a:r>
              <a:rPr lang="en-US" altLang="zh-CN" sz="2500" spc="-200" dirty="0" smtClean="0">
                <a:latin typeface="Calibri" pitchFamily="34" charset="0"/>
              </a:rPr>
              <a:t>never  have  to eat beans again unless you want </a:t>
            </a:r>
          </a:p>
          <a:p>
            <a:pPr marL="0" indent="0" algn="just">
              <a:lnSpc>
                <a:spcPct val="102000"/>
              </a:lnSpc>
              <a:buSzPct val="120000"/>
              <a:buFont typeface="Arial" pitchFamily="34" charset="0"/>
              <a:buNone/>
            </a:pPr>
            <a:r>
              <a:rPr lang="en-US" altLang="zh-CN" sz="2500" dirty="0" smtClean="0">
                <a:latin typeface="Calibri" pitchFamily="34" charset="0"/>
              </a:rPr>
              <a:t>to.”</a:t>
            </a:r>
            <a:endParaRPr lang="zh-CN" altLang="en-US" dirty="0"/>
          </a:p>
        </p:txBody>
      </p:sp>
      <p:pic>
        <p:nvPicPr>
          <p:cNvPr id="6152" name="图片 8" descr="音频">
            <a:hlinkClick r:id="rId16" action="ppaction://hlinkfile"/>
          </p:cNvPr>
          <p:cNvPicPr>
            <a:picLocks noChangeAspect="1" noChangeArrowheads="1"/>
          </p:cNvPicPr>
          <p:nvPr/>
        </p:nvPicPr>
        <p:blipFill>
          <a:blip r:embed="rId17" cstate="print"/>
          <a:srcRect/>
          <a:stretch>
            <a:fillRect/>
          </a:stretch>
        </p:blipFill>
        <p:spPr bwMode="auto">
          <a:xfrm>
            <a:off x="8486956" y="684752"/>
            <a:ext cx="476250" cy="533400"/>
          </a:xfrm>
          <a:prstGeom prst="rect">
            <a:avLst/>
          </a:prstGeom>
          <a:noFill/>
          <a:ln w="9525">
            <a:noFill/>
            <a:miter lim="800000"/>
            <a:headEnd/>
            <a:tailEnd/>
          </a:ln>
        </p:spPr>
      </p:pic>
      <p:pic>
        <p:nvPicPr>
          <p:cNvPr id="6153" name="图片 10">
            <a:hlinkClick r:id="rId18" action="ppaction://hlinksldjump"/>
          </p:cNvPr>
          <p:cNvPicPr>
            <a:picLocks noChangeAspect="1"/>
          </p:cNvPicPr>
          <p:nvPr/>
        </p:nvPicPr>
        <p:blipFill>
          <a:blip r:embed="rId19" cstate="print"/>
          <a:srcRect/>
          <a:stretch>
            <a:fillRect/>
          </a:stretch>
        </p:blipFill>
        <p:spPr bwMode="auto">
          <a:xfrm>
            <a:off x="8072749" y="6092825"/>
            <a:ext cx="879475" cy="539750"/>
          </a:xfrm>
          <a:prstGeom prst="rect">
            <a:avLst/>
          </a:prstGeom>
          <a:noFill/>
          <a:ln w="9525">
            <a:noFill/>
            <a:miter lim="800000"/>
            <a:headEnd/>
            <a:tailEnd/>
          </a:ln>
        </p:spPr>
      </p:pic>
      <p:pic>
        <p:nvPicPr>
          <p:cNvPr id="9" name="图片 5" descr="Back">
            <a:hlinkClick r:id="rId20" action="ppaction://hlinksldjump"/>
          </p:cNvPr>
          <p:cNvPicPr>
            <a:picLocks noChangeAspect="1" noChangeArrowheads="1"/>
          </p:cNvPicPr>
          <p:nvPr/>
        </p:nvPicPr>
        <p:blipFill>
          <a:blip r:embed="rId21"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146"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6148"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8" name="内容占位符 2"/>
          <p:cNvSpPr>
            <a:spLocks noGrp="1"/>
          </p:cNvSpPr>
          <p:nvPr>
            <p:ph idx="1"/>
          </p:nvPr>
        </p:nvSpPr>
        <p:spPr>
          <a:xfrm>
            <a:off x="162824" y="744538"/>
            <a:ext cx="8851780" cy="6065837"/>
          </a:xfrm>
        </p:spPr>
        <p:txBody>
          <a:bodyPr/>
          <a:lstStyle/>
          <a:p>
            <a:pPr eaLnBrk="1" hangingPunct="1">
              <a:buFont typeface="Arial" panose="020B0604020202020204" pitchFamily="34" charset="0"/>
              <a:buChar char="•"/>
              <a:defRPr/>
            </a:pPr>
            <a:endParaRPr lang="en-US" altLang="zh-CN" dirty="0" smtClean="0"/>
          </a:p>
          <a:p>
            <a:pPr marL="0" indent="1588" eaLnBrk="1" hangingPunct="1">
              <a:spcBef>
                <a:spcPct val="0"/>
              </a:spcBef>
              <a:buSzPct val="120000"/>
              <a:buNone/>
            </a:pPr>
            <a:endParaRPr lang="en-US" altLang="zh-CN" sz="1800" dirty="0" smtClean="0">
              <a:solidFill>
                <a:srgbClr val="0070C0"/>
              </a:solidFill>
            </a:endParaRPr>
          </a:p>
          <a:p>
            <a:pPr marL="0" indent="1588" eaLnBrk="1" hangingPunct="1">
              <a:lnSpc>
                <a:spcPct val="150000"/>
              </a:lnSpc>
              <a:spcBef>
                <a:spcPct val="0"/>
              </a:spcBef>
              <a:buSzPct val="120000"/>
              <a:buNone/>
            </a:pPr>
            <a:r>
              <a:rPr lang="en-US" altLang="zh-CN" sz="1800" dirty="0" smtClean="0">
                <a:solidFill>
                  <a:srgbClr val="0070C0"/>
                </a:solidFill>
              </a:rPr>
              <a:t>7</a:t>
            </a:r>
            <a:r>
              <a:rPr lang="en-US" altLang="zh-CN" sz="2500" spc="-240" dirty="0" smtClean="0"/>
              <a:t>T</a:t>
            </a:r>
            <a:r>
              <a:rPr lang="en-US" altLang="zh-CN" sz="2500" spc="-230" dirty="0" smtClean="0"/>
              <a:t>he first Christmas after  our  daughter  Jessica  was born, we  spent  the  holiday  with  </a:t>
            </a:r>
          </a:p>
          <a:p>
            <a:pPr marL="0" indent="1588" eaLnBrk="1" hangingPunct="1">
              <a:lnSpc>
                <a:spcPct val="150000"/>
              </a:lnSpc>
              <a:spcBef>
                <a:spcPct val="0"/>
              </a:spcBef>
              <a:buSzPct val="120000"/>
              <a:buNone/>
            </a:pPr>
            <a:r>
              <a:rPr lang="en-US" altLang="zh-CN" sz="2500" spc="-220" dirty="0" smtClean="0"/>
              <a:t>my  parents.  After dinner,   Mom and Dad sat  next  to  each other on  the sofa, </a:t>
            </a:r>
            <a:r>
              <a:rPr lang="en-US" altLang="zh-CN" sz="2500" spc="-220" dirty="0" smtClean="0">
                <a:hlinkClick r:id="rId5" action="ppaction://hlinksldjump"/>
              </a:rPr>
              <a:t>taking </a:t>
            </a:r>
          </a:p>
          <a:p>
            <a:pPr marL="0" indent="1588" eaLnBrk="1" hangingPunct="1">
              <a:lnSpc>
                <a:spcPct val="150000"/>
              </a:lnSpc>
              <a:spcBef>
                <a:spcPct val="0"/>
              </a:spcBef>
              <a:buSzPct val="120000"/>
              <a:buNone/>
            </a:pPr>
            <a:r>
              <a:rPr lang="en-US" altLang="zh-CN" sz="2500" spc="-230" dirty="0" smtClean="0">
                <a:hlinkClick r:id="rId5" action="ppaction://hlinksldjump"/>
              </a:rPr>
              <a:t>turns</a:t>
            </a:r>
            <a:r>
              <a:rPr lang="en-US" altLang="zh-CN" sz="2500" spc="-230" dirty="0" smtClean="0">
                <a:solidFill>
                  <a:srgbClr val="FF0000"/>
                </a:solidFill>
              </a:rPr>
              <a:t> </a:t>
            </a:r>
            <a:r>
              <a:rPr lang="en-US" altLang="zh-CN" sz="2500" spc="-230" dirty="0" smtClean="0">
                <a:hlinkClick r:id="rId6" action="ppaction://hlinksldjump"/>
              </a:rPr>
              <a:t>cuddling</a:t>
            </a:r>
            <a:r>
              <a:rPr lang="en-US" altLang="zh-CN" sz="2500" spc="-230" dirty="0" smtClean="0"/>
              <a:t> their first </a:t>
            </a:r>
            <a:r>
              <a:rPr lang="en-US" altLang="zh-CN" sz="2500" spc="-230" dirty="0" smtClean="0">
                <a:hlinkClick r:id="rId7" action="ppaction://hlinksldjump"/>
              </a:rPr>
              <a:t>grandchild</a:t>
            </a:r>
            <a:r>
              <a:rPr lang="en-US" altLang="zh-CN" sz="2500" spc="-230" dirty="0" smtClean="0"/>
              <a:t>. Jessica began  to  </a:t>
            </a:r>
            <a:r>
              <a:rPr lang="en-US" altLang="zh-CN" sz="2500" spc="-230" dirty="0" smtClean="0">
                <a:hlinkClick r:id="rId8" action="ppaction://hlinksldjump"/>
              </a:rPr>
              <a:t>whimper </a:t>
            </a:r>
            <a:r>
              <a:rPr lang="en-US" altLang="zh-CN" sz="2500" spc="-230" dirty="0" smtClean="0"/>
              <a:t> softly,   and  Susan  took  </a:t>
            </a:r>
          </a:p>
          <a:p>
            <a:pPr marL="0" indent="1588" eaLnBrk="1" hangingPunct="1">
              <a:lnSpc>
                <a:spcPct val="150000"/>
              </a:lnSpc>
              <a:spcBef>
                <a:spcPct val="0"/>
              </a:spcBef>
              <a:buSzPct val="120000"/>
              <a:buNone/>
            </a:pPr>
            <a:r>
              <a:rPr lang="en-US" altLang="zh-CN" sz="2500" spc="-190" dirty="0" smtClean="0"/>
              <a:t>her  from Dad’s arms.   </a:t>
            </a:r>
            <a:r>
              <a:rPr lang="en-US" altLang="zh-CN" sz="2500" spc="-190" dirty="0" smtClean="0">
                <a:hlinkClick r:id="rId9" action="ppaction://hlinksldjump"/>
              </a:rPr>
              <a:t>“She </a:t>
            </a:r>
            <a:r>
              <a:rPr lang="en-US" altLang="zh-CN" sz="2500" spc="-190" dirty="0" smtClean="0">
                <a:hlinkClick r:id="rId9" action="ppaction://hlinksldjump"/>
              </a:rPr>
              <a:t>probably needs to be changed</a:t>
            </a:r>
            <a:r>
              <a:rPr lang="en-US" altLang="zh-CN" sz="2500" spc="-190" dirty="0" smtClean="0"/>
              <a:t>,”  </a:t>
            </a:r>
            <a:r>
              <a:rPr lang="en-US" altLang="zh-CN" sz="2500" spc="-190" dirty="0" smtClean="0"/>
              <a:t>she said, carrying the </a:t>
            </a:r>
          </a:p>
          <a:p>
            <a:pPr marL="0" indent="1588" eaLnBrk="1" hangingPunct="1">
              <a:lnSpc>
                <a:spcPct val="150000"/>
              </a:lnSpc>
              <a:spcBef>
                <a:spcPct val="0"/>
              </a:spcBef>
              <a:buSzPct val="120000"/>
              <a:buNone/>
            </a:pPr>
            <a:r>
              <a:rPr lang="en-US" altLang="zh-CN" sz="2500" dirty="0" smtClean="0"/>
              <a:t>baby into my parents’ bedroom to </a:t>
            </a:r>
            <a:r>
              <a:rPr lang="en-US" altLang="zh-CN" sz="2500" dirty="0" smtClean="0">
                <a:hlinkClick r:id="rId10" action="ppaction://hlinksldjump"/>
              </a:rPr>
              <a:t>diaper</a:t>
            </a:r>
            <a:r>
              <a:rPr lang="en-US" altLang="zh-CN" sz="2500" dirty="0" smtClean="0"/>
              <a:t> her.</a:t>
            </a:r>
            <a:endParaRPr lang="zh-CN" altLang="en-US" dirty="0"/>
          </a:p>
        </p:txBody>
      </p:sp>
      <p:pic>
        <p:nvPicPr>
          <p:cNvPr id="6152" name="图片 8" descr="音频">
            <a:hlinkClick r:id="rId11" action="ppaction://hlinkfile"/>
          </p:cNvPr>
          <p:cNvPicPr>
            <a:picLocks noChangeAspect="1" noChangeArrowheads="1"/>
          </p:cNvPicPr>
          <p:nvPr/>
        </p:nvPicPr>
        <p:blipFill>
          <a:blip r:embed="rId12" cstate="print"/>
          <a:srcRect/>
          <a:stretch>
            <a:fillRect/>
          </a:stretch>
        </p:blipFill>
        <p:spPr bwMode="auto">
          <a:xfrm>
            <a:off x="8486956" y="684752"/>
            <a:ext cx="476250" cy="533400"/>
          </a:xfrm>
          <a:prstGeom prst="rect">
            <a:avLst/>
          </a:prstGeom>
          <a:noFill/>
          <a:ln w="9525">
            <a:noFill/>
            <a:miter lim="800000"/>
            <a:headEnd/>
            <a:tailEnd/>
          </a:ln>
        </p:spPr>
      </p:pic>
      <p:pic>
        <p:nvPicPr>
          <p:cNvPr id="6153" name="图片 10">
            <a:hlinkClick r:id="rId13" action="ppaction://hlinksldjump"/>
          </p:cNvPr>
          <p:cNvPicPr>
            <a:picLocks noChangeAspect="1"/>
          </p:cNvPicPr>
          <p:nvPr/>
        </p:nvPicPr>
        <p:blipFill>
          <a:blip r:embed="rId14" cstate="print"/>
          <a:srcRect/>
          <a:stretch>
            <a:fillRect/>
          </a:stretch>
        </p:blipFill>
        <p:spPr bwMode="auto">
          <a:xfrm>
            <a:off x="8072749" y="6092825"/>
            <a:ext cx="879475" cy="539750"/>
          </a:xfrm>
          <a:prstGeom prst="rect">
            <a:avLst/>
          </a:prstGeom>
          <a:noFill/>
          <a:ln w="9525">
            <a:noFill/>
            <a:miter lim="800000"/>
            <a:headEnd/>
            <a:tailEnd/>
          </a:ln>
        </p:spPr>
      </p:pic>
      <p:pic>
        <p:nvPicPr>
          <p:cNvPr id="9" name="图片 5" descr="Back">
            <a:hlinkClick r:id="rId15" action="ppaction://hlinksldjump"/>
          </p:cNvPr>
          <p:cNvPicPr>
            <a:picLocks noChangeAspect="1" noChangeArrowheads="1"/>
          </p:cNvPicPr>
          <p:nvPr/>
        </p:nvPicPr>
        <p:blipFill>
          <a:blip r:embed="rId16"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146"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6148"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8" name="内容占位符 2"/>
          <p:cNvSpPr>
            <a:spLocks noGrp="1"/>
          </p:cNvSpPr>
          <p:nvPr>
            <p:ph idx="1"/>
          </p:nvPr>
        </p:nvSpPr>
        <p:spPr>
          <a:xfrm>
            <a:off x="171450" y="658813"/>
            <a:ext cx="8834438" cy="6065837"/>
          </a:xfrm>
        </p:spPr>
        <p:txBody>
          <a:bodyPr/>
          <a:lstStyle/>
          <a:p>
            <a:pPr eaLnBrk="1" hangingPunct="1">
              <a:buFont typeface="Arial" panose="020B0604020202020204" pitchFamily="34" charset="0"/>
              <a:buChar char="•"/>
              <a:defRPr/>
            </a:pPr>
            <a:endParaRPr lang="en-US" altLang="zh-CN" dirty="0" smtClean="0"/>
          </a:p>
          <a:p>
            <a:pPr marL="0" indent="0" eaLnBrk="1" hangingPunct="1">
              <a:lnSpc>
                <a:spcPct val="150000"/>
              </a:lnSpc>
              <a:spcBef>
                <a:spcPct val="0"/>
              </a:spcBef>
              <a:buSzPct val="120000"/>
              <a:buFont typeface="Arial" pitchFamily="34" charset="0"/>
              <a:buNone/>
            </a:pPr>
            <a:r>
              <a:rPr lang="en-US" altLang="zh-CN" sz="1800" dirty="0" smtClean="0">
                <a:solidFill>
                  <a:srgbClr val="0070C0"/>
                </a:solidFill>
              </a:rPr>
              <a:t> 8  </a:t>
            </a:r>
            <a:r>
              <a:rPr lang="en-US" altLang="zh-CN" sz="2500" spc="-230" dirty="0" smtClean="0"/>
              <a:t>When Susan came back into the living room,  there was a strange mist in  her  eyes. </a:t>
            </a:r>
          </a:p>
          <a:p>
            <a:pPr marL="0" indent="0" eaLnBrk="1" hangingPunct="1">
              <a:lnSpc>
                <a:spcPct val="150000"/>
              </a:lnSpc>
              <a:spcBef>
                <a:spcPct val="0"/>
              </a:spcBef>
              <a:buSzPct val="120000"/>
              <a:buFont typeface="Arial" pitchFamily="34" charset="0"/>
              <a:buNone/>
            </a:pPr>
            <a:r>
              <a:rPr lang="en-US" altLang="zh-CN" sz="2500" spc="-210" dirty="0" smtClean="0"/>
              <a:t>She handed  Jessica back to Dad before taking my hand and quietly leading me into </a:t>
            </a:r>
          </a:p>
          <a:p>
            <a:pPr marL="0" indent="0" eaLnBrk="1" hangingPunct="1">
              <a:lnSpc>
                <a:spcPct val="150000"/>
              </a:lnSpc>
              <a:spcBef>
                <a:spcPct val="0"/>
              </a:spcBef>
              <a:buSzPct val="120000"/>
              <a:buFont typeface="Arial" pitchFamily="34" charset="0"/>
              <a:buNone/>
            </a:pPr>
            <a:r>
              <a:rPr lang="en-US" altLang="zh-CN" sz="2500" spc="-230" dirty="0" smtClean="0"/>
              <a:t>the room.    </a:t>
            </a:r>
            <a:r>
              <a:rPr lang="en-US" altLang="zh-CN" sz="2500" spc="-230" dirty="0" smtClean="0"/>
              <a:t>“Look,”  </a:t>
            </a:r>
            <a:r>
              <a:rPr lang="en-US" altLang="zh-CN" sz="2500" spc="-230" dirty="0" smtClean="0"/>
              <a:t>she  said  softly,  her eyes directing me to a spot on the floor beside </a:t>
            </a:r>
          </a:p>
          <a:p>
            <a:pPr marL="0" indent="0" eaLnBrk="1" hangingPunct="1">
              <a:lnSpc>
                <a:spcPct val="150000"/>
              </a:lnSpc>
              <a:spcBef>
                <a:spcPct val="0"/>
              </a:spcBef>
              <a:buSzPct val="120000"/>
              <a:buFont typeface="Arial" pitchFamily="34" charset="0"/>
              <a:buNone/>
            </a:pPr>
            <a:r>
              <a:rPr lang="en-US" altLang="zh-CN" sz="2500" spc="-240" dirty="0" smtClean="0"/>
              <a:t>the  dresser. </a:t>
            </a:r>
            <a:r>
              <a:rPr lang="en-US" altLang="zh-CN" sz="2500" spc="-240" dirty="0" smtClean="0">
                <a:hlinkClick r:id="rId5" action="ppaction://hlinksldjump"/>
              </a:rPr>
              <a:t>To my amazement</a:t>
            </a:r>
            <a:r>
              <a:rPr lang="en-US" altLang="zh-CN" sz="2500" spc="-240" dirty="0" smtClean="0"/>
              <a:t>, there, as  if  it  had  never  been removed,  stood the old </a:t>
            </a:r>
          </a:p>
          <a:p>
            <a:pPr marL="0" indent="0" eaLnBrk="1" hangingPunct="1">
              <a:lnSpc>
                <a:spcPct val="150000"/>
              </a:lnSpc>
              <a:spcBef>
                <a:spcPct val="0"/>
              </a:spcBef>
              <a:buSzPct val="120000"/>
              <a:buFont typeface="Arial" pitchFamily="34" charset="0"/>
              <a:buNone/>
            </a:pPr>
            <a:r>
              <a:rPr lang="en-US" altLang="zh-CN" sz="2500" dirty="0" smtClean="0"/>
              <a:t>pickle jar, the bottom already covered with coins.</a:t>
            </a:r>
            <a:endParaRPr lang="zh-CN" altLang="en-US" dirty="0"/>
          </a:p>
        </p:txBody>
      </p:sp>
      <p:pic>
        <p:nvPicPr>
          <p:cNvPr id="6152" name="图片 8" descr="音频">
            <a:hlinkClick r:id="rId6" action="ppaction://hlinkfile"/>
          </p:cNvPr>
          <p:cNvPicPr>
            <a:picLocks noChangeAspect="1" noChangeArrowheads="1"/>
          </p:cNvPicPr>
          <p:nvPr/>
        </p:nvPicPr>
        <p:blipFill>
          <a:blip r:embed="rId7" cstate="print"/>
          <a:srcRect/>
          <a:stretch>
            <a:fillRect/>
          </a:stretch>
        </p:blipFill>
        <p:spPr bwMode="auto">
          <a:xfrm>
            <a:off x="8486956" y="684752"/>
            <a:ext cx="476250" cy="533400"/>
          </a:xfrm>
          <a:prstGeom prst="rect">
            <a:avLst/>
          </a:prstGeom>
          <a:noFill/>
          <a:ln w="9525">
            <a:noFill/>
            <a:miter lim="800000"/>
            <a:headEnd/>
            <a:tailEnd/>
          </a:ln>
        </p:spPr>
      </p:pic>
      <p:pic>
        <p:nvPicPr>
          <p:cNvPr id="6153" name="图片 10">
            <a:hlinkClick r:id="rId8" action="ppaction://hlinksldjump"/>
          </p:cNvPr>
          <p:cNvPicPr>
            <a:picLocks noChangeAspect="1"/>
          </p:cNvPicPr>
          <p:nvPr/>
        </p:nvPicPr>
        <p:blipFill>
          <a:blip r:embed="rId9" cstate="print"/>
          <a:srcRect/>
          <a:stretch>
            <a:fillRect/>
          </a:stretch>
        </p:blipFill>
        <p:spPr bwMode="auto">
          <a:xfrm>
            <a:off x="8072749" y="6092825"/>
            <a:ext cx="879475" cy="539750"/>
          </a:xfrm>
          <a:prstGeom prst="rect">
            <a:avLst/>
          </a:prstGeom>
          <a:noFill/>
          <a:ln w="9525">
            <a:noFill/>
            <a:miter lim="800000"/>
            <a:headEnd/>
            <a:tailEnd/>
          </a:ln>
        </p:spPr>
      </p:pic>
      <p:pic>
        <p:nvPicPr>
          <p:cNvPr id="9" name="图片 5" descr="Back">
            <a:hlinkClick r:id="rId10" action="ppaction://hlinksldjump"/>
          </p:cNvPr>
          <p:cNvPicPr>
            <a:picLocks noChangeAspect="1" noChangeArrowheads="1"/>
          </p:cNvPicPr>
          <p:nvPr/>
        </p:nvPicPr>
        <p:blipFill>
          <a:blip r:embed="rId11"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146"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6148"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8" name="内容占位符 2"/>
          <p:cNvSpPr>
            <a:spLocks noGrp="1"/>
          </p:cNvSpPr>
          <p:nvPr>
            <p:ph idx="1"/>
          </p:nvPr>
        </p:nvSpPr>
        <p:spPr>
          <a:xfrm>
            <a:off x="171450" y="887413"/>
            <a:ext cx="8834438" cy="4446587"/>
          </a:xfrm>
        </p:spPr>
        <p:txBody>
          <a:bodyPr/>
          <a:lstStyle/>
          <a:p>
            <a:pPr eaLnBrk="1" hangingPunct="1">
              <a:buFont typeface="Arial" panose="020B0604020202020204" pitchFamily="34" charset="0"/>
              <a:buChar char="•"/>
              <a:defRPr/>
            </a:pPr>
            <a:endParaRPr lang="en-US" altLang="zh-CN" dirty="0" smtClean="0"/>
          </a:p>
          <a:p>
            <a:pPr marL="0" indent="1588" eaLnBrk="1" hangingPunct="1">
              <a:lnSpc>
                <a:spcPct val="150000"/>
              </a:lnSpc>
              <a:spcBef>
                <a:spcPct val="0"/>
              </a:spcBef>
              <a:buSzPct val="120000"/>
              <a:buFont typeface="Arial" pitchFamily="34" charset="0"/>
              <a:buNone/>
            </a:pPr>
            <a:r>
              <a:rPr lang="en-US" altLang="zh-CN" sz="1800" dirty="0" smtClean="0">
                <a:solidFill>
                  <a:srgbClr val="0070C0"/>
                </a:solidFill>
              </a:rPr>
              <a:t>9</a:t>
            </a:r>
            <a:r>
              <a:rPr lang="en-US" altLang="zh-CN" sz="2500" dirty="0" smtClean="0"/>
              <a:t>  </a:t>
            </a:r>
            <a:r>
              <a:rPr lang="en-US" altLang="zh-CN" sz="2500" spc="-210" dirty="0" smtClean="0"/>
              <a:t>I walked over to the pickle jar,   dug  down  into  my pocket, and pulled out a </a:t>
            </a:r>
            <a:r>
              <a:rPr lang="en-US" altLang="zh-CN" sz="2500" spc="-210" dirty="0" smtClean="0">
                <a:hlinkClick r:id="rId5" action="ppaction://hlinksldjump"/>
              </a:rPr>
              <a:t>fistful </a:t>
            </a:r>
            <a:endParaRPr lang="en-US" altLang="zh-CN" sz="2500" spc="-210" dirty="0" smtClean="0"/>
          </a:p>
          <a:p>
            <a:pPr marL="0" indent="1588" eaLnBrk="1" hangingPunct="1">
              <a:lnSpc>
                <a:spcPct val="150000"/>
              </a:lnSpc>
              <a:spcBef>
                <a:spcPct val="0"/>
              </a:spcBef>
              <a:buSzPct val="120000"/>
              <a:buFont typeface="Arial" pitchFamily="34" charset="0"/>
              <a:buNone/>
            </a:pPr>
            <a:r>
              <a:rPr lang="en-US" altLang="zh-CN" sz="2500" spc="-210" dirty="0" smtClean="0"/>
              <a:t>of coins.   </a:t>
            </a:r>
            <a:r>
              <a:rPr lang="en-US" altLang="zh-CN" sz="2500" spc="-210" dirty="0" smtClean="0">
                <a:hlinkClick r:id="rId6" action="ppaction://hlinksldjump"/>
              </a:rPr>
              <a:t>With a gamut of emotions choking me</a:t>
            </a:r>
            <a:r>
              <a:rPr lang="en-US" altLang="zh-CN" sz="2500" spc="-210" dirty="0" smtClean="0"/>
              <a:t>,   I dropped the coins  into  the jar. I </a:t>
            </a:r>
          </a:p>
          <a:p>
            <a:pPr marL="0" indent="1588" eaLnBrk="1" hangingPunct="1">
              <a:lnSpc>
                <a:spcPct val="150000"/>
              </a:lnSpc>
              <a:spcBef>
                <a:spcPct val="0"/>
              </a:spcBef>
              <a:buSzPct val="120000"/>
              <a:buFont typeface="Arial" pitchFamily="34" charset="0"/>
              <a:buNone/>
            </a:pPr>
            <a:r>
              <a:rPr lang="en-US" altLang="zh-CN" sz="2500" spc="-240" dirty="0" smtClean="0"/>
              <a:t>looked  up  and  saw  that  Dad,   carrying  Jessica, had slipped quietly into the room. </a:t>
            </a:r>
            <a:r>
              <a:rPr lang="en-US" altLang="zh-CN" sz="2500" spc="-240" dirty="0" smtClean="0">
                <a:hlinkClick r:id="rId7" action="ppaction://hlinksldjump"/>
              </a:rPr>
              <a:t>Our </a:t>
            </a:r>
          </a:p>
          <a:p>
            <a:pPr marL="0" indent="1588" eaLnBrk="1" hangingPunct="1">
              <a:lnSpc>
                <a:spcPct val="150000"/>
              </a:lnSpc>
              <a:spcBef>
                <a:spcPct val="0"/>
              </a:spcBef>
              <a:buSzPct val="120000"/>
              <a:buFont typeface="Arial" pitchFamily="34" charset="0"/>
              <a:buNone/>
            </a:pPr>
            <a:r>
              <a:rPr lang="en-US" altLang="zh-CN" sz="2500" spc="-200" dirty="0" smtClean="0">
                <a:hlinkClick r:id="rId7" action="ppaction://hlinksldjump"/>
              </a:rPr>
              <a:t>eyes locked</a:t>
            </a:r>
            <a:r>
              <a:rPr lang="en-US" altLang="zh-CN" sz="2500" spc="-200" dirty="0" smtClean="0"/>
              <a:t>, and I knew he was feeling the same emotions I felt.  Neither one of us </a:t>
            </a:r>
          </a:p>
          <a:p>
            <a:pPr marL="0" indent="1588" eaLnBrk="1" hangingPunct="1">
              <a:lnSpc>
                <a:spcPct val="150000"/>
              </a:lnSpc>
              <a:spcBef>
                <a:spcPct val="0"/>
              </a:spcBef>
              <a:buSzPct val="120000"/>
              <a:buFont typeface="Arial" pitchFamily="34" charset="0"/>
              <a:buNone/>
            </a:pPr>
            <a:r>
              <a:rPr lang="en-US" altLang="zh-CN" sz="2500" spc="-200" dirty="0"/>
              <a:t>could speak.</a:t>
            </a:r>
            <a:endParaRPr lang="zh-CN" altLang="en-US" sz="2500" spc="-200" dirty="0"/>
          </a:p>
          <a:p>
            <a:pPr lvl="1" eaLnBrk="1" hangingPunct="1">
              <a:buFont typeface="Arial" panose="020B0604020202020204" pitchFamily="34" charset="0"/>
              <a:buChar char="•"/>
              <a:defRPr/>
            </a:pPr>
            <a:endParaRPr lang="en-US" altLang="zh-CN" dirty="0" smtClean="0"/>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pic>
        <p:nvPicPr>
          <p:cNvPr id="6152" name="图片 8" descr="音频">
            <a:hlinkClick r:id="rId8" action="ppaction://hlinkfile"/>
          </p:cNvPr>
          <p:cNvPicPr>
            <a:picLocks noChangeAspect="1" noChangeArrowheads="1"/>
          </p:cNvPicPr>
          <p:nvPr/>
        </p:nvPicPr>
        <p:blipFill>
          <a:blip r:embed="rId9" cstate="print"/>
          <a:srcRect/>
          <a:stretch>
            <a:fillRect/>
          </a:stretch>
        </p:blipFill>
        <p:spPr bwMode="auto">
          <a:xfrm>
            <a:off x="8486956" y="684752"/>
            <a:ext cx="476250" cy="533400"/>
          </a:xfrm>
          <a:prstGeom prst="rect">
            <a:avLst/>
          </a:prstGeom>
          <a:noFill/>
          <a:ln w="9525">
            <a:noFill/>
            <a:miter lim="800000"/>
            <a:headEnd/>
            <a:tailEnd/>
          </a:ln>
        </p:spPr>
      </p:pic>
      <p:pic>
        <p:nvPicPr>
          <p:cNvPr id="6153" name="图片 10">
            <a:hlinkClick r:id="rId10" action="ppaction://hlinksldjump"/>
          </p:cNvPr>
          <p:cNvPicPr>
            <a:picLocks noChangeAspect="1"/>
          </p:cNvPicPr>
          <p:nvPr/>
        </p:nvPicPr>
        <p:blipFill>
          <a:blip r:embed="rId11" cstate="print"/>
          <a:srcRect/>
          <a:stretch>
            <a:fillRect/>
          </a:stretch>
        </p:blipFill>
        <p:spPr bwMode="auto">
          <a:xfrm>
            <a:off x="8072749" y="6092825"/>
            <a:ext cx="879475" cy="539750"/>
          </a:xfrm>
          <a:prstGeom prst="rect">
            <a:avLst/>
          </a:prstGeom>
          <a:noFill/>
          <a:ln w="9525">
            <a:noFill/>
            <a:miter lim="800000"/>
            <a:headEnd/>
            <a:tailEnd/>
          </a:ln>
        </p:spPr>
      </p:pic>
      <p:sp>
        <p:nvSpPr>
          <p:cNvPr id="10" name="矩形 9"/>
          <p:cNvSpPr/>
          <p:nvPr/>
        </p:nvSpPr>
        <p:spPr>
          <a:xfrm>
            <a:off x="1610165" y="3740184"/>
            <a:ext cx="415498" cy="369332"/>
          </a:xfrm>
          <a:prstGeom prst="rect">
            <a:avLst/>
          </a:prstGeom>
        </p:spPr>
        <p:txBody>
          <a:bodyPr wrap="none">
            <a:spAutoFit/>
          </a:bodyPr>
          <a:lstStyle/>
          <a:p>
            <a:r>
              <a:rPr lang="zh-CN" altLang="en-US" dirty="0" smtClean="0">
                <a:solidFill>
                  <a:srgbClr val="DA0000"/>
                </a:solidFill>
                <a:latin typeface="KozMinPro-Regular"/>
              </a:rPr>
              <a:t>■</a:t>
            </a:r>
            <a:endParaRPr lang="zh-CN" altLang="en-US" dirty="0"/>
          </a:p>
        </p:txBody>
      </p:sp>
      <p:pic>
        <p:nvPicPr>
          <p:cNvPr id="9" name="图片 5" descr="Back">
            <a:hlinkClick r:id="rId12" action="ppaction://hlinksldjump"/>
          </p:cNvPr>
          <p:cNvPicPr>
            <a:picLocks noChangeAspect="1" noChangeArrowheads="1"/>
          </p:cNvPicPr>
          <p:nvPr/>
        </p:nvPicPr>
        <p:blipFill>
          <a:blip r:embed="rId13"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3093" name="文本框 3"/>
          <p:cNvSpPr txBox="1">
            <a:spLocks noChangeArrowheads="1"/>
          </p:cNvSpPr>
          <p:nvPr/>
        </p:nvSpPr>
        <p:spPr bwMode="auto">
          <a:xfrm>
            <a:off x="268288" y="6350"/>
            <a:ext cx="2051050" cy="460375"/>
          </a:xfrm>
          <a:prstGeom prst="rect">
            <a:avLst/>
          </a:prstGeom>
          <a:noFill/>
          <a:ln w="9525">
            <a:noFill/>
            <a:miter lim="800000"/>
            <a:headEnd/>
            <a:tailEnd/>
          </a:ln>
        </p:spPr>
        <p:txBody>
          <a:bodyPr>
            <a:spAutoFit/>
          </a:bodyPr>
          <a:lstStyle/>
          <a:p>
            <a:pPr eaLnBrk="1" hangingPunct="1">
              <a:buFont typeface="Arial" charset="0"/>
              <a:buNone/>
            </a:pPr>
            <a:r>
              <a:rPr lang="en-US" altLang="zh-CN" sz="2400">
                <a:solidFill>
                  <a:schemeClr val="bg1"/>
                </a:solidFill>
                <a:latin typeface="Arial Black" pitchFamily="34" charset="0"/>
              </a:rPr>
              <a:t>Contents</a:t>
            </a:r>
          </a:p>
        </p:txBody>
      </p:sp>
      <p:sp>
        <p:nvSpPr>
          <p:cNvPr id="22" name="矩形 1"/>
          <p:cNvSpPr>
            <a:spLocks noChangeArrowheads="1"/>
          </p:cNvSpPr>
          <p:nvPr/>
        </p:nvSpPr>
        <p:spPr bwMode="auto">
          <a:xfrm>
            <a:off x="988181" y="5397963"/>
            <a:ext cx="2763687" cy="579437"/>
          </a:xfrm>
          <a:prstGeom prst="rect">
            <a:avLst/>
          </a:prstGeom>
          <a:noFill/>
          <a:ln w="9525">
            <a:noFill/>
            <a:miter lim="800000"/>
            <a:headEnd/>
            <a:tailEnd/>
          </a:ln>
        </p:spPr>
        <p:txBody>
          <a:bodyPr wrap="square">
            <a:spAutoFit/>
          </a:bodyPr>
          <a:lstStyle/>
          <a:p>
            <a:pPr>
              <a:spcBef>
                <a:spcPct val="0"/>
              </a:spcBef>
              <a:buSzTx/>
              <a:buFontTx/>
              <a:buNone/>
            </a:pPr>
            <a:r>
              <a:rPr lang="en-US" altLang="zh-CN" sz="3200" b="1" i="1" dirty="0">
                <a:solidFill>
                  <a:srgbClr val="F52C0B"/>
                </a:solidFill>
                <a:latin typeface="Blackadder ITC" pitchFamily="82" charset="0"/>
              </a:rPr>
              <a:t>Active Reading 1</a:t>
            </a:r>
          </a:p>
        </p:txBody>
      </p:sp>
      <p:pic>
        <p:nvPicPr>
          <p:cNvPr id="24" name="图片 23">
            <a:hlinkClick r:id="rId3" action="ppaction://hlinksldjump"/>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13105" y="1251872"/>
            <a:ext cx="4480190" cy="542499"/>
          </a:xfrm>
          <a:prstGeom prst="rect">
            <a:avLst/>
          </a:prstGeom>
        </p:spPr>
      </p:pic>
      <p:pic>
        <p:nvPicPr>
          <p:cNvPr id="25" name="图片 24">
            <a:hlinkClick r:id="rId5" action="ppaction://hlinksldjump"/>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13105" y="4159553"/>
            <a:ext cx="4480190" cy="554690"/>
          </a:xfrm>
          <a:prstGeom prst="rect">
            <a:avLst/>
          </a:prstGeom>
        </p:spPr>
      </p:pic>
      <p:pic>
        <p:nvPicPr>
          <p:cNvPr id="26" name="图片 25">
            <a:hlinkClick r:id="rId7" action="ppaction://hlinksldjump"/>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313105" y="4897138"/>
            <a:ext cx="4480190" cy="542499"/>
          </a:xfrm>
          <a:prstGeom prst="rect">
            <a:avLst/>
          </a:prstGeom>
        </p:spPr>
      </p:pic>
      <p:pic>
        <p:nvPicPr>
          <p:cNvPr id="27" name="图片 26">
            <a:hlinkClick r:id="rId9" action="ppaction://hlinksldjump"/>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313105" y="1977268"/>
            <a:ext cx="4480190" cy="548595"/>
          </a:xfrm>
          <a:prstGeom prst="rect">
            <a:avLst/>
          </a:prstGeom>
        </p:spPr>
      </p:pic>
      <p:pic>
        <p:nvPicPr>
          <p:cNvPr id="28" name="图片 27">
            <a:hlinkClick r:id="rId11" action="ppaction://hlinksldjump"/>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313105" y="2708760"/>
            <a:ext cx="4480190" cy="536404"/>
          </a:xfrm>
          <a:prstGeom prst="rect">
            <a:avLst/>
          </a:prstGeom>
        </p:spPr>
      </p:pic>
      <p:pic>
        <p:nvPicPr>
          <p:cNvPr id="29" name="图片 28">
            <a:hlinkClick r:id="rId13" action="ppaction://hlinksldjump"/>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4313105" y="3428061"/>
            <a:ext cx="4480190" cy="548595"/>
          </a:xfrm>
          <a:prstGeom prst="rect">
            <a:avLst/>
          </a:prstGeom>
        </p:spPr>
      </p:pic>
      <p:pic>
        <p:nvPicPr>
          <p:cNvPr id="3" name="图片 2"/>
          <p:cNvPicPr>
            <a:picLocks noChangeAspect="1"/>
          </p:cNvPicPr>
          <p:nvPr/>
        </p:nvPicPr>
        <p:blipFill rotWithShape="1">
          <a:blip r:embed="rId15" cstate="print">
            <a:extLst>
              <a:ext uri="{28A0092B-C50C-407E-A947-70E740481C1C}">
                <a14:useLocalDpi xmlns:a14="http://schemas.microsoft.com/office/drawing/2010/main" val="0"/>
              </a:ext>
            </a:extLst>
          </a:blip>
          <a:srcRect t="22669"/>
          <a:stretch/>
        </p:blipFill>
        <p:spPr>
          <a:xfrm>
            <a:off x="466725" y="1251872"/>
            <a:ext cx="3542317" cy="4107991"/>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4" name="内容占位符 2"/>
          <p:cNvSpPr>
            <a:spLocks noGrp="1"/>
          </p:cNvSpPr>
          <p:nvPr>
            <p:ph idx="1"/>
          </p:nvPr>
        </p:nvSpPr>
        <p:spPr>
          <a:xfrm>
            <a:off x="171450" y="658813"/>
            <a:ext cx="8737644" cy="6065837"/>
          </a:xfrm>
        </p:spPr>
        <p:txBody>
          <a:bodyPr/>
          <a:lstStyle/>
          <a:p>
            <a:pPr marL="180975" indent="-180975" algn="ctr">
              <a:lnSpc>
                <a:spcPct val="150000"/>
              </a:lnSpc>
              <a:spcBef>
                <a:spcPct val="50000"/>
              </a:spcBef>
              <a:buSzTx/>
              <a:buFontTx/>
              <a:buNone/>
            </a:pPr>
            <a:r>
              <a:rPr lang="zh-CN" altLang="en-US" sz="2400" b="1" dirty="0" smtClean="0">
                <a:latin typeface="+mn-ea"/>
              </a:rPr>
              <a:t>爸爸的泡菜坛</a:t>
            </a:r>
          </a:p>
          <a:p>
            <a:pPr marL="180975" indent="-180975" algn="just" eaLnBrk="1" hangingPunct="1">
              <a:lnSpc>
                <a:spcPct val="150000"/>
              </a:lnSpc>
              <a:spcBef>
                <a:spcPct val="50000"/>
              </a:spcBef>
              <a:buSzTx/>
              <a:buFontTx/>
              <a:buNone/>
            </a:pPr>
            <a:r>
              <a:rPr lang="en-US" altLang="zh-CN" sz="1800" dirty="0" smtClean="0">
                <a:solidFill>
                  <a:srgbClr val="0070C0"/>
                </a:solidFill>
                <a:latin typeface="+mn-ea"/>
              </a:rPr>
              <a:t>1        </a:t>
            </a:r>
            <a:r>
              <a:rPr lang="zh-CN" altLang="en-US" sz="2400" dirty="0" smtClean="0">
                <a:latin typeface="+mn-ea"/>
              </a:rPr>
              <a:t>自从我记事起，那个大大的泡菜坛就放在父母卧室的橱柜旁边的地板上。每当准备上床睡觉的时候，爸爸都会把他的衣兜倒空，将兜里的硬币投进坛子里。小时候，我对那些硬币落在坛子里发出的声响总是很着迷。当坛子几乎还是空着的时候，硬币落进去时发出的是欢快的叮当声。等到坛子快要装满的时候，叮当声便渐渐变成了沉闷的砰砰声。每当太阳透过卧室的窗户照进来的时候，坛子里圆圆的铜币和银币会像海盗的珍宝一样闪闪发光，而我便蹲在坛子前的地板上欣赏它们。</a:t>
            </a:r>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pic>
        <p:nvPicPr>
          <p:cNvPr id="7171"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7172"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7173"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7177" name="图片 14">
            <a:hlinkClick r:id="rId7" action="ppaction://hlinksldjump"/>
          </p:cNvPr>
          <p:cNvPicPr>
            <a:picLocks noChangeAspect="1"/>
          </p:cNvPicPr>
          <p:nvPr/>
        </p:nvPicPr>
        <p:blipFill>
          <a:blip r:embed="rId8" cstate="print"/>
          <a:srcRect/>
          <a:stretch>
            <a:fillRect/>
          </a:stretch>
        </p:blipFill>
        <p:spPr bwMode="auto">
          <a:xfrm>
            <a:off x="8164556" y="6092825"/>
            <a:ext cx="744538" cy="5397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4" name="内容占位符 2"/>
          <p:cNvSpPr>
            <a:spLocks noGrp="1"/>
          </p:cNvSpPr>
          <p:nvPr>
            <p:ph idx="1"/>
          </p:nvPr>
        </p:nvSpPr>
        <p:spPr>
          <a:xfrm>
            <a:off x="171450" y="1190445"/>
            <a:ext cx="8834438" cy="5534205"/>
          </a:xfrm>
        </p:spPr>
        <p:txBody>
          <a:bodyPr/>
          <a:lstStyle/>
          <a:p>
            <a:pPr marL="180975" indent="-180975" algn="just">
              <a:lnSpc>
                <a:spcPct val="120000"/>
              </a:lnSpc>
              <a:spcBef>
                <a:spcPct val="50000"/>
              </a:spcBef>
              <a:buSzTx/>
              <a:buFontTx/>
              <a:buNone/>
            </a:pPr>
            <a:r>
              <a:rPr lang="en-US" altLang="zh-CN" sz="1800" b="1" dirty="0" smtClean="0">
                <a:solidFill>
                  <a:srgbClr val="0070C0"/>
                </a:solidFill>
                <a:latin typeface="宋体" pitchFamily="2" charset="-122"/>
              </a:rPr>
              <a:t>2     </a:t>
            </a:r>
            <a:r>
              <a:rPr lang="zh-CN" altLang="en-US" sz="2400" dirty="0" smtClean="0">
                <a:latin typeface="宋体" pitchFamily="2" charset="-122"/>
              </a:rPr>
              <a:t>坛子装满后，爸爸会坐在厨房的餐桌旁，将那些硬币用纸卷起来，然后再拿到银行去把它们存起来。把硬币存入银行可是件大事。那些硬币整整齐齐地码在一个小纸盒里，放在爸爸那辆旧卡车的车座上，在我和爸爸之间。每一次，在我们开车去银行的路上，爸爸都满怀希望地看着我，对我说：“那些硬币会让你远离纺织厂的，儿子。你会比我强。这个古老的纺织城镇是留不住你的。”每一次，当他把那盒卷好的硬币推过银行柜台交给收银员时，他都会骄傲地咧着嘴笑个不停。“这些钱是我儿子将来上大学的基金，他绝不会像我一样在纺织厂干一辈子的。”</a:t>
            </a:r>
            <a:endParaRPr lang="en-US" altLang="zh-CN" dirty="0" smtClean="0"/>
          </a:p>
          <a:p>
            <a:pPr lvl="2" eaLnBrk="1" hangingPunct="1">
              <a:buFont typeface="Arial" panose="020B0604020202020204" pitchFamily="34" charset="0"/>
              <a:buChar char="•"/>
              <a:defRPr/>
            </a:pPr>
            <a:endParaRPr lang="zh-CN" altLang="en-US" dirty="0"/>
          </a:p>
        </p:txBody>
      </p:sp>
      <p:pic>
        <p:nvPicPr>
          <p:cNvPr id="7171"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7172"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7173"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7177" name="图片 14">
            <a:hlinkClick r:id="rId7" action="ppaction://hlinksldjump"/>
          </p:cNvPr>
          <p:cNvPicPr>
            <a:picLocks noChangeAspect="1"/>
          </p:cNvPicPr>
          <p:nvPr/>
        </p:nvPicPr>
        <p:blipFill>
          <a:blip r:embed="rId8" cstate="print"/>
          <a:srcRect/>
          <a:stretch>
            <a:fillRect/>
          </a:stretch>
        </p:blipFill>
        <p:spPr bwMode="auto">
          <a:xfrm>
            <a:off x="8164556" y="6092825"/>
            <a:ext cx="744538" cy="5397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4" name="内容占位符 2"/>
          <p:cNvSpPr>
            <a:spLocks noGrp="1"/>
          </p:cNvSpPr>
          <p:nvPr>
            <p:ph idx="1"/>
          </p:nvPr>
        </p:nvSpPr>
        <p:spPr>
          <a:xfrm>
            <a:off x="171450" y="1293962"/>
            <a:ext cx="8777678" cy="5430688"/>
          </a:xfrm>
        </p:spPr>
        <p:txBody>
          <a:bodyPr/>
          <a:lstStyle/>
          <a:p>
            <a:pPr marL="180975" indent="-180975" algn="just" eaLnBrk="1" hangingPunct="1">
              <a:lnSpc>
                <a:spcPct val="125000"/>
              </a:lnSpc>
              <a:spcBef>
                <a:spcPct val="50000"/>
              </a:spcBef>
              <a:buSzTx/>
              <a:buFontTx/>
              <a:buNone/>
            </a:pPr>
            <a:r>
              <a:rPr lang="en-US" altLang="zh-CN" sz="1800" dirty="0" smtClean="0">
                <a:solidFill>
                  <a:srgbClr val="0070C0"/>
                </a:solidFill>
                <a:latin typeface="宋体" pitchFamily="2" charset="-122"/>
              </a:rPr>
              <a:t>3     </a:t>
            </a:r>
            <a:r>
              <a:rPr lang="zh-CN" altLang="en-US" sz="2400" dirty="0" smtClean="0">
                <a:latin typeface="宋体" pitchFamily="2" charset="-122"/>
              </a:rPr>
              <a:t>每次存完钱，我们都会买两个蛋筒冰淇淋庆贺一下。我的那一份总是巧克力味的，而爸爸的总是香草味的。当冷饮店的服务员把找回的零钱递给爸爸时，他总会把那几个硬币摊在手心里给我瞧，“回家以后，我们就又要开始往坛子里存硬币了。”</a:t>
            </a:r>
            <a:endParaRPr lang="en-US" altLang="zh-CN" sz="2400" dirty="0" smtClean="0">
              <a:latin typeface="宋体" pitchFamily="2" charset="-122"/>
            </a:endParaRPr>
          </a:p>
          <a:p>
            <a:pPr marL="180975" indent="-180975" algn="just">
              <a:lnSpc>
                <a:spcPct val="125000"/>
              </a:lnSpc>
              <a:spcBef>
                <a:spcPct val="50000"/>
              </a:spcBef>
              <a:buSzTx/>
              <a:buFontTx/>
              <a:buNone/>
            </a:pPr>
            <a:r>
              <a:rPr lang="en-US" altLang="zh-CN" sz="1800" dirty="0" smtClean="0">
                <a:solidFill>
                  <a:srgbClr val="0070C0"/>
                </a:solidFill>
                <a:latin typeface="宋体" pitchFamily="2" charset="-122"/>
              </a:rPr>
              <a:t>4      </a:t>
            </a:r>
            <a:r>
              <a:rPr lang="zh-CN" altLang="en-US" sz="2400" dirty="0" smtClean="0">
                <a:latin typeface="宋体" pitchFamily="2" charset="-122"/>
              </a:rPr>
              <a:t>他总是让我把第一把硬币投进空空的坛子里。当它们发出清脆欢快的叮当声时，我们就相对咧嘴一笑。“你上大学就要靠这些</a:t>
            </a:r>
            <a:r>
              <a:rPr lang="en-US" altLang="zh-CN" sz="2400" dirty="0" smtClean="0">
                <a:latin typeface="宋体" pitchFamily="2" charset="-122"/>
              </a:rPr>
              <a:t>1</a:t>
            </a:r>
            <a:r>
              <a:rPr lang="zh-CN" altLang="en-US" sz="2400" dirty="0" smtClean="0">
                <a:latin typeface="宋体" pitchFamily="2" charset="-122"/>
              </a:rPr>
              <a:t>分、</a:t>
            </a:r>
            <a:r>
              <a:rPr lang="en-US" altLang="zh-CN" sz="2400" dirty="0" smtClean="0">
                <a:latin typeface="宋体" pitchFamily="2" charset="-122"/>
              </a:rPr>
              <a:t>5</a:t>
            </a:r>
            <a:r>
              <a:rPr lang="zh-CN" altLang="en-US" sz="2400" dirty="0" smtClean="0">
                <a:latin typeface="宋体" pitchFamily="2" charset="-122"/>
              </a:rPr>
              <a:t>分、</a:t>
            </a:r>
            <a:r>
              <a:rPr lang="en-US" altLang="zh-CN" sz="2400" dirty="0" smtClean="0">
                <a:latin typeface="宋体" pitchFamily="2" charset="-122"/>
              </a:rPr>
              <a:t>10</a:t>
            </a:r>
            <a:r>
              <a:rPr lang="zh-CN" altLang="en-US" sz="2400" dirty="0" smtClean="0">
                <a:latin typeface="宋体" pitchFamily="2" charset="-122"/>
              </a:rPr>
              <a:t>分和</a:t>
            </a:r>
            <a:r>
              <a:rPr lang="en-US" altLang="zh-CN" sz="2400" dirty="0" smtClean="0">
                <a:latin typeface="宋体" pitchFamily="2" charset="-122"/>
              </a:rPr>
              <a:t>25</a:t>
            </a:r>
            <a:r>
              <a:rPr lang="zh-CN" altLang="en-US" sz="2400" dirty="0" smtClean="0">
                <a:latin typeface="宋体" pitchFamily="2" charset="-122"/>
              </a:rPr>
              <a:t>分的硬币了，”他说，“不过，你会上大学的，我一定会让你上大学的。”</a:t>
            </a:r>
            <a:endParaRPr lang="zh-CN" altLang="en-US" dirty="0"/>
          </a:p>
        </p:txBody>
      </p:sp>
      <p:pic>
        <p:nvPicPr>
          <p:cNvPr id="7171"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7172"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7173"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7177" name="图片 14">
            <a:hlinkClick r:id="rId7" action="ppaction://hlinksldjump"/>
          </p:cNvPr>
          <p:cNvPicPr>
            <a:picLocks noChangeAspect="1"/>
          </p:cNvPicPr>
          <p:nvPr/>
        </p:nvPicPr>
        <p:blipFill>
          <a:blip r:embed="rId8" cstate="print"/>
          <a:srcRect/>
          <a:stretch>
            <a:fillRect/>
          </a:stretch>
        </p:blipFill>
        <p:spPr bwMode="auto">
          <a:xfrm>
            <a:off x="8164556" y="6092825"/>
            <a:ext cx="744538" cy="5397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4" name="内容占位符 2"/>
          <p:cNvSpPr>
            <a:spLocks noGrp="1"/>
          </p:cNvSpPr>
          <p:nvPr>
            <p:ph idx="1"/>
          </p:nvPr>
        </p:nvSpPr>
        <p:spPr>
          <a:xfrm>
            <a:off x="171450" y="658813"/>
            <a:ext cx="8834438" cy="6065837"/>
          </a:xfrm>
        </p:spPr>
        <p:txBody>
          <a:bodyPr/>
          <a:lstStyle/>
          <a:p>
            <a:pPr marL="0" indent="0" algn="just">
              <a:lnSpc>
                <a:spcPct val="150000"/>
              </a:lnSpc>
              <a:spcBef>
                <a:spcPct val="50000"/>
              </a:spcBef>
              <a:buSzTx/>
              <a:buFontTx/>
              <a:buNone/>
            </a:pPr>
            <a:endParaRPr lang="en-US" altLang="zh-CN" sz="1800" b="1" dirty="0" smtClean="0">
              <a:solidFill>
                <a:srgbClr val="0070C0"/>
              </a:solidFill>
              <a:latin typeface="宋体" pitchFamily="2" charset="-122"/>
            </a:endParaRPr>
          </a:p>
          <a:p>
            <a:pPr marL="271463" indent="-271463" algn="just" eaLnBrk="1" hangingPunct="1">
              <a:lnSpc>
                <a:spcPct val="150000"/>
              </a:lnSpc>
              <a:spcBef>
                <a:spcPct val="50000"/>
              </a:spcBef>
              <a:buSzTx/>
              <a:buFontTx/>
              <a:buNone/>
            </a:pPr>
            <a:r>
              <a:rPr lang="en-US" altLang="zh-CN" sz="1800" b="1" dirty="0" smtClean="0">
                <a:solidFill>
                  <a:srgbClr val="0070C0"/>
                </a:solidFill>
                <a:latin typeface="宋体" pitchFamily="2" charset="-122"/>
              </a:rPr>
              <a:t>5       </a:t>
            </a:r>
            <a:r>
              <a:rPr lang="zh-CN" altLang="en-US" sz="2400" dirty="0" smtClean="0">
                <a:latin typeface="宋体" pitchFamily="2" charset="-122"/>
              </a:rPr>
              <a:t>许多年</a:t>
            </a:r>
            <a:r>
              <a:rPr lang="zh-CN" altLang="en-US" sz="2400" dirty="0">
                <a:latin typeface="宋体" pitchFamily="2" charset="-122"/>
              </a:rPr>
              <a:t>过去了，我完成了大学学业，在另一座城镇找到了工作。有一次，我去看望父母。我</a:t>
            </a:r>
            <a:r>
              <a:rPr lang="zh-CN" altLang="en-US" sz="2400" dirty="0" smtClean="0">
                <a:latin typeface="宋体" pitchFamily="2" charset="-122"/>
              </a:rPr>
              <a:t>到他们</a:t>
            </a:r>
            <a:r>
              <a:rPr lang="zh-CN" altLang="en-US" sz="2400" dirty="0">
                <a:latin typeface="宋体" pitchFamily="2" charset="-122"/>
              </a:rPr>
              <a:t>的卧室打电话，注意到那个泡菜坛不见了。它已经完成了使命，被移走了。我凝视着橱柜旁</a:t>
            </a:r>
            <a:r>
              <a:rPr lang="zh-CN" altLang="en-US" sz="2400" dirty="0" smtClean="0">
                <a:latin typeface="宋体" pitchFamily="2" charset="-122"/>
              </a:rPr>
              <a:t>那个</a:t>
            </a:r>
            <a:r>
              <a:rPr lang="zh-CN" altLang="en-US" sz="2400" dirty="0">
                <a:latin typeface="宋体" pitchFamily="2" charset="-122"/>
              </a:rPr>
              <a:t>放过泡菜坛的地方，心潮起伏，不由得一阵哽咽。爸爸是一个沉默寡言的人，从来没有对我讲过</a:t>
            </a:r>
            <a:r>
              <a:rPr lang="zh-CN" altLang="en-US" sz="2400" dirty="0" smtClean="0">
                <a:latin typeface="宋体" pitchFamily="2" charset="-122"/>
              </a:rPr>
              <a:t>决心、毅力和信仰等的重要性。但是这个泡菜坛却教给了我这些品德，它的说服力远远胜过华丽的词藻。</a:t>
            </a:r>
            <a:endParaRPr lang="en-US" altLang="zh-CN" sz="3600" dirty="0" smtClean="0"/>
          </a:p>
          <a:p>
            <a:pPr lvl="2" eaLnBrk="1" hangingPunct="1">
              <a:buFont typeface="Arial" panose="020B0604020202020204" pitchFamily="34" charset="0"/>
              <a:buChar char="•"/>
              <a:defRPr/>
            </a:pPr>
            <a:endParaRPr lang="zh-CN" altLang="en-US" dirty="0"/>
          </a:p>
        </p:txBody>
      </p:sp>
      <p:pic>
        <p:nvPicPr>
          <p:cNvPr id="7171"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7172"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7173"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7177" name="图片 14">
            <a:hlinkClick r:id="rId7" action="ppaction://hlinksldjump"/>
          </p:cNvPr>
          <p:cNvPicPr>
            <a:picLocks noChangeAspect="1"/>
          </p:cNvPicPr>
          <p:nvPr/>
        </p:nvPicPr>
        <p:blipFill>
          <a:blip r:embed="rId8" cstate="print"/>
          <a:srcRect/>
          <a:stretch>
            <a:fillRect/>
          </a:stretch>
        </p:blipFill>
        <p:spPr bwMode="auto">
          <a:xfrm>
            <a:off x="8164556" y="6092825"/>
            <a:ext cx="744538" cy="5397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4" name="内容占位符 2"/>
          <p:cNvSpPr>
            <a:spLocks noGrp="1"/>
          </p:cNvSpPr>
          <p:nvPr>
            <p:ph idx="1"/>
          </p:nvPr>
        </p:nvSpPr>
        <p:spPr>
          <a:xfrm>
            <a:off x="171450" y="658814"/>
            <a:ext cx="8834438" cy="5434012"/>
          </a:xfrm>
        </p:spPr>
        <p:txBody>
          <a:bodyPr/>
          <a:lstStyle/>
          <a:p>
            <a:pPr marL="0" indent="0" algn="just">
              <a:lnSpc>
                <a:spcPct val="150000"/>
              </a:lnSpc>
              <a:spcBef>
                <a:spcPct val="50000"/>
              </a:spcBef>
              <a:buSzTx/>
              <a:buFontTx/>
              <a:buNone/>
            </a:pPr>
            <a:endParaRPr lang="en-US" altLang="zh-CN" sz="1800" b="1" dirty="0" smtClean="0">
              <a:solidFill>
                <a:srgbClr val="0070C0"/>
              </a:solidFill>
              <a:latin typeface="宋体" pitchFamily="2" charset="-122"/>
            </a:endParaRPr>
          </a:p>
          <a:p>
            <a:pPr marL="180975" indent="-180975" algn="just" eaLnBrk="1" hangingPunct="1">
              <a:lnSpc>
                <a:spcPct val="125000"/>
              </a:lnSpc>
              <a:spcBef>
                <a:spcPct val="50000"/>
              </a:spcBef>
              <a:buNone/>
            </a:pPr>
            <a:r>
              <a:rPr lang="en-US" altLang="zh-CN" sz="1800" dirty="0" smtClean="0">
                <a:solidFill>
                  <a:srgbClr val="0070C0"/>
                </a:solidFill>
                <a:latin typeface="宋体" pitchFamily="2" charset="-122"/>
              </a:rPr>
              <a:t>6      </a:t>
            </a:r>
            <a:r>
              <a:rPr lang="zh-CN" altLang="en-US" sz="2400" dirty="0" smtClean="0">
                <a:latin typeface="宋体" pitchFamily="2" charset="-122"/>
              </a:rPr>
              <a:t>结婚以后，我跟妻子苏珊说起这个不起眼的泡菜坛在我的童年生活中扮演的重要角色。在我看来，它比任何一件事都更充分地体现了爸爸对我的爱。不管家里的日子多么艰难，爸爸总是坚持不懈地往那个坛子里扔硬币。甚至在爸爸被工厂解雇的那个夏天，妈妈不得不每星期做上几顿干豆子，可他们却没有从那个坛子里拿出过一分钱。相反，爸爸为我寻找出路的决心反而比任何时候都更加坚定。他看着坐在餐桌对面的我，把番茄酱倒在我的豆子上，让它们吃起来味道更好些。“大学毕业后，儿子，”他对我说，眼睛里闪着光，“你再也不必吃豆子了，除非你自己想吃。</a:t>
            </a:r>
            <a:r>
              <a:rPr lang="zh-CN" altLang="en-US" sz="2400" dirty="0" smtClean="0">
                <a:latin typeface="宋体" pitchFamily="2" charset="-122"/>
              </a:rPr>
              <a:t>”</a:t>
            </a:r>
            <a:endParaRPr lang="zh-CN" altLang="en-US" sz="3600" dirty="0" smtClean="0">
              <a:latin typeface="宋体" pitchFamily="2" charset="-122"/>
            </a:endParaRPr>
          </a:p>
        </p:txBody>
      </p:sp>
      <p:pic>
        <p:nvPicPr>
          <p:cNvPr id="7171"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7172"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7173"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7177" name="图片 14">
            <a:hlinkClick r:id="rId7" action="ppaction://hlinksldjump"/>
          </p:cNvPr>
          <p:cNvPicPr>
            <a:picLocks noChangeAspect="1"/>
          </p:cNvPicPr>
          <p:nvPr/>
        </p:nvPicPr>
        <p:blipFill>
          <a:blip r:embed="rId8" cstate="print"/>
          <a:srcRect/>
          <a:stretch>
            <a:fillRect/>
          </a:stretch>
        </p:blipFill>
        <p:spPr bwMode="auto">
          <a:xfrm>
            <a:off x="8164556" y="6092825"/>
            <a:ext cx="744538" cy="5397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4" name="内容占位符 2"/>
          <p:cNvSpPr>
            <a:spLocks noGrp="1"/>
          </p:cNvSpPr>
          <p:nvPr>
            <p:ph idx="1"/>
          </p:nvPr>
        </p:nvSpPr>
        <p:spPr>
          <a:xfrm>
            <a:off x="171450" y="658813"/>
            <a:ext cx="8834438" cy="6065837"/>
          </a:xfrm>
        </p:spPr>
        <p:txBody>
          <a:bodyPr/>
          <a:lstStyle/>
          <a:p>
            <a:pPr marL="0" indent="0" algn="just">
              <a:lnSpc>
                <a:spcPct val="150000"/>
              </a:lnSpc>
              <a:spcBef>
                <a:spcPct val="50000"/>
              </a:spcBef>
              <a:buSzTx/>
              <a:buFontTx/>
              <a:buNone/>
            </a:pPr>
            <a:endParaRPr lang="en-US" altLang="zh-CN" sz="1800" b="1" dirty="0" smtClean="0">
              <a:solidFill>
                <a:srgbClr val="0070C0"/>
              </a:solidFill>
              <a:latin typeface="宋体" pitchFamily="2" charset="-122"/>
            </a:endParaRPr>
          </a:p>
          <a:p>
            <a:pPr marL="180975" indent="-180975" algn="just">
              <a:lnSpc>
                <a:spcPct val="150000"/>
              </a:lnSpc>
              <a:spcBef>
                <a:spcPct val="50000"/>
              </a:spcBef>
              <a:buSzTx/>
              <a:buFontTx/>
              <a:buNone/>
            </a:pPr>
            <a:r>
              <a:rPr lang="en-US" altLang="zh-CN" sz="1800" dirty="0" smtClean="0">
                <a:solidFill>
                  <a:srgbClr val="0070C0"/>
                </a:solidFill>
                <a:latin typeface="宋体" pitchFamily="2" charset="-122"/>
              </a:rPr>
              <a:t>7      </a:t>
            </a:r>
            <a:r>
              <a:rPr lang="zh-CN" altLang="en-US" sz="2400" dirty="0" smtClean="0">
                <a:latin typeface="宋体" pitchFamily="2" charset="-122"/>
              </a:rPr>
              <a:t>我的女儿杰西卡出生后的第一个圣诞节，我们一家与父母一起过节。吃过晚饭后，妈妈和爸爸挨着坐在沙发上，轮流抱他们的第一个孙女。后来，杰西卡开始轻声地哭起来，苏珊便从爸爸的怀里接过她。“大概要换尿布了，”她说着，就抱着孩子到父母的卧室里去了。</a:t>
            </a:r>
            <a:endParaRPr lang="zh-CN" altLang="en-US" sz="3200" dirty="0"/>
          </a:p>
        </p:txBody>
      </p:sp>
      <p:pic>
        <p:nvPicPr>
          <p:cNvPr id="7171"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7172"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7173"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7177" name="图片 14">
            <a:hlinkClick r:id="rId7" action="ppaction://hlinksldjump"/>
          </p:cNvPr>
          <p:cNvPicPr>
            <a:picLocks noChangeAspect="1"/>
          </p:cNvPicPr>
          <p:nvPr/>
        </p:nvPicPr>
        <p:blipFill>
          <a:blip r:embed="rId8" cstate="print"/>
          <a:srcRect/>
          <a:stretch>
            <a:fillRect/>
          </a:stretch>
        </p:blipFill>
        <p:spPr bwMode="auto">
          <a:xfrm>
            <a:off x="8164556" y="6092825"/>
            <a:ext cx="744538" cy="5397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4" name="内容占位符 2"/>
          <p:cNvSpPr>
            <a:spLocks noGrp="1"/>
          </p:cNvSpPr>
          <p:nvPr>
            <p:ph idx="1"/>
          </p:nvPr>
        </p:nvSpPr>
        <p:spPr>
          <a:xfrm>
            <a:off x="171450" y="658813"/>
            <a:ext cx="8791928" cy="6065837"/>
          </a:xfrm>
        </p:spPr>
        <p:txBody>
          <a:bodyPr/>
          <a:lstStyle/>
          <a:p>
            <a:pPr marL="0" indent="0" algn="just">
              <a:lnSpc>
                <a:spcPct val="150000"/>
              </a:lnSpc>
              <a:spcBef>
                <a:spcPct val="50000"/>
              </a:spcBef>
              <a:buSzTx/>
              <a:buFontTx/>
              <a:buNone/>
            </a:pPr>
            <a:endParaRPr lang="en-US" altLang="zh-CN" sz="1800" b="1" dirty="0" smtClean="0">
              <a:solidFill>
                <a:srgbClr val="0070C0"/>
              </a:solidFill>
              <a:latin typeface="宋体" pitchFamily="2" charset="-122"/>
            </a:endParaRPr>
          </a:p>
          <a:p>
            <a:pPr marL="180975" indent="-180975" algn="just" eaLnBrk="1" hangingPunct="1">
              <a:lnSpc>
                <a:spcPct val="150000"/>
              </a:lnSpc>
              <a:spcBef>
                <a:spcPct val="50000"/>
              </a:spcBef>
              <a:buSzTx/>
              <a:buFontTx/>
              <a:buNone/>
            </a:pPr>
            <a:r>
              <a:rPr lang="en-US" altLang="zh-CN" sz="1800" dirty="0" smtClean="0">
                <a:solidFill>
                  <a:srgbClr val="0070C0"/>
                </a:solidFill>
                <a:latin typeface="宋体" pitchFamily="2" charset="-122"/>
              </a:rPr>
              <a:t>8      </a:t>
            </a:r>
            <a:r>
              <a:rPr lang="zh-CN" altLang="en-US" sz="2400" dirty="0" smtClean="0">
                <a:latin typeface="宋体" pitchFamily="2" charset="-122"/>
              </a:rPr>
              <a:t>苏珊回到客厅后，眼睛令人奇怪地有些潮湿。她把杰西卡递给爸爸，然后拉着我的手，一言不发地将我领进卧室。“你瞧，”她轻轻地说，我顺着她的目光向橱柜旁边的地板上看去。令我感到惊讶的是，那儿放着那个旧泡菜坛，坛底已经铺满了硬币，就好像从来不曾被拿走过。</a:t>
            </a:r>
            <a:endParaRPr lang="zh-CN" altLang="en-US" sz="3200" dirty="0"/>
          </a:p>
        </p:txBody>
      </p:sp>
      <p:pic>
        <p:nvPicPr>
          <p:cNvPr id="7171"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7172"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7173"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7177" name="图片 14">
            <a:hlinkClick r:id="rId7" action="ppaction://hlinksldjump"/>
          </p:cNvPr>
          <p:cNvPicPr>
            <a:picLocks noChangeAspect="1"/>
          </p:cNvPicPr>
          <p:nvPr/>
        </p:nvPicPr>
        <p:blipFill>
          <a:blip r:embed="rId8" cstate="print"/>
          <a:srcRect/>
          <a:stretch>
            <a:fillRect/>
          </a:stretch>
        </p:blipFill>
        <p:spPr bwMode="auto">
          <a:xfrm>
            <a:off x="8164556" y="6092825"/>
            <a:ext cx="744538" cy="5397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4" name="内容占位符 2"/>
          <p:cNvSpPr>
            <a:spLocks noGrp="1"/>
          </p:cNvSpPr>
          <p:nvPr>
            <p:ph idx="1"/>
          </p:nvPr>
        </p:nvSpPr>
        <p:spPr>
          <a:xfrm>
            <a:off x="171450" y="658813"/>
            <a:ext cx="8834438" cy="6065837"/>
          </a:xfrm>
        </p:spPr>
        <p:txBody>
          <a:bodyPr/>
          <a:lstStyle/>
          <a:p>
            <a:pPr marL="0" indent="0" algn="just">
              <a:lnSpc>
                <a:spcPct val="150000"/>
              </a:lnSpc>
              <a:spcBef>
                <a:spcPct val="50000"/>
              </a:spcBef>
              <a:buSzTx/>
              <a:buFontTx/>
              <a:buNone/>
            </a:pPr>
            <a:endParaRPr lang="en-US" altLang="zh-CN" sz="1800" b="1" dirty="0" smtClean="0">
              <a:solidFill>
                <a:srgbClr val="0070C0"/>
              </a:solidFill>
              <a:latin typeface="宋体" pitchFamily="2" charset="-122"/>
            </a:endParaRPr>
          </a:p>
          <a:p>
            <a:pPr marL="271463" indent="-271463" algn="just" hangingPunct="1">
              <a:lnSpc>
                <a:spcPct val="150000"/>
              </a:lnSpc>
              <a:spcBef>
                <a:spcPct val="50000"/>
              </a:spcBef>
              <a:buSzTx/>
              <a:buFontTx/>
              <a:buNone/>
            </a:pPr>
            <a:r>
              <a:rPr lang="en-US" altLang="zh-CN" sz="1800" dirty="0" smtClean="0">
                <a:solidFill>
                  <a:srgbClr val="0070C0"/>
                </a:solidFill>
                <a:latin typeface="宋体" pitchFamily="2" charset="-122"/>
              </a:rPr>
              <a:t>9        </a:t>
            </a:r>
            <a:r>
              <a:rPr lang="zh-CN" altLang="en-US" sz="2400" dirty="0" smtClean="0">
                <a:latin typeface="宋体" pitchFamily="2" charset="-122"/>
              </a:rPr>
              <a:t>我走近泡菜坛，把手伸进口袋，掏出了一把硬币。我百感交集，默默地把硬币投进坛子里。我抬起头来，看见爸爸抱着杰西卡悄悄地走进了卧室。我们四目相对，我知道他此时的心情和我完全一样。我们都激动得说不出话来。</a:t>
            </a:r>
            <a:endParaRPr lang="zh-CN" altLang="en-US" sz="3200" dirty="0"/>
          </a:p>
        </p:txBody>
      </p:sp>
      <p:pic>
        <p:nvPicPr>
          <p:cNvPr id="7171"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7172"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7173" name="文本框 3"/>
          <p:cNvSpPr txBox="1">
            <a:spLocks noChangeArrowheads="1"/>
          </p:cNvSpPr>
          <p:nvPr/>
        </p:nvSpPr>
        <p:spPr bwMode="auto">
          <a:xfrm>
            <a:off x="184150" y="73025"/>
            <a:ext cx="9286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sym typeface="Arial" charset="0"/>
              </a:rPr>
              <a:t>Text</a:t>
            </a:r>
          </a:p>
        </p:txBody>
      </p:sp>
      <p:pic>
        <p:nvPicPr>
          <p:cNvPr id="7177" name="图片 14">
            <a:hlinkClick r:id="rId7" action="ppaction://hlinksldjump"/>
          </p:cNvPr>
          <p:cNvPicPr>
            <a:picLocks noChangeAspect="1"/>
          </p:cNvPicPr>
          <p:nvPr/>
        </p:nvPicPr>
        <p:blipFill>
          <a:blip r:embed="rId8" cstate="print"/>
          <a:srcRect/>
          <a:stretch>
            <a:fillRect/>
          </a:stretch>
        </p:blipFill>
        <p:spPr bwMode="auto">
          <a:xfrm>
            <a:off x="8164556" y="6092825"/>
            <a:ext cx="744538" cy="5397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 name="剪去对角的矩形 5"/>
          <p:cNvSpPr/>
          <p:nvPr/>
        </p:nvSpPr>
        <p:spPr>
          <a:xfrm>
            <a:off x="381000" y="869950"/>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3" action="ppaction://hlinksldjump"/>
              </a:rPr>
              <a:t>pickle</a:t>
            </a:r>
            <a:endParaRPr lang="zh-CN" altLang="en-US" sz="2800" noProof="1"/>
          </a:p>
        </p:txBody>
      </p:sp>
      <p:sp>
        <p:nvSpPr>
          <p:cNvPr id="7" name="剪去对角的矩形 6"/>
          <p:cNvSpPr/>
          <p:nvPr/>
        </p:nvSpPr>
        <p:spPr>
          <a:xfrm>
            <a:off x="376238" y="1439863"/>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4" action="ppaction://hlinksldjump"/>
              </a:rPr>
              <a:t>dresser</a:t>
            </a:r>
            <a:endParaRPr lang="zh-CN" altLang="en-US" sz="2800" noProof="1"/>
          </a:p>
        </p:txBody>
      </p:sp>
      <p:sp>
        <p:nvSpPr>
          <p:cNvPr id="8" name="剪去对角的矩形 7"/>
          <p:cNvSpPr/>
          <p:nvPr/>
        </p:nvSpPr>
        <p:spPr>
          <a:xfrm>
            <a:off x="376238" y="2016125"/>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5" action="ppaction://hlinksldjump"/>
              </a:rPr>
              <a:t>toss</a:t>
            </a:r>
            <a:endParaRPr lang="zh-CN" altLang="en-US" sz="2800" noProof="1"/>
          </a:p>
        </p:txBody>
      </p:sp>
      <p:sp>
        <p:nvSpPr>
          <p:cNvPr id="9" name="剪去对角的矩形 8"/>
          <p:cNvSpPr/>
          <p:nvPr/>
        </p:nvSpPr>
        <p:spPr>
          <a:xfrm>
            <a:off x="376238" y="2592388"/>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6" action="ppaction://hlinksldjump"/>
              </a:rPr>
              <a:t>fascinate</a:t>
            </a:r>
            <a:endParaRPr lang="zh-CN" altLang="en-US" sz="2800" noProof="1"/>
          </a:p>
        </p:txBody>
      </p:sp>
      <p:sp>
        <p:nvSpPr>
          <p:cNvPr id="10" name="剪去对角的矩形 9"/>
          <p:cNvSpPr/>
          <p:nvPr/>
        </p:nvSpPr>
        <p:spPr>
          <a:xfrm>
            <a:off x="376238" y="3168650"/>
            <a:ext cx="2428875"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7" action="ppaction://hlinksldjump"/>
              </a:rPr>
              <a:t>jingle</a:t>
            </a:r>
            <a:endParaRPr lang="zh-CN" altLang="en-US" sz="2800" noProof="1"/>
          </a:p>
        </p:txBody>
      </p:sp>
      <p:sp>
        <p:nvSpPr>
          <p:cNvPr id="17" name="剪去对角的矩形 16"/>
          <p:cNvSpPr/>
          <p:nvPr/>
        </p:nvSpPr>
        <p:spPr>
          <a:xfrm>
            <a:off x="3352800" y="862013"/>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8" action="ppaction://hlinksldjump"/>
              </a:rPr>
              <a:t>glint</a:t>
            </a:r>
            <a:endParaRPr lang="zh-CN" altLang="en-US" sz="2800" noProof="1"/>
          </a:p>
        </p:txBody>
      </p:sp>
      <p:sp>
        <p:nvSpPr>
          <p:cNvPr id="18" name="剪去对角的矩形 17"/>
          <p:cNvSpPr/>
          <p:nvPr/>
        </p:nvSpPr>
        <p:spPr>
          <a:xfrm>
            <a:off x="3348038" y="1431925"/>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9" action="ppaction://hlinksldjump"/>
              </a:rPr>
              <a:t>pirate</a:t>
            </a:r>
            <a:endParaRPr lang="zh-CN" altLang="en-US" sz="2800" noProof="1"/>
          </a:p>
        </p:txBody>
      </p:sp>
      <p:sp>
        <p:nvSpPr>
          <p:cNvPr id="19" name="剪去对角的矩形 18"/>
          <p:cNvSpPr/>
          <p:nvPr/>
        </p:nvSpPr>
        <p:spPr>
          <a:xfrm>
            <a:off x="3348038" y="2008188"/>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0" action="ppaction://hlinksldjump"/>
              </a:rPr>
              <a:t>stack</a:t>
            </a:r>
            <a:endParaRPr lang="zh-CN" altLang="en-US" sz="2800" noProof="1"/>
          </a:p>
        </p:txBody>
      </p:sp>
      <p:sp>
        <p:nvSpPr>
          <p:cNvPr id="20" name="剪去对角的矩形 19"/>
          <p:cNvSpPr/>
          <p:nvPr/>
        </p:nvSpPr>
        <p:spPr>
          <a:xfrm>
            <a:off x="3348038" y="2584450"/>
            <a:ext cx="2428875"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1" action="ppaction://hlinksldjump"/>
              </a:rPr>
              <a:t>cardboard</a:t>
            </a:r>
            <a:endParaRPr lang="zh-CN" altLang="en-US" sz="2800" noProof="1"/>
          </a:p>
        </p:txBody>
      </p:sp>
      <p:sp>
        <p:nvSpPr>
          <p:cNvPr id="21" name="剪去对角的矩形 20"/>
          <p:cNvSpPr/>
          <p:nvPr/>
        </p:nvSpPr>
        <p:spPr>
          <a:xfrm>
            <a:off x="3348038" y="3159125"/>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2" action="ppaction://hlinksldjump"/>
              </a:rPr>
              <a:t>textile</a:t>
            </a:r>
            <a:endParaRPr lang="zh-CN" altLang="en-US" sz="2800" noProof="1"/>
          </a:p>
        </p:txBody>
      </p:sp>
      <p:sp>
        <p:nvSpPr>
          <p:cNvPr id="22" name="剪去对角的矩形 21"/>
          <p:cNvSpPr/>
          <p:nvPr/>
        </p:nvSpPr>
        <p:spPr>
          <a:xfrm>
            <a:off x="6318250" y="862013"/>
            <a:ext cx="25301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3" action="ppaction://hlinksldjump"/>
              </a:rPr>
              <a:t>ice-cream cone</a:t>
            </a:r>
            <a:endParaRPr lang="zh-CN" altLang="en-US" sz="2800" noProof="1"/>
          </a:p>
        </p:txBody>
      </p:sp>
      <p:sp>
        <p:nvSpPr>
          <p:cNvPr id="23" name="剪去对角的矩形 22"/>
          <p:cNvSpPr/>
          <p:nvPr/>
        </p:nvSpPr>
        <p:spPr>
          <a:xfrm>
            <a:off x="6311900" y="1431925"/>
            <a:ext cx="25301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4" action="ppaction://hlinksldjump"/>
              </a:rPr>
              <a:t>vanilla</a:t>
            </a:r>
            <a:endParaRPr lang="zh-CN" altLang="en-US" sz="2800" noProof="1"/>
          </a:p>
        </p:txBody>
      </p:sp>
      <p:sp>
        <p:nvSpPr>
          <p:cNvPr id="24" name="剪去对角的矩形 23"/>
          <p:cNvSpPr/>
          <p:nvPr/>
        </p:nvSpPr>
        <p:spPr>
          <a:xfrm>
            <a:off x="6311900" y="2008188"/>
            <a:ext cx="25301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5" action="ppaction://hlinksldjump"/>
              </a:rPr>
              <a:t>parlor</a:t>
            </a:r>
            <a:endParaRPr lang="zh-CN" altLang="en-US" sz="2800" noProof="1"/>
          </a:p>
        </p:txBody>
      </p:sp>
      <p:sp>
        <p:nvSpPr>
          <p:cNvPr id="25" name="剪去对角的矩形 24"/>
          <p:cNvSpPr/>
          <p:nvPr/>
        </p:nvSpPr>
        <p:spPr>
          <a:xfrm>
            <a:off x="6311900" y="2584450"/>
            <a:ext cx="2530175"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6" action="ppaction://hlinksldjump"/>
              </a:rPr>
              <a:t>nestle</a:t>
            </a:r>
            <a:endParaRPr lang="zh-CN" altLang="en-US" sz="2800" noProof="1"/>
          </a:p>
        </p:txBody>
      </p:sp>
      <p:sp>
        <p:nvSpPr>
          <p:cNvPr id="26" name="剪去对角的矩形 25"/>
          <p:cNvSpPr/>
          <p:nvPr/>
        </p:nvSpPr>
        <p:spPr>
          <a:xfrm>
            <a:off x="6311900" y="3159125"/>
            <a:ext cx="25301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7" action="ppaction://hlinksldjump"/>
              </a:rPr>
              <a:t>palm</a:t>
            </a:r>
            <a:endParaRPr lang="zh-CN" altLang="en-US" sz="2800" noProof="1"/>
          </a:p>
        </p:txBody>
      </p:sp>
      <p:sp>
        <p:nvSpPr>
          <p:cNvPr id="28" name="剪去对角的矩形 27"/>
          <p:cNvSpPr/>
          <p:nvPr/>
        </p:nvSpPr>
        <p:spPr>
          <a:xfrm>
            <a:off x="381000" y="3719513"/>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8" action="ppaction://hlinksldjump"/>
              </a:rPr>
              <a:t>tone</a:t>
            </a:r>
            <a:endParaRPr lang="zh-CN" altLang="en-US" sz="2800" noProof="1"/>
          </a:p>
        </p:txBody>
      </p:sp>
      <p:sp>
        <p:nvSpPr>
          <p:cNvPr id="29" name="剪去对角的矩形 28"/>
          <p:cNvSpPr/>
          <p:nvPr/>
        </p:nvSpPr>
        <p:spPr>
          <a:xfrm>
            <a:off x="376238" y="4289425"/>
            <a:ext cx="2428875"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9" action="ppaction://hlinksldjump"/>
              </a:rPr>
              <a:t>mute</a:t>
            </a:r>
            <a:endParaRPr lang="zh-CN" altLang="en-US" sz="2800" noProof="1"/>
          </a:p>
        </p:txBody>
      </p:sp>
      <p:sp>
        <p:nvSpPr>
          <p:cNvPr id="30" name="剪去对角的矩形 29"/>
          <p:cNvSpPr/>
          <p:nvPr/>
        </p:nvSpPr>
        <p:spPr>
          <a:xfrm>
            <a:off x="376238" y="4864100"/>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20" action="ppaction://hlinksldjump"/>
              </a:rPr>
              <a:t>thud</a:t>
            </a:r>
            <a:endParaRPr lang="zh-CN" altLang="en-US" sz="2800" noProof="1"/>
          </a:p>
        </p:txBody>
      </p:sp>
      <p:sp>
        <p:nvSpPr>
          <p:cNvPr id="31" name="剪去对角的矩形 30"/>
          <p:cNvSpPr/>
          <p:nvPr/>
        </p:nvSpPr>
        <p:spPr>
          <a:xfrm>
            <a:off x="376238" y="5440363"/>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21" action="ppaction://hlinksldjump"/>
              </a:rPr>
              <a:t>squat</a:t>
            </a:r>
            <a:endParaRPr lang="zh-CN" altLang="en-US" sz="2800" noProof="1"/>
          </a:p>
        </p:txBody>
      </p:sp>
      <p:sp>
        <p:nvSpPr>
          <p:cNvPr id="32" name="剪去对角的矩形 31"/>
          <p:cNvSpPr/>
          <p:nvPr/>
        </p:nvSpPr>
        <p:spPr>
          <a:xfrm>
            <a:off x="376238" y="6016625"/>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22" action="ppaction://hlinksldjump"/>
              </a:rPr>
              <a:t>copper </a:t>
            </a:r>
            <a:endParaRPr lang="zh-CN" altLang="en-US" sz="2800" noProof="1"/>
          </a:p>
        </p:txBody>
      </p:sp>
      <p:sp>
        <p:nvSpPr>
          <p:cNvPr id="33" name="剪去对角的矩形 32"/>
          <p:cNvSpPr/>
          <p:nvPr/>
        </p:nvSpPr>
        <p:spPr>
          <a:xfrm>
            <a:off x="3352800" y="3711575"/>
            <a:ext cx="2428875"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23" action="ppaction://hlinksldjump"/>
              </a:rPr>
              <a:t>mill</a:t>
            </a:r>
            <a:endParaRPr lang="zh-CN" altLang="en-US" sz="2800" noProof="1"/>
          </a:p>
        </p:txBody>
      </p:sp>
      <p:sp>
        <p:nvSpPr>
          <p:cNvPr id="34" name="剪去对角的矩形 33"/>
          <p:cNvSpPr/>
          <p:nvPr/>
        </p:nvSpPr>
        <p:spPr>
          <a:xfrm>
            <a:off x="3348038" y="4279900"/>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24" action="ppaction://hlinksldjump"/>
              </a:rPr>
              <a:t>cashier</a:t>
            </a:r>
            <a:endParaRPr lang="zh-CN" altLang="en-US" sz="2800" noProof="1"/>
          </a:p>
        </p:txBody>
      </p:sp>
      <p:sp>
        <p:nvSpPr>
          <p:cNvPr id="35" name="剪去对角的矩形 34"/>
          <p:cNvSpPr/>
          <p:nvPr/>
        </p:nvSpPr>
        <p:spPr>
          <a:xfrm>
            <a:off x="3348038" y="4856163"/>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25" action="ppaction://hlinksldjump"/>
              </a:rPr>
              <a:t>grin</a:t>
            </a:r>
            <a:endParaRPr lang="zh-CN" altLang="en-US" sz="2800" noProof="1"/>
          </a:p>
        </p:txBody>
      </p:sp>
      <p:sp>
        <p:nvSpPr>
          <p:cNvPr id="36" name="剪去对角的矩形 35"/>
          <p:cNvSpPr/>
          <p:nvPr/>
        </p:nvSpPr>
        <p:spPr>
          <a:xfrm>
            <a:off x="3348038" y="5432425"/>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26" action="ppaction://hlinksldjump"/>
              </a:rPr>
              <a:t>fund</a:t>
            </a:r>
            <a:endParaRPr lang="zh-CN" altLang="en-US" sz="2800" noProof="1"/>
          </a:p>
        </p:txBody>
      </p:sp>
      <p:sp>
        <p:nvSpPr>
          <p:cNvPr id="37" name="剪去对角的矩形 36"/>
          <p:cNvSpPr/>
          <p:nvPr/>
        </p:nvSpPr>
        <p:spPr>
          <a:xfrm>
            <a:off x="3348038" y="6008688"/>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27" action="ppaction://hlinksldjump"/>
              </a:rPr>
              <a:t>cone</a:t>
            </a:r>
            <a:endParaRPr lang="zh-CN" altLang="en-US" sz="2800" noProof="1"/>
          </a:p>
        </p:txBody>
      </p:sp>
      <p:sp>
        <p:nvSpPr>
          <p:cNvPr id="38" name="剪去对角的矩形 37"/>
          <p:cNvSpPr/>
          <p:nvPr/>
        </p:nvSpPr>
        <p:spPr>
          <a:xfrm>
            <a:off x="6318250" y="3711575"/>
            <a:ext cx="2530175"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28" action="ppaction://hlinksldjump"/>
              </a:rPr>
              <a:t>rattle</a:t>
            </a:r>
            <a:endParaRPr lang="zh-CN" altLang="en-US" sz="2800" noProof="1"/>
          </a:p>
        </p:txBody>
      </p:sp>
      <p:sp>
        <p:nvSpPr>
          <p:cNvPr id="39" name="剪去对角的矩形 38"/>
          <p:cNvSpPr/>
          <p:nvPr/>
        </p:nvSpPr>
        <p:spPr>
          <a:xfrm>
            <a:off x="6311900" y="4279900"/>
            <a:ext cx="25301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29" action="ppaction://hlinksldjump"/>
              </a:rPr>
              <a:t>nickel</a:t>
            </a:r>
            <a:endParaRPr lang="zh-CN" altLang="en-US" sz="2800" noProof="1"/>
          </a:p>
        </p:txBody>
      </p:sp>
      <p:sp>
        <p:nvSpPr>
          <p:cNvPr id="40" name="剪去对角的矩形 39"/>
          <p:cNvSpPr/>
          <p:nvPr/>
        </p:nvSpPr>
        <p:spPr>
          <a:xfrm>
            <a:off x="6311900" y="4856163"/>
            <a:ext cx="25301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30" action="ppaction://hlinksldjump"/>
              </a:rPr>
              <a:t>dime</a:t>
            </a:r>
            <a:endParaRPr lang="zh-CN" altLang="en-US" sz="2800" noProof="1"/>
          </a:p>
        </p:txBody>
      </p:sp>
      <p:sp>
        <p:nvSpPr>
          <p:cNvPr id="41" name="剪去对角的矩形 40"/>
          <p:cNvSpPr/>
          <p:nvPr/>
        </p:nvSpPr>
        <p:spPr>
          <a:xfrm>
            <a:off x="6311900" y="5432425"/>
            <a:ext cx="25301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31" action="ppaction://hlinksldjump"/>
              </a:rPr>
              <a:t>lump</a:t>
            </a:r>
            <a:endParaRPr lang="zh-CN" altLang="en-US" sz="2800" noProof="1"/>
          </a:p>
        </p:txBody>
      </p:sp>
      <p:sp>
        <p:nvSpPr>
          <p:cNvPr id="42" name="剪去对角的矩形 41"/>
          <p:cNvSpPr/>
          <p:nvPr/>
        </p:nvSpPr>
        <p:spPr>
          <a:xfrm>
            <a:off x="6311900" y="6008688"/>
            <a:ext cx="25301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32" action="ppaction://hlinksldjump"/>
              </a:rPr>
              <a:t>determination</a:t>
            </a:r>
            <a:endParaRPr lang="zh-CN" altLang="en-US" sz="2800" noProof="1"/>
          </a:p>
        </p:txBody>
      </p:sp>
      <p:sp>
        <p:nvSpPr>
          <p:cNvPr id="8225"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43" name="图片 6" descr="Home">
            <a:hlinkClick r:id="rId33" action="ppaction://hlinksldjump"/>
          </p:cNvPr>
          <p:cNvPicPr>
            <a:picLocks noChangeAspect="1" noChangeArrowheads="1"/>
          </p:cNvPicPr>
          <p:nvPr/>
        </p:nvPicPr>
        <p:blipFill>
          <a:blip r:embed="rId34" cstate="print"/>
          <a:srcRect/>
          <a:stretch>
            <a:fillRect/>
          </a:stretch>
        </p:blipFill>
        <p:spPr bwMode="auto">
          <a:xfrm>
            <a:off x="8331200" y="52388"/>
            <a:ext cx="484188" cy="4413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 name="剪去对角的矩形 5"/>
          <p:cNvSpPr/>
          <p:nvPr/>
        </p:nvSpPr>
        <p:spPr>
          <a:xfrm>
            <a:off x="381000" y="869950"/>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3" action="ppaction://hlinksldjump"/>
              </a:rPr>
              <a:t>perseverance</a:t>
            </a:r>
            <a:endParaRPr lang="zh-CN" altLang="en-US" sz="2800" noProof="1"/>
          </a:p>
        </p:txBody>
      </p:sp>
      <p:sp>
        <p:nvSpPr>
          <p:cNvPr id="7" name="剪去对角的矩形 6"/>
          <p:cNvSpPr/>
          <p:nvPr/>
        </p:nvSpPr>
        <p:spPr>
          <a:xfrm>
            <a:off x="376238" y="1439863"/>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4" action="ppaction://hlinksldjump"/>
              </a:rPr>
              <a:t>eloquently</a:t>
            </a:r>
            <a:endParaRPr lang="zh-CN" altLang="en-US" sz="2800" noProof="1"/>
          </a:p>
        </p:txBody>
      </p:sp>
      <p:sp>
        <p:nvSpPr>
          <p:cNvPr id="8" name="剪去对角的矩形 7"/>
          <p:cNvSpPr/>
          <p:nvPr/>
        </p:nvSpPr>
        <p:spPr>
          <a:xfrm>
            <a:off x="376238" y="2016125"/>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5" action="ppaction://hlinksldjump"/>
              </a:rPr>
              <a:t>flowery </a:t>
            </a:r>
            <a:endParaRPr lang="zh-CN" altLang="en-US" sz="2800" noProof="1"/>
          </a:p>
        </p:txBody>
      </p:sp>
      <p:sp>
        <p:nvSpPr>
          <p:cNvPr id="9" name="剪去对角的矩形 8"/>
          <p:cNvSpPr/>
          <p:nvPr/>
        </p:nvSpPr>
        <p:spPr>
          <a:xfrm>
            <a:off x="376238" y="2592388"/>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6" action="ppaction://hlinksldjump"/>
              </a:rPr>
              <a:t>significant </a:t>
            </a:r>
            <a:endParaRPr lang="zh-CN" altLang="en-US" sz="2800" noProof="1"/>
          </a:p>
        </p:txBody>
      </p:sp>
      <p:sp>
        <p:nvSpPr>
          <p:cNvPr id="10" name="剪去对角的矩形 9"/>
          <p:cNvSpPr/>
          <p:nvPr/>
        </p:nvSpPr>
        <p:spPr>
          <a:xfrm>
            <a:off x="376238" y="3168650"/>
            <a:ext cx="2428875"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7" action="ppaction://hlinksldjump"/>
              </a:rPr>
              <a:t>lowly</a:t>
            </a:r>
            <a:endParaRPr lang="zh-CN" altLang="en-US" sz="2800" noProof="1"/>
          </a:p>
        </p:txBody>
      </p:sp>
      <p:sp>
        <p:nvSpPr>
          <p:cNvPr id="17" name="剪去对角的矩形 16"/>
          <p:cNvSpPr/>
          <p:nvPr/>
        </p:nvSpPr>
        <p:spPr>
          <a:xfrm>
            <a:off x="3415860" y="3174213"/>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8" action="ppaction://hlinksldjump"/>
              </a:rPr>
              <a:t>cuddle</a:t>
            </a:r>
            <a:endParaRPr lang="zh-CN" altLang="en-US" sz="2800" noProof="1"/>
          </a:p>
        </p:txBody>
      </p:sp>
      <p:sp>
        <p:nvSpPr>
          <p:cNvPr id="18" name="剪去对角的矩形 17"/>
          <p:cNvSpPr/>
          <p:nvPr/>
        </p:nvSpPr>
        <p:spPr>
          <a:xfrm>
            <a:off x="3411098" y="3744125"/>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9" action="ppaction://hlinksldjump"/>
              </a:rPr>
              <a:t>grandchild</a:t>
            </a:r>
            <a:endParaRPr lang="zh-CN" altLang="en-US" sz="2800" noProof="1"/>
          </a:p>
        </p:txBody>
      </p:sp>
      <p:sp>
        <p:nvSpPr>
          <p:cNvPr id="19" name="剪去对角的矩形 18"/>
          <p:cNvSpPr/>
          <p:nvPr/>
        </p:nvSpPr>
        <p:spPr>
          <a:xfrm>
            <a:off x="6448590" y="904540"/>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0" action="ppaction://hlinksldjump"/>
              </a:rPr>
              <a:t>whimper</a:t>
            </a:r>
            <a:endParaRPr lang="zh-CN" altLang="en-US" sz="2800" noProof="1"/>
          </a:p>
        </p:txBody>
      </p:sp>
      <p:sp>
        <p:nvSpPr>
          <p:cNvPr id="20" name="剪去对角的矩形 19"/>
          <p:cNvSpPr/>
          <p:nvPr/>
        </p:nvSpPr>
        <p:spPr>
          <a:xfrm>
            <a:off x="6448590" y="1480802"/>
            <a:ext cx="2428875"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1" action="ppaction://hlinksldjump"/>
              </a:rPr>
              <a:t>diaper</a:t>
            </a:r>
            <a:endParaRPr lang="zh-CN" altLang="en-US" sz="2800" noProof="1"/>
          </a:p>
        </p:txBody>
      </p:sp>
      <p:sp>
        <p:nvSpPr>
          <p:cNvPr id="21" name="剪去对角的矩形 20"/>
          <p:cNvSpPr/>
          <p:nvPr/>
        </p:nvSpPr>
        <p:spPr>
          <a:xfrm>
            <a:off x="6448590" y="2055477"/>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altLang="zh-CN" sz="2800" noProof="1" smtClean="0">
                <a:hlinkClick r:id="rId12" action="ppaction://hlinksldjump"/>
              </a:rPr>
              <a:t>amazement</a:t>
            </a:r>
            <a:endParaRPr lang="zh-CN" altLang="en-US" sz="2800" noProof="1"/>
          </a:p>
        </p:txBody>
      </p:sp>
      <p:sp>
        <p:nvSpPr>
          <p:cNvPr id="28" name="剪去对角的矩形 27"/>
          <p:cNvSpPr/>
          <p:nvPr/>
        </p:nvSpPr>
        <p:spPr>
          <a:xfrm>
            <a:off x="381000" y="3719513"/>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3" action="ppaction://hlinksldjump"/>
              </a:rPr>
              <a:t>define</a:t>
            </a:r>
            <a:endParaRPr lang="zh-CN" altLang="en-US" sz="2800" noProof="1"/>
          </a:p>
        </p:txBody>
      </p:sp>
      <p:sp>
        <p:nvSpPr>
          <p:cNvPr id="29" name="剪去对角的矩形 28"/>
          <p:cNvSpPr/>
          <p:nvPr/>
        </p:nvSpPr>
        <p:spPr>
          <a:xfrm>
            <a:off x="3413725" y="884074"/>
            <a:ext cx="2428875"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4" action="ppaction://hlinksldjump"/>
              </a:rPr>
              <a:t>doggedly </a:t>
            </a:r>
            <a:endParaRPr lang="zh-CN" altLang="en-US" sz="2800" noProof="1"/>
          </a:p>
        </p:txBody>
      </p:sp>
      <p:sp>
        <p:nvSpPr>
          <p:cNvPr id="30" name="剪去对角的矩形 29"/>
          <p:cNvSpPr/>
          <p:nvPr/>
        </p:nvSpPr>
        <p:spPr>
          <a:xfrm>
            <a:off x="3413725" y="1458749"/>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5" action="ppaction://hlinksldjump"/>
              </a:rPr>
              <a:t>catsup</a:t>
            </a:r>
            <a:endParaRPr lang="zh-CN" altLang="en-US" sz="2800" noProof="1"/>
          </a:p>
        </p:txBody>
      </p:sp>
      <p:sp>
        <p:nvSpPr>
          <p:cNvPr id="31" name="剪去对角的矩形 30"/>
          <p:cNvSpPr/>
          <p:nvPr/>
        </p:nvSpPr>
        <p:spPr>
          <a:xfrm>
            <a:off x="3413725" y="2035012"/>
            <a:ext cx="2428875"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6" action="ppaction://hlinksldjump"/>
              </a:rPr>
              <a:t>palatable</a:t>
            </a:r>
            <a:endParaRPr lang="zh-CN" altLang="en-US" sz="2800" noProof="1"/>
          </a:p>
        </p:txBody>
      </p:sp>
      <p:sp>
        <p:nvSpPr>
          <p:cNvPr id="32" name="剪去对角的矩形 31"/>
          <p:cNvSpPr/>
          <p:nvPr/>
        </p:nvSpPr>
        <p:spPr>
          <a:xfrm>
            <a:off x="3413725" y="2611274"/>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7" action="ppaction://hlinksldjump"/>
              </a:rPr>
              <a:t>glisten</a:t>
            </a:r>
            <a:endParaRPr lang="zh-CN" altLang="en-US" sz="2800" noProof="1"/>
          </a:p>
        </p:txBody>
      </p:sp>
      <p:sp>
        <p:nvSpPr>
          <p:cNvPr id="33" name="剪去对角的矩形 32"/>
          <p:cNvSpPr/>
          <p:nvPr/>
        </p:nvSpPr>
        <p:spPr>
          <a:xfrm>
            <a:off x="6453352" y="2607927"/>
            <a:ext cx="2428875"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8" action="ppaction://hlinksldjump"/>
              </a:rPr>
              <a:t>fistful</a:t>
            </a:r>
            <a:endParaRPr lang="zh-CN" altLang="en-US" sz="2800" noProof="1"/>
          </a:p>
        </p:txBody>
      </p:sp>
      <p:sp>
        <p:nvSpPr>
          <p:cNvPr id="34" name="剪去对角的矩形 33"/>
          <p:cNvSpPr/>
          <p:nvPr/>
        </p:nvSpPr>
        <p:spPr>
          <a:xfrm>
            <a:off x="6448590" y="3176252"/>
            <a:ext cx="2428875"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9" action="ppaction://hlinksldjump"/>
              </a:rPr>
              <a:t>gamut </a:t>
            </a:r>
            <a:endParaRPr lang="zh-CN" altLang="en-US" sz="2800" noProof="1"/>
          </a:p>
        </p:txBody>
      </p:sp>
      <p:sp>
        <p:nvSpPr>
          <p:cNvPr id="8225"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22" name="图片 10" descr="Back">
            <a:hlinkClick r:id="rId20" action="ppaction://hlinksldjump"/>
          </p:cNvPr>
          <p:cNvPicPr>
            <a:picLocks noChangeAspect="1" noChangeArrowheads="1"/>
          </p:cNvPicPr>
          <p:nvPr/>
        </p:nvPicPr>
        <p:blipFill>
          <a:blip r:embed="rId21" cstate="print"/>
          <a:srcRect/>
          <a:stretch>
            <a:fillRect/>
          </a:stretch>
        </p:blipFill>
        <p:spPr bwMode="auto">
          <a:xfrm>
            <a:off x="7656513" y="47625"/>
            <a:ext cx="558800" cy="393700"/>
          </a:xfrm>
          <a:prstGeom prst="rect">
            <a:avLst/>
          </a:prstGeom>
          <a:noFill/>
          <a:ln w="9525">
            <a:noFill/>
            <a:miter lim="800000"/>
            <a:headEnd/>
            <a:tailEnd/>
          </a:ln>
        </p:spPr>
      </p:pic>
      <p:pic>
        <p:nvPicPr>
          <p:cNvPr id="23" name="图片 6" descr="Home">
            <a:hlinkClick r:id="rId22" action="ppaction://hlinksldjump"/>
          </p:cNvPr>
          <p:cNvPicPr>
            <a:picLocks noChangeAspect="1" noChangeArrowheads="1"/>
          </p:cNvPicPr>
          <p:nvPr/>
        </p:nvPicPr>
        <p:blipFill>
          <a:blip r:embed="rId23" cstate="print"/>
          <a:srcRect/>
          <a:stretch>
            <a:fillRect/>
          </a:stretch>
        </p:blipFill>
        <p:spPr bwMode="auto">
          <a:xfrm>
            <a:off x="8331200" y="52388"/>
            <a:ext cx="484188" cy="4413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4099"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4100" name="文本框 4"/>
          <p:cNvSpPr txBox="1">
            <a:spLocks noChangeArrowheads="1"/>
          </p:cNvSpPr>
          <p:nvPr/>
        </p:nvSpPr>
        <p:spPr bwMode="auto">
          <a:xfrm>
            <a:off x="184150" y="74613"/>
            <a:ext cx="2216150" cy="460375"/>
          </a:xfrm>
          <a:prstGeom prst="rect">
            <a:avLst/>
          </a:prstGeom>
          <a:noFill/>
          <a:ln w="9525">
            <a:noFill/>
            <a:miter lim="800000"/>
            <a:headEnd/>
            <a:tailEnd/>
          </a:ln>
        </p:spPr>
        <p:txBody>
          <a:bodyPr>
            <a:spAutoFit/>
          </a:bodyPr>
          <a:lstStyle/>
          <a:p>
            <a:pPr eaLnBrk="1" hangingPunct="1">
              <a:buFont typeface="Arial" charset="0"/>
              <a:buNone/>
            </a:pPr>
            <a:r>
              <a:rPr lang="en-US" altLang="zh-CN" sz="2400">
                <a:solidFill>
                  <a:schemeClr val="bg1"/>
                </a:solidFill>
                <a:latin typeface="Arial Black" pitchFamily="34" charset="0"/>
              </a:rPr>
              <a:t>Warming Up</a:t>
            </a:r>
          </a:p>
        </p:txBody>
      </p:sp>
      <p:sp>
        <p:nvSpPr>
          <p:cNvPr id="10" name="内容占位符 2"/>
          <p:cNvSpPr>
            <a:spLocks noGrp="1"/>
          </p:cNvSpPr>
          <p:nvPr>
            <p:ph idx="1"/>
          </p:nvPr>
        </p:nvSpPr>
        <p:spPr>
          <a:xfrm>
            <a:off x="184150" y="627063"/>
            <a:ext cx="8834438" cy="6065837"/>
          </a:xfrm>
        </p:spPr>
        <p:txBody>
          <a:bodyPr/>
          <a:lstStyle/>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9" name="圆角矩形 8">
            <a:hlinkClick r:id="rId5" action="ppaction://hlinksldjump"/>
          </p:cNvPr>
          <p:cNvSpPr>
            <a:spLocks noChangeArrowheads="1"/>
          </p:cNvSpPr>
          <p:nvPr/>
        </p:nvSpPr>
        <p:spPr bwMode="auto">
          <a:xfrm>
            <a:off x="4512623" y="1895122"/>
            <a:ext cx="4320586" cy="1029053"/>
          </a:xfrm>
          <a:prstGeom prst="roundRect">
            <a:avLst>
              <a:gd name="adj" fmla="val 17667"/>
            </a:avLst>
          </a:prstGeom>
          <a:noFill/>
          <a:ln w="25400" algn="ctr">
            <a:solidFill>
              <a:schemeClr val="accent1">
                <a:lumMod val="60000"/>
                <a:lumOff val="40000"/>
              </a:schemeClr>
            </a:solidFill>
            <a:round/>
            <a:headEnd/>
            <a:tailEnd/>
          </a:ln>
          <a:effectLst/>
        </p:spPr>
        <p:txBody>
          <a:bodyPr anchor="ctr"/>
          <a:lstStyle/>
          <a:p>
            <a:pPr marL="514350" indent="-514350" algn="just">
              <a:lnSpc>
                <a:spcPct val="85000"/>
              </a:lnSpc>
              <a:buSzTx/>
              <a:buFont typeface="+mj-lt"/>
              <a:buAutoNum type="arabicPeriod"/>
            </a:pPr>
            <a:r>
              <a:rPr lang="en-US" altLang="zh-CN" sz="2800" dirty="0" smtClean="0">
                <a:solidFill>
                  <a:schemeClr val="tx1"/>
                </a:solidFill>
                <a:latin typeface="+mn-lt"/>
              </a:rPr>
              <a:t>Listen </a:t>
            </a:r>
            <a:r>
              <a:rPr lang="en-US" altLang="zh-CN" sz="2800" dirty="0">
                <a:solidFill>
                  <a:schemeClr val="tx1"/>
                </a:solidFill>
                <a:latin typeface="+mn-lt"/>
              </a:rPr>
              <a:t>to a </a:t>
            </a:r>
            <a:r>
              <a:rPr lang="en-US" altLang="zh-CN" sz="2800" b="1" dirty="0">
                <a:solidFill>
                  <a:schemeClr val="tx1"/>
                </a:solidFill>
                <a:latin typeface="+mn-lt"/>
              </a:rPr>
              <a:t>POEM</a:t>
            </a:r>
            <a:r>
              <a:rPr lang="en-US" altLang="zh-CN" sz="2800" dirty="0">
                <a:solidFill>
                  <a:schemeClr val="tx1"/>
                </a:solidFill>
                <a:latin typeface="+mn-lt"/>
              </a:rPr>
              <a:t> and fill in the missing words.</a:t>
            </a:r>
            <a:endParaRPr lang="en-US" altLang="zh-CN" sz="2400" dirty="0">
              <a:solidFill>
                <a:schemeClr val="tx1"/>
              </a:solidFill>
              <a:latin typeface="+mn-lt"/>
            </a:endParaRPr>
          </a:p>
        </p:txBody>
      </p:sp>
      <p:sp>
        <p:nvSpPr>
          <p:cNvPr id="11" name="圆角矩形 1">
            <a:hlinkClick r:id="rId6" action="ppaction://hlinksldjump"/>
          </p:cNvPr>
          <p:cNvSpPr>
            <a:spLocks noChangeArrowheads="1"/>
          </p:cNvSpPr>
          <p:nvPr/>
        </p:nvSpPr>
        <p:spPr bwMode="auto">
          <a:xfrm>
            <a:off x="4512623" y="3429162"/>
            <a:ext cx="4322619" cy="1076163"/>
          </a:xfrm>
          <a:prstGeom prst="roundRect">
            <a:avLst>
              <a:gd name="adj" fmla="val 17667"/>
            </a:avLst>
          </a:prstGeom>
          <a:noFill/>
          <a:ln w="25400" algn="ctr">
            <a:solidFill>
              <a:schemeClr val="accent1">
                <a:lumMod val="60000"/>
                <a:lumOff val="40000"/>
              </a:schemeClr>
            </a:solidFill>
            <a:round/>
            <a:headEnd/>
            <a:tailEnd/>
          </a:ln>
          <a:effectLst/>
        </p:spPr>
        <p:txBody>
          <a:bodyPr anchor="ctr"/>
          <a:lstStyle/>
          <a:p>
            <a:pPr marL="514350" indent="-514350" algn="just">
              <a:lnSpc>
                <a:spcPct val="85000"/>
              </a:lnSpc>
              <a:buSzTx/>
              <a:buFont typeface="+mj-lt"/>
              <a:buAutoNum type="arabicPeriod" startAt="2"/>
            </a:pPr>
            <a:r>
              <a:rPr lang="en-US" altLang="zh-CN" sz="2800" dirty="0" smtClean="0">
                <a:solidFill>
                  <a:schemeClr val="tx1"/>
                </a:solidFill>
                <a:latin typeface="+mn-lt"/>
              </a:rPr>
              <a:t>Watch </a:t>
            </a:r>
            <a:r>
              <a:rPr lang="en-US" altLang="zh-CN" sz="2800" dirty="0">
                <a:solidFill>
                  <a:schemeClr val="tx1"/>
                </a:solidFill>
                <a:latin typeface="+mn-lt"/>
              </a:rPr>
              <a:t>a </a:t>
            </a:r>
            <a:r>
              <a:rPr lang="en-US" altLang="zh-CN" sz="2800" b="1" dirty="0">
                <a:solidFill>
                  <a:schemeClr val="tx1"/>
                </a:solidFill>
                <a:latin typeface="+mn-lt"/>
              </a:rPr>
              <a:t>VIDEO</a:t>
            </a:r>
            <a:r>
              <a:rPr lang="en-US" altLang="zh-CN" sz="2800" dirty="0">
                <a:solidFill>
                  <a:schemeClr val="tx1"/>
                </a:solidFill>
                <a:latin typeface="+mn-lt"/>
              </a:rPr>
              <a:t> clip and answer </a:t>
            </a:r>
            <a:r>
              <a:rPr lang="en-US" altLang="zh-CN" sz="2800" dirty="0" smtClean="0">
                <a:solidFill>
                  <a:schemeClr val="tx1"/>
                </a:solidFill>
                <a:latin typeface="+mn-lt"/>
              </a:rPr>
              <a:t>the questions</a:t>
            </a:r>
            <a:r>
              <a:rPr lang="en-US" altLang="zh-CN" sz="2800" dirty="0">
                <a:solidFill>
                  <a:schemeClr val="tx1"/>
                </a:solidFill>
                <a:latin typeface="+mn-lt"/>
              </a:rPr>
              <a:t>.</a:t>
            </a:r>
            <a:endParaRPr lang="zh-CN" altLang="en-US" sz="2800" dirty="0">
              <a:solidFill>
                <a:schemeClr val="tx1"/>
              </a:solidFill>
              <a:latin typeface="+mn-lt"/>
            </a:endParaRPr>
          </a:p>
        </p:txBody>
      </p:sp>
      <p:pic>
        <p:nvPicPr>
          <p:cNvPr id="122881" name="Picture 1" descr="C:\Users\zhao\AppData\Roaming\Tencent\Users\27957503\QQ\WinTemp\RichOle\X9O8`@IJ58OI}ZRIS193K67.png"/>
          <p:cNvPicPr>
            <a:picLocks noChangeAspect="1" noChangeArrowheads="1"/>
          </p:cNvPicPr>
          <p:nvPr/>
        </p:nvPicPr>
        <p:blipFill>
          <a:blip r:embed="rId7" cstate="print"/>
          <a:srcRect/>
          <a:stretch>
            <a:fillRect/>
          </a:stretch>
        </p:blipFill>
        <p:spPr bwMode="auto">
          <a:xfrm>
            <a:off x="308758" y="1504263"/>
            <a:ext cx="4043424" cy="3534462"/>
          </a:xfrm>
          <a:prstGeom prst="rect">
            <a:avLst/>
          </a:prstGeom>
          <a:noFill/>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7" name="剪去对角的矩形 16"/>
          <p:cNvSpPr/>
          <p:nvPr/>
        </p:nvSpPr>
        <p:spPr>
          <a:xfrm>
            <a:off x="4677231" y="3234923"/>
            <a:ext cx="4189412"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altLang="zh-CN" sz="2800" noProof="1" smtClean="0">
                <a:hlinkClick r:id="rId3" action="ppaction://hlinksldjump"/>
              </a:rPr>
              <a:t>to sb.’s amazement </a:t>
            </a:r>
            <a:endParaRPr lang="zh-CN" altLang="en-US" sz="2800" noProof="1"/>
          </a:p>
        </p:txBody>
      </p:sp>
      <p:sp>
        <p:nvSpPr>
          <p:cNvPr id="30" name="剪去对角的矩形 29"/>
          <p:cNvSpPr/>
          <p:nvPr/>
        </p:nvSpPr>
        <p:spPr>
          <a:xfrm>
            <a:off x="4677231" y="1477375"/>
            <a:ext cx="4192587"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altLang="zh-CN" sz="2800" noProof="1" smtClean="0">
                <a:hlinkClick r:id="rId4" action="ppaction://hlinksldjump"/>
              </a:rPr>
              <a:t>lay off</a:t>
            </a:r>
            <a:endParaRPr lang="zh-CN" altLang="en-US" sz="2800" noProof="1"/>
          </a:p>
        </p:txBody>
      </p:sp>
      <p:sp>
        <p:nvSpPr>
          <p:cNvPr id="31" name="剪去对角的矩形 30"/>
          <p:cNvSpPr/>
          <p:nvPr/>
        </p:nvSpPr>
        <p:spPr>
          <a:xfrm>
            <a:off x="4677231" y="2063925"/>
            <a:ext cx="4192587"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altLang="zh-CN" sz="2800" noProof="1" smtClean="0">
                <a:hlinkClick r:id="rId5" action="ppaction://hlinksldjump"/>
              </a:rPr>
              <a:t>to the contrary</a:t>
            </a:r>
            <a:endParaRPr lang="zh-CN" altLang="en-US" sz="2800" noProof="1"/>
          </a:p>
        </p:txBody>
      </p:sp>
      <p:sp>
        <p:nvSpPr>
          <p:cNvPr id="32" name="剪去对角的矩形 31"/>
          <p:cNvSpPr/>
          <p:nvPr/>
        </p:nvSpPr>
        <p:spPr>
          <a:xfrm>
            <a:off x="4677231" y="2650414"/>
            <a:ext cx="4192587"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altLang="zh-CN" sz="2800" noProof="1" smtClean="0">
                <a:hlinkClick r:id="rId6" action="ppaction://hlinksldjump"/>
              </a:rPr>
              <a:t>take turns</a:t>
            </a:r>
            <a:endParaRPr lang="zh-CN" altLang="en-US" sz="2800" noProof="1"/>
          </a:p>
        </p:txBody>
      </p:sp>
      <p:pic>
        <p:nvPicPr>
          <p:cNvPr id="9239" name="图片 10" descr="Back">
            <a:hlinkClick r:id="rId7" action="ppaction://hlinksldjump"/>
          </p:cNvPr>
          <p:cNvPicPr>
            <a:picLocks noChangeAspect="1" noChangeArrowheads="1"/>
          </p:cNvPicPr>
          <p:nvPr/>
        </p:nvPicPr>
        <p:blipFill>
          <a:blip r:embed="rId8" cstate="print"/>
          <a:srcRect/>
          <a:stretch>
            <a:fillRect/>
          </a:stretch>
        </p:blipFill>
        <p:spPr bwMode="auto">
          <a:xfrm>
            <a:off x="7656513" y="47625"/>
            <a:ext cx="558800" cy="393700"/>
          </a:xfrm>
          <a:prstGeom prst="rect">
            <a:avLst/>
          </a:prstGeom>
          <a:noFill/>
          <a:ln w="9525">
            <a:noFill/>
            <a:miter lim="800000"/>
            <a:headEnd/>
            <a:tailEnd/>
          </a:ln>
        </p:spPr>
      </p:pic>
      <p:sp>
        <p:nvSpPr>
          <p:cNvPr id="9240"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sp>
        <p:nvSpPr>
          <p:cNvPr id="10" name="剪去对角的矩形 9"/>
          <p:cNvSpPr/>
          <p:nvPr/>
        </p:nvSpPr>
        <p:spPr>
          <a:xfrm>
            <a:off x="318558" y="907462"/>
            <a:ext cx="4189413"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9" action="ppaction://hlinksldjump"/>
              </a:rPr>
              <a:t>each and every</a:t>
            </a:r>
            <a:endParaRPr lang="zh-CN" altLang="en-US" sz="2800" noProof="1"/>
          </a:p>
        </p:txBody>
      </p:sp>
      <p:sp>
        <p:nvSpPr>
          <p:cNvPr id="11" name="剪去对角的矩形 10"/>
          <p:cNvSpPr/>
          <p:nvPr/>
        </p:nvSpPr>
        <p:spPr>
          <a:xfrm>
            <a:off x="310621" y="1477375"/>
            <a:ext cx="4192587"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0" action="ppaction://hlinksldjump"/>
              </a:rPr>
              <a:t>hold sb. / sth. back</a:t>
            </a:r>
            <a:endParaRPr lang="zh-CN" altLang="en-US" sz="2800" noProof="1"/>
          </a:p>
        </p:txBody>
      </p:sp>
      <p:sp>
        <p:nvSpPr>
          <p:cNvPr id="12" name="剪去对角的矩形 11"/>
          <p:cNvSpPr/>
          <p:nvPr/>
        </p:nvSpPr>
        <p:spPr>
          <a:xfrm>
            <a:off x="310621" y="2063925"/>
            <a:ext cx="4192587" cy="393700"/>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1" action="ppaction://hlinksldjump"/>
              </a:rPr>
              <a:t>see to</a:t>
            </a:r>
            <a:endParaRPr lang="zh-CN" altLang="en-US" sz="2800" noProof="1"/>
          </a:p>
        </p:txBody>
      </p:sp>
      <p:sp>
        <p:nvSpPr>
          <p:cNvPr id="13" name="剪去对角的矩形 12"/>
          <p:cNvSpPr/>
          <p:nvPr/>
        </p:nvSpPr>
        <p:spPr>
          <a:xfrm>
            <a:off x="303251" y="2650414"/>
            <a:ext cx="4192587"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2" action="ppaction://hlinksldjump"/>
              </a:rPr>
              <a:t>serve its purpose</a:t>
            </a:r>
            <a:endParaRPr lang="zh-CN" altLang="en-US" sz="2800" noProof="1"/>
          </a:p>
        </p:txBody>
      </p:sp>
      <p:sp>
        <p:nvSpPr>
          <p:cNvPr id="14" name="剪去对角的矩形 13"/>
          <p:cNvSpPr/>
          <p:nvPr/>
        </p:nvSpPr>
        <p:spPr>
          <a:xfrm>
            <a:off x="311188" y="3234923"/>
            <a:ext cx="4189413" cy="395288"/>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sz="2800" dirty="0" smtClean="0">
                <a:hlinkClick r:id="rId13" action="ppaction://hlinksldjump"/>
              </a:rPr>
              <a:t>lecture sb. </a:t>
            </a:r>
            <a:r>
              <a:rPr lang="en-US" sz="2800" dirty="0" smtClean="0">
                <a:hlinkClick r:id="rId13" action="ppaction://hlinksldjump"/>
              </a:rPr>
              <a:t>on / about </a:t>
            </a:r>
            <a:r>
              <a:rPr lang="en-US" sz="2800" dirty="0" smtClean="0">
                <a:hlinkClick r:id="rId13" action="ppaction://hlinksldjump"/>
              </a:rPr>
              <a:t>sth.</a:t>
            </a:r>
            <a:endParaRPr lang="zh-CN" altLang="en-US" sz="2800" noProof="1"/>
          </a:p>
        </p:txBody>
      </p:sp>
      <p:sp>
        <p:nvSpPr>
          <p:cNvPr id="15" name="剪去对角的矩形 14"/>
          <p:cNvSpPr/>
          <p:nvPr/>
        </p:nvSpPr>
        <p:spPr>
          <a:xfrm>
            <a:off x="4677231" y="907462"/>
            <a:ext cx="4192587" cy="395287"/>
          </a:xfrm>
          <a:prstGeom prst="snip2DiagRect">
            <a:avLst/>
          </a:prstGeom>
          <a:ln>
            <a:solidFill>
              <a:srgbClr val="88C5A3"/>
            </a:solidFill>
          </a:ln>
        </p:spPr>
        <p:style>
          <a:lnRef idx="2">
            <a:schemeClr val="accent5"/>
          </a:lnRef>
          <a:fillRef idx="1">
            <a:schemeClr val="lt1"/>
          </a:fillRef>
          <a:effectRef idx="0">
            <a:schemeClr val="accent5"/>
          </a:effectRef>
          <a:fontRef idx="minor">
            <a:schemeClr val="dk1"/>
          </a:fontRef>
        </p:style>
        <p:txBody>
          <a:bodyPr anchor="ctr"/>
          <a:lstStyle/>
          <a:p>
            <a:pPr eaLnBrk="1" hangingPunct="1">
              <a:buFont typeface="Arial" panose="020B0604020202020204" pitchFamily="34" charset="0"/>
              <a:buNone/>
              <a:defRPr/>
            </a:pPr>
            <a:r>
              <a:rPr lang="en-US" altLang="zh-CN" sz="2800" noProof="1" smtClean="0">
                <a:hlinkClick r:id="rId14" action="ppaction://hlinksldjump"/>
              </a:rPr>
              <a:t>play a </a:t>
            </a:r>
            <a:r>
              <a:rPr lang="en-US" altLang="zh-CN" sz="2800" noProof="1" smtClean="0">
                <a:hlinkClick r:id="rId14" action="ppaction://hlinksldjump"/>
              </a:rPr>
              <a:t>part / role </a:t>
            </a:r>
            <a:r>
              <a:rPr lang="en-US" altLang="zh-CN" sz="2800" noProof="1" smtClean="0">
                <a:hlinkClick r:id="rId14" action="ppaction://hlinksldjump"/>
              </a:rPr>
              <a:t>in sth. </a:t>
            </a:r>
            <a:endParaRPr lang="zh-CN" altLang="en-US" sz="2800" noProof="1"/>
          </a:p>
        </p:txBody>
      </p:sp>
      <p:pic>
        <p:nvPicPr>
          <p:cNvPr id="16" name="图片 6" descr="Home">
            <a:hlinkClick r:id="rId15" action="ppaction://hlinksldjump"/>
          </p:cNvPr>
          <p:cNvPicPr>
            <a:picLocks noChangeAspect="1" noChangeArrowheads="1"/>
          </p:cNvPicPr>
          <p:nvPr/>
        </p:nvPicPr>
        <p:blipFill>
          <a:blip r:embed="rId16" cstate="print"/>
          <a:srcRect/>
          <a:stretch>
            <a:fillRect/>
          </a:stretch>
        </p:blipFill>
        <p:spPr bwMode="auto">
          <a:xfrm>
            <a:off x="8331200" y="52388"/>
            <a:ext cx="484188" cy="4413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588963"/>
            <a:ext cx="8834438" cy="6065837"/>
          </a:xfrm>
        </p:spPr>
        <p:txBody>
          <a:bodyPr/>
          <a:lstStyle/>
          <a:p>
            <a:pPr>
              <a:buNone/>
            </a:pPr>
            <a:r>
              <a:rPr lang="en-US" sz="3200" b="1" dirty="0" smtClean="0"/>
              <a:t>pickle </a:t>
            </a:r>
            <a:r>
              <a:rPr lang="en-US" sz="3200" dirty="0" smtClean="0"/>
              <a:t> </a:t>
            </a:r>
            <a:r>
              <a:rPr lang="en-US" dirty="0" smtClean="0"/>
              <a:t>               </a:t>
            </a:r>
            <a:r>
              <a:rPr lang="en-US" dirty="0" smtClean="0"/>
              <a:t> </a:t>
            </a:r>
            <a:r>
              <a:rPr lang="en-US" i="1" dirty="0" smtClean="0">
                <a:solidFill>
                  <a:srgbClr val="C00000"/>
                </a:solidFill>
              </a:rPr>
              <a:t>n.</a:t>
            </a:r>
            <a:endParaRPr lang="zh-CN" altLang="en-US" dirty="0" smtClean="0">
              <a:solidFill>
                <a:srgbClr val="C00000"/>
              </a:solidFill>
            </a:endParaRPr>
          </a:p>
          <a:p>
            <a:pPr marL="180975" indent="-179388" algn="just">
              <a:lnSpc>
                <a:spcPct val="95000"/>
              </a:lnSpc>
              <a:buNone/>
            </a:pPr>
            <a:r>
              <a:rPr lang="en-US" b="1" dirty="0" smtClean="0"/>
              <a:t>1. </a:t>
            </a:r>
            <a:r>
              <a:rPr lang="en-US" dirty="0" smtClean="0">
                <a:solidFill>
                  <a:srgbClr val="C00000"/>
                </a:solidFill>
              </a:rPr>
              <a:t>[C]</a:t>
            </a:r>
            <a:r>
              <a:rPr lang="en-US" dirty="0" smtClean="0"/>
              <a:t> (</a:t>
            </a:r>
            <a:r>
              <a:rPr lang="en-US" i="1" dirty="0" err="1" smtClean="0"/>
              <a:t>AmE</a:t>
            </a:r>
            <a:r>
              <a:rPr lang="en-US" dirty="0" smtClean="0"/>
              <a:t>) </a:t>
            </a:r>
            <a:r>
              <a:rPr lang="en-US" altLang="zh-CN" dirty="0" smtClean="0">
                <a:latin typeface="Calibri" pitchFamily="34" charset="0"/>
              </a:rPr>
              <a:t>a cucumber or other vegetable preserved in vinegar or salt water </a:t>
            </a:r>
            <a:r>
              <a:rPr lang="zh-CN" altLang="en-US" sz="2400" dirty="0" smtClean="0">
                <a:solidFill>
                  <a:srgbClr val="0070C0"/>
                </a:solidFill>
                <a:latin typeface="Calibri" pitchFamily="34" charset="0"/>
              </a:rPr>
              <a:t>腌菜；泡菜；腌黄瓜</a:t>
            </a:r>
            <a:endParaRPr lang="en-US" sz="2400" dirty="0" smtClean="0">
              <a:solidFill>
                <a:srgbClr val="0070C0"/>
              </a:solidFill>
            </a:endParaRPr>
          </a:p>
          <a:p>
            <a:pPr marL="355600" indent="-355600" algn="just">
              <a:lnSpc>
                <a:spcPct val="95000"/>
              </a:lnSpc>
              <a:spcBef>
                <a:spcPct val="10000"/>
              </a:spcBef>
              <a:buNone/>
            </a:pPr>
            <a:r>
              <a:rPr lang="en-US" altLang="zh-CN" i="1" dirty="0" smtClean="0">
                <a:latin typeface="Calibri" pitchFamily="34" charset="0"/>
              </a:rPr>
              <a:t>e.g.</a:t>
            </a:r>
            <a:r>
              <a:rPr lang="en-US" altLang="zh-CN" dirty="0" smtClean="0">
                <a:latin typeface="Calibri" pitchFamily="34" charset="0"/>
              </a:rPr>
              <a:t> The dish was accompanied by a variety of pickles.  </a:t>
            </a:r>
          </a:p>
          <a:p>
            <a:pPr marL="355600" indent="-355600" algn="just">
              <a:lnSpc>
                <a:spcPct val="95000"/>
              </a:lnSpc>
              <a:spcBef>
                <a:spcPct val="10000"/>
              </a:spcBef>
              <a:buNone/>
              <a:tabLst>
                <a:tab pos="630238" algn="l"/>
              </a:tabLst>
            </a:pP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这盘菜配有什锦泡菜</a:t>
            </a:r>
            <a:r>
              <a:rPr lang="zh-CN" altLang="en-US" dirty="0" smtClean="0">
                <a:solidFill>
                  <a:srgbClr val="0070C0"/>
                </a:solidFill>
                <a:latin typeface="Calibri" pitchFamily="34" charset="0"/>
              </a:rPr>
              <a:t>。</a:t>
            </a:r>
            <a:endParaRPr lang="zh-CN" altLang="en-US" dirty="0" smtClean="0">
              <a:solidFill>
                <a:srgbClr val="0070C0"/>
              </a:solidFill>
            </a:endParaRPr>
          </a:p>
          <a:p>
            <a:pPr marL="180975" indent="-179388" algn="just">
              <a:lnSpc>
                <a:spcPct val="95000"/>
              </a:lnSpc>
              <a:buNone/>
            </a:pPr>
            <a:r>
              <a:rPr lang="en-US" b="1" dirty="0" smtClean="0"/>
              <a:t>2. </a:t>
            </a:r>
            <a:r>
              <a:rPr lang="en-US" dirty="0" smtClean="0">
                <a:solidFill>
                  <a:srgbClr val="C00000"/>
                </a:solidFill>
              </a:rPr>
              <a:t>[U]</a:t>
            </a:r>
            <a:r>
              <a:rPr lang="en-US" dirty="0" smtClean="0"/>
              <a:t> (</a:t>
            </a:r>
            <a:r>
              <a:rPr lang="en-US" i="1" dirty="0" err="1" smtClean="0"/>
              <a:t>BrE</a:t>
            </a:r>
            <a:r>
              <a:rPr lang="en-US" dirty="0" smtClean="0"/>
              <a:t>) </a:t>
            </a:r>
            <a:r>
              <a:rPr lang="en-US" altLang="zh-CN" dirty="0" smtClean="0">
                <a:latin typeface="Calibri" pitchFamily="34" charset="0"/>
              </a:rPr>
              <a:t>a thick sauce consisting of vegetables or fruit preserved in vinegar, eaten especially with cold food </a:t>
            </a:r>
            <a:r>
              <a:rPr lang="zh-CN" altLang="en-US" sz="2400" dirty="0" smtClean="0">
                <a:solidFill>
                  <a:srgbClr val="0070C0"/>
                </a:solidFill>
                <a:latin typeface="Calibri" pitchFamily="34" charset="0"/>
              </a:rPr>
              <a:t>腌菜酱；泡菜汁</a:t>
            </a:r>
            <a:endParaRPr lang="en-US" sz="2400" dirty="0" smtClean="0">
              <a:solidFill>
                <a:srgbClr val="0070C0"/>
              </a:solidFill>
              <a:latin typeface="+mn-ea"/>
            </a:endParaRPr>
          </a:p>
          <a:p>
            <a:pPr marL="180975" indent="-180975" algn="just">
              <a:lnSpc>
                <a:spcPct val="95000"/>
              </a:lnSpc>
              <a:spcBef>
                <a:spcPct val="10000"/>
              </a:spcBef>
              <a:buFont typeface="Wingdings" pitchFamily="2" charset="2"/>
              <a:buChar char="Ø"/>
            </a:pPr>
            <a:r>
              <a:rPr lang="en-US" altLang="zh-CN" b="1" dirty="0" smtClean="0">
                <a:latin typeface="Calibri" pitchFamily="34" charset="0"/>
              </a:rPr>
              <a:t>in a sad </a:t>
            </a:r>
            <a:r>
              <a:rPr lang="en-US" altLang="zh-CN" b="1" dirty="0" smtClean="0">
                <a:latin typeface="Calibri" pitchFamily="34" charset="0"/>
              </a:rPr>
              <a:t>(sorry / nice / pretty</a:t>
            </a:r>
            <a:r>
              <a:rPr lang="en-US" altLang="zh-CN" b="1" dirty="0" smtClean="0">
                <a:latin typeface="Calibri" pitchFamily="34" charset="0"/>
              </a:rPr>
              <a:t>) pickle: </a:t>
            </a:r>
            <a:r>
              <a:rPr lang="en-US" altLang="zh-CN" dirty="0" smtClean="0">
                <a:latin typeface="Calibri" pitchFamily="34" charset="0"/>
              </a:rPr>
              <a:t>in </a:t>
            </a:r>
            <a:r>
              <a:rPr lang="en-US" altLang="zh-CN" dirty="0" smtClean="0">
                <a:latin typeface="Calibri" pitchFamily="34" charset="0"/>
              </a:rPr>
              <a:t>a difficult or unpleasant situation </a:t>
            </a:r>
            <a:r>
              <a:rPr lang="zh-CN" altLang="en-US" sz="2400" dirty="0" smtClean="0">
                <a:solidFill>
                  <a:srgbClr val="0070C0"/>
                </a:solidFill>
                <a:latin typeface="Calibri" pitchFamily="34" charset="0"/>
              </a:rPr>
              <a:t>处境困难或不愉快</a:t>
            </a:r>
          </a:p>
          <a:p>
            <a:pPr marL="180975" indent="-180975" algn="just">
              <a:lnSpc>
                <a:spcPct val="95000"/>
              </a:lnSpc>
              <a:spcBef>
                <a:spcPct val="10000"/>
              </a:spcBef>
              <a:buNone/>
            </a:pPr>
            <a:r>
              <a:rPr lang="en-US" altLang="zh-CN" i="1" dirty="0" smtClean="0">
                <a:latin typeface="Calibri" pitchFamily="34" charset="0"/>
              </a:rPr>
              <a:t>e.g. </a:t>
            </a:r>
            <a:r>
              <a:rPr lang="en-US" altLang="zh-CN" dirty="0" smtClean="0">
                <a:latin typeface="Calibri" pitchFamily="34" charset="0"/>
              </a:rPr>
              <a:t>Things are in a real pickle at the moment, I’m afraid. </a:t>
            </a:r>
            <a:endParaRPr lang="en-US" altLang="zh-CN" dirty="0" smtClean="0">
              <a:latin typeface="Calibri" pitchFamily="34" charset="0"/>
            </a:endParaRPr>
          </a:p>
          <a:p>
            <a:pPr marL="180975" indent="-180975" algn="just">
              <a:lnSpc>
                <a:spcPct val="95000"/>
              </a:lnSpc>
              <a:spcBef>
                <a:spcPct val="10000"/>
              </a:spcBef>
              <a:buNone/>
            </a:pPr>
            <a:r>
              <a:rPr lang="en-US" altLang="zh-CN" dirty="0">
                <a:latin typeface="Calibri" pitchFamily="34" charset="0"/>
              </a:rPr>
              <a:t> </a:t>
            </a:r>
            <a:r>
              <a:rPr lang="en-US" altLang="zh-CN" dirty="0" smtClean="0">
                <a:latin typeface="Calibri" pitchFamily="34" charset="0"/>
              </a:rPr>
              <a:t>       </a:t>
            </a:r>
            <a:r>
              <a:rPr lang="en-US" altLang="zh-CN" dirty="0" smtClean="0">
                <a:latin typeface="Calibri" pitchFamily="34" charset="0"/>
              </a:rPr>
              <a:t>My </a:t>
            </a:r>
            <a:r>
              <a:rPr lang="en-US" altLang="zh-CN" dirty="0" smtClean="0">
                <a:latin typeface="Calibri" pitchFamily="34" charset="0"/>
              </a:rPr>
              <a:t>assistant’s left and I’m completely lost without him!</a:t>
            </a:r>
            <a:r>
              <a:rPr lang="en-US" altLang="zh-CN" dirty="0" smtClean="0"/>
              <a:t> </a:t>
            </a:r>
          </a:p>
          <a:p>
            <a:pPr marL="180975" indent="-180975" algn="just">
              <a:lnSpc>
                <a:spcPct val="95000"/>
              </a:lnSpc>
              <a:spcBef>
                <a:spcPct val="10000"/>
              </a:spcBef>
              <a:buNone/>
            </a:pPr>
            <a:r>
              <a:rPr lang="zh-CN" altLang="en-US" sz="2400" dirty="0" smtClean="0">
                <a:solidFill>
                  <a:srgbClr val="0070C0"/>
                </a:solidFill>
              </a:rPr>
              <a:t>        </a:t>
            </a:r>
            <a:r>
              <a:rPr lang="zh-CN" altLang="en-US" sz="2400" dirty="0" smtClean="0">
                <a:solidFill>
                  <a:srgbClr val="0070C0"/>
                </a:solidFill>
              </a:rPr>
              <a:t> 现在</a:t>
            </a:r>
            <a:r>
              <a:rPr lang="zh-CN" altLang="en-US" sz="2400" dirty="0" smtClean="0">
                <a:solidFill>
                  <a:srgbClr val="0070C0"/>
                </a:solidFill>
              </a:rPr>
              <a:t>我真是处境窘迫，我的助手离开了，没有他我简直</a:t>
            </a:r>
            <a:r>
              <a:rPr lang="zh-CN" altLang="en-US" sz="2400" dirty="0" smtClean="0">
                <a:solidFill>
                  <a:srgbClr val="0070C0"/>
                </a:solidFill>
              </a:rPr>
              <a:t>不知</a:t>
            </a:r>
            <a:endParaRPr lang="en-US" altLang="zh-CN" sz="2400" dirty="0" smtClean="0">
              <a:solidFill>
                <a:srgbClr val="0070C0"/>
              </a:solidFill>
            </a:endParaRPr>
          </a:p>
          <a:p>
            <a:pPr marL="180975" indent="-180975" algn="just">
              <a:lnSpc>
                <a:spcPct val="95000"/>
              </a:lnSpc>
              <a:spcBef>
                <a:spcPct val="10000"/>
              </a:spcBef>
              <a:buNone/>
            </a:pPr>
            <a:r>
              <a:rPr lang="en-US" altLang="zh-CN" sz="2400" dirty="0">
                <a:solidFill>
                  <a:srgbClr val="0070C0"/>
                </a:solidFill>
              </a:rPr>
              <a:t> </a:t>
            </a:r>
            <a:r>
              <a:rPr lang="en-US" altLang="zh-CN" sz="2400" dirty="0" smtClean="0">
                <a:solidFill>
                  <a:srgbClr val="0070C0"/>
                </a:solidFill>
              </a:rPr>
              <a:t>        </a:t>
            </a:r>
            <a:r>
              <a:rPr lang="zh-CN" altLang="en-US" sz="2400" dirty="0" smtClean="0">
                <a:solidFill>
                  <a:srgbClr val="0070C0"/>
                </a:solidFill>
              </a:rPr>
              <a:t>道</a:t>
            </a:r>
            <a:r>
              <a:rPr lang="zh-CN" altLang="en-US" sz="2400" dirty="0" smtClean="0">
                <a:solidFill>
                  <a:srgbClr val="0070C0"/>
                </a:solidFill>
              </a:rPr>
              <a:t>从何下手</a:t>
            </a:r>
            <a:r>
              <a:rPr lang="en-US" altLang="zh-CN" sz="2400" dirty="0" smtClean="0">
                <a:solidFill>
                  <a:srgbClr val="0070C0"/>
                </a:solidFill>
                <a:latin typeface="+mn-ea"/>
              </a:rPr>
              <a:t>!</a:t>
            </a:r>
            <a:endParaRPr lang="zh-CN" altLang="en-US" dirty="0">
              <a:latin typeface="+mn-ea"/>
            </a:endParaRPr>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7" action="ppaction://hlinksldjump"/>
          </p:cNvPr>
          <p:cNvPicPr>
            <a:picLocks noChangeAspect="1"/>
          </p:cNvPicPr>
          <p:nvPr/>
        </p:nvPicPr>
        <p:blipFill>
          <a:blip r:embed="rId8" cstate="print"/>
          <a:srcRect/>
          <a:stretch>
            <a:fillRect/>
          </a:stretch>
        </p:blipFill>
        <p:spPr bwMode="auto">
          <a:xfrm>
            <a:off x="8191811" y="63087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9" cstate="print"/>
          <a:srcRect/>
          <a:stretch>
            <a:fillRect/>
          </a:stretch>
        </p:blipFill>
        <p:spPr bwMode="auto">
          <a:xfrm>
            <a:off x="7163242" y="6463404"/>
            <a:ext cx="474663" cy="225425"/>
          </a:xfrm>
          <a:prstGeom prst="rect">
            <a:avLst/>
          </a:prstGeom>
          <a:noFill/>
          <a:ln w="9525">
            <a:noFill/>
            <a:miter lim="800000"/>
            <a:headEnd/>
            <a:tailEnd/>
          </a:ln>
        </p:spPr>
      </p:pic>
      <p:pic>
        <p:nvPicPr>
          <p:cNvPr id="11" name="Picture 37"/>
          <p:cNvPicPr>
            <a:picLocks noChangeAspect="1" noChangeArrowheads="1"/>
          </p:cNvPicPr>
          <p:nvPr/>
        </p:nvPicPr>
        <p:blipFill>
          <a:blip r:embed="rId10" cstate="print"/>
          <a:srcRect/>
          <a:stretch>
            <a:fillRect/>
          </a:stretch>
        </p:blipFill>
        <p:spPr bwMode="auto">
          <a:xfrm>
            <a:off x="1562100" y="707606"/>
            <a:ext cx="779072" cy="307135"/>
          </a:xfrm>
          <a:prstGeom prst="rect">
            <a:avLst/>
          </a:prstGeom>
          <a:noFill/>
          <a:ln w="9525" algn="ctr">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8" end="8"/>
                                            </p:txEl>
                                          </p:spTgt>
                                        </p:tgtEl>
                                        <p:attrNameLst>
                                          <p:attrName>style.visibility</p:attrName>
                                        </p:attrNameLst>
                                      </p:cBhvr>
                                      <p:to>
                                        <p:strVal val="visible"/>
                                      </p:to>
                                    </p:set>
                                    <p:animEffect transition="in" filter="dissolve">
                                      <p:cBhvr>
                                        <p:cTn id="12" dur="500"/>
                                        <p:tgtEl>
                                          <p:spTgt spid="15">
                                            <p:txEl>
                                              <p:pRg st="8" end="8"/>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5492255" cy="6065837"/>
          </a:xfrm>
        </p:spPr>
        <p:txBody>
          <a:bodyPr/>
          <a:lstStyle/>
          <a:p>
            <a:pPr marL="447675" indent="-447675">
              <a:buNone/>
            </a:pPr>
            <a:r>
              <a:rPr lang="en-US" altLang="zh-CN" sz="3200" b="1" dirty="0" smtClean="0">
                <a:latin typeface="Calibri" pitchFamily="34" charset="0"/>
              </a:rPr>
              <a:t>dresser</a:t>
            </a:r>
            <a:r>
              <a:rPr lang="en-US" altLang="zh-CN" sz="3200" dirty="0" smtClean="0">
                <a:latin typeface="Calibri" pitchFamily="34" charset="0"/>
              </a:rPr>
              <a:t>  </a:t>
            </a:r>
            <a:r>
              <a:rPr lang="en-US" altLang="zh-CN" dirty="0" smtClean="0">
                <a:latin typeface="Calibri" pitchFamily="34" charset="0"/>
              </a:rPr>
              <a:t>                         </a:t>
            </a:r>
            <a:r>
              <a:rPr lang="en-US" altLang="zh-CN" i="1" dirty="0" smtClean="0">
                <a:solidFill>
                  <a:srgbClr val="C00000"/>
                </a:solidFill>
                <a:latin typeface="Calibri" pitchFamily="34" charset="0"/>
                <a:ea typeface="微软雅黑" pitchFamily="34" charset="-122"/>
              </a:rPr>
              <a:t>n. </a:t>
            </a:r>
            <a:r>
              <a:rPr lang="en-US" altLang="zh-CN" dirty="0" smtClean="0">
                <a:solidFill>
                  <a:srgbClr val="C00000"/>
                </a:solidFill>
                <a:latin typeface="Calibri" pitchFamily="34" charset="0"/>
              </a:rPr>
              <a:t>[C] </a:t>
            </a:r>
            <a:endParaRPr lang="en-US" altLang="zh-CN" i="1" dirty="0" smtClean="0">
              <a:solidFill>
                <a:srgbClr val="C00000"/>
              </a:solidFill>
              <a:latin typeface="Calibri" pitchFamily="34" charset="0"/>
              <a:ea typeface="微软雅黑" pitchFamily="34" charset="-122"/>
            </a:endParaRPr>
          </a:p>
          <a:p>
            <a:pPr marL="177800" indent="-177800" algn="just">
              <a:buNone/>
            </a:pPr>
            <a:r>
              <a:rPr lang="en-US" altLang="zh-CN" b="1" dirty="0" smtClean="0">
                <a:latin typeface="Calibri" pitchFamily="34" charset="0"/>
              </a:rPr>
              <a:t>1. </a:t>
            </a:r>
            <a:r>
              <a:rPr lang="en-US" altLang="zh-CN" dirty="0" smtClean="0">
                <a:latin typeface="Calibri" pitchFamily="34" charset="0"/>
              </a:rPr>
              <a:t>(</a:t>
            </a:r>
            <a:r>
              <a:rPr lang="en-US" altLang="zh-CN" i="1" dirty="0" err="1" smtClean="0">
                <a:latin typeface="Calibri" pitchFamily="34" charset="0"/>
              </a:rPr>
              <a:t>AmE</a:t>
            </a:r>
            <a:r>
              <a:rPr lang="en-US" altLang="zh-CN" dirty="0" smtClean="0">
                <a:latin typeface="Calibri" pitchFamily="34" charset="0"/>
              </a:rPr>
              <a:t>) a piece of furniture used for storage, consisting of an upright frame into which drawers are fitted </a:t>
            </a:r>
            <a:r>
              <a:rPr lang="zh-CN" altLang="en-US" sz="2400" dirty="0" smtClean="0">
                <a:solidFill>
                  <a:srgbClr val="0070C0"/>
                </a:solidFill>
                <a:latin typeface="Calibri" pitchFamily="34" charset="0"/>
              </a:rPr>
              <a:t>五斗橱；衣柜</a:t>
            </a:r>
            <a:endParaRPr lang="en-US" altLang="zh-CN" sz="2400" dirty="0" smtClean="0">
              <a:solidFill>
                <a:srgbClr val="0070C0"/>
              </a:solidFill>
              <a:latin typeface="Calibri" pitchFamily="34" charset="0"/>
            </a:endParaRPr>
          </a:p>
          <a:p>
            <a:pPr algn="just">
              <a:buNone/>
            </a:pPr>
            <a:r>
              <a:rPr lang="en-US" altLang="zh-CN" i="1" dirty="0" smtClean="0">
                <a:latin typeface="Calibri" pitchFamily="34" charset="0"/>
              </a:rPr>
              <a:t>e.g.</a:t>
            </a:r>
            <a:r>
              <a:rPr lang="en-US" i="1" dirty="0" smtClean="0"/>
              <a:t> </a:t>
            </a:r>
            <a:r>
              <a:rPr lang="en-US" dirty="0" smtClean="0"/>
              <a:t>Mary braced herself against the </a:t>
            </a:r>
            <a:endParaRPr lang="en-US" dirty="0" smtClean="0"/>
          </a:p>
          <a:p>
            <a:pPr algn="just">
              <a:buNone/>
            </a:pPr>
            <a:r>
              <a:rPr lang="en-US" dirty="0"/>
              <a:t> </a:t>
            </a:r>
            <a:r>
              <a:rPr lang="en-US" dirty="0" smtClean="0"/>
              <a:t>      </a:t>
            </a:r>
            <a:r>
              <a:rPr lang="en-US" dirty="0" smtClean="0"/>
              <a:t>dresser </a:t>
            </a:r>
            <a:r>
              <a:rPr lang="en-US" dirty="0" smtClean="0"/>
              <a:t>and looked in the mirror.</a:t>
            </a:r>
          </a:p>
          <a:p>
            <a:pPr>
              <a:buNone/>
            </a:pPr>
            <a:r>
              <a:rPr lang="zh-CN" altLang="en-US" sz="2400" dirty="0" smtClean="0"/>
              <a:t>   </a:t>
            </a:r>
            <a:r>
              <a:rPr lang="zh-CN" altLang="en-US" sz="2400" dirty="0" smtClean="0"/>
              <a:t>      </a:t>
            </a:r>
            <a:r>
              <a:rPr lang="zh-CN" altLang="en-US" sz="2400" dirty="0" smtClean="0">
                <a:solidFill>
                  <a:srgbClr val="0070C0"/>
                </a:solidFill>
              </a:rPr>
              <a:t>玛丽</a:t>
            </a:r>
            <a:r>
              <a:rPr lang="zh-CN" altLang="en-US" sz="2400" dirty="0" smtClean="0">
                <a:solidFill>
                  <a:srgbClr val="0070C0"/>
                </a:solidFill>
              </a:rPr>
              <a:t>紧贴着衣橱照镜子。</a:t>
            </a:r>
            <a:endParaRPr lang="en-US" altLang="zh-CN" sz="2400" dirty="0" smtClean="0">
              <a:solidFill>
                <a:srgbClr val="0070C0"/>
              </a:solidFill>
              <a:latin typeface="Calibri" pitchFamily="34" charset="0"/>
            </a:endParaRPr>
          </a:p>
          <a:p>
            <a:pPr marL="180975" indent="-180975" algn="just">
              <a:buNone/>
            </a:pPr>
            <a:r>
              <a:rPr lang="en-US" altLang="zh-CN" b="1" dirty="0" smtClean="0">
                <a:latin typeface="Calibri" pitchFamily="34" charset="0"/>
              </a:rPr>
              <a:t>2.</a:t>
            </a:r>
            <a:r>
              <a:rPr lang="en-US" altLang="zh-CN" dirty="0" smtClean="0">
                <a:latin typeface="Calibri" pitchFamily="34" charset="0"/>
              </a:rPr>
              <a:t> (</a:t>
            </a:r>
            <a:r>
              <a:rPr lang="en-US" altLang="zh-CN" i="1" dirty="0" err="1" smtClean="0">
                <a:latin typeface="Calibri" pitchFamily="34" charset="0"/>
              </a:rPr>
              <a:t>BrE</a:t>
            </a:r>
            <a:r>
              <a:rPr lang="en-US" altLang="zh-CN" dirty="0" smtClean="0">
                <a:latin typeface="Calibri" pitchFamily="34" charset="0"/>
              </a:rPr>
              <a:t>) a large piece of furniture with drawers and cupboards at the bottom and open shelves on top  </a:t>
            </a:r>
            <a:r>
              <a:rPr lang="zh-CN" altLang="en-US" sz="2400" dirty="0" smtClean="0">
                <a:solidFill>
                  <a:srgbClr val="0070C0"/>
                </a:solidFill>
                <a:latin typeface="Calibri" pitchFamily="34" charset="0"/>
              </a:rPr>
              <a:t>橱柜</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7"/>
          <p:cNvPicPr>
            <a:picLocks noChangeAspect="1" noChangeArrowheads="1"/>
          </p:cNvPicPr>
          <p:nvPr/>
        </p:nvPicPr>
        <p:blipFill>
          <a:blip r:embed="rId8" cstate="print"/>
          <a:srcRect/>
          <a:stretch>
            <a:fillRect/>
          </a:stretch>
        </p:blipFill>
        <p:spPr bwMode="auto">
          <a:xfrm>
            <a:off x="1876335" y="747923"/>
            <a:ext cx="1162050" cy="314325"/>
          </a:xfrm>
          <a:prstGeom prst="rect">
            <a:avLst/>
          </a:prstGeom>
          <a:noFill/>
          <a:ln w="9525" algn="ctr">
            <a:noFill/>
            <a:miter lim="800000"/>
            <a:headEnd/>
            <a:tailEnd/>
          </a:ln>
          <a:effectLst/>
        </p:spPr>
      </p:pic>
      <p:pic>
        <p:nvPicPr>
          <p:cNvPr id="52225" name="Picture 1" descr="C:\Users\zhao\AppData\Roaming\Tencent\Users\27957503\QQ\WinTemp\RichOle\}Q3MV4}B`FGTCD8PWPPSJ49.png"/>
          <p:cNvPicPr>
            <a:picLocks noChangeAspect="1" noChangeArrowheads="1"/>
          </p:cNvPicPr>
          <p:nvPr/>
        </p:nvPicPr>
        <p:blipFill>
          <a:blip r:embed="rId9" cstate="print"/>
          <a:srcRect/>
          <a:stretch>
            <a:fillRect/>
          </a:stretch>
        </p:blipFill>
        <p:spPr bwMode="auto">
          <a:xfrm>
            <a:off x="6061494" y="690113"/>
            <a:ext cx="2653162" cy="2728643"/>
          </a:xfrm>
          <a:prstGeom prst="rect">
            <a:avLst/>
          </a:prstGeom>
          <a:noFill/>
        </p:spPr>
      </p:pic>
      <p:pic>
        <p:nvPicPr>
          <p:cNvPr id="52226" name="Picture 2" descr="C:\Users\zhao\AppData\Roaming\Tencent\Users\27957503\QQ\WinTemp\RichOle\]AMP4]ELDBOOI{V@R[W1_$G.png"/>
          <p:cNvPicPr>
            <a:picLocks noChangeAspect="1" noChangeArrowheads="1"/>
          </p:cNvPicPr>
          <p:nvPr/>
        </p:nvPicPr>
        <p:blipFill>
          <a:blip r:embed="rId10" cstate="print"/>
          <a:srcRect/>
          <a:stretch>
            <a:fillRect/>
          </a:stretch>
        </p:blipFill>
        <p:spPr bwMode="auto">
          <a:xfrm>
            <a:off x="6026556" y="3536830"/>
            <a:ext cx="2740397" cy="2517655"/>
          </a:xfrm>
          <a:prstGeom prst="rect">
            <a:avLst/>
          </a:prstGeom>
          <a:noFill/>
        </p:spPr>
      </p:pic>
      <p:pic>
        <p:nvPicPr>
          <p:cNvPr id="11" name="图片 1">
            <a:hlinkClick r:id="rId11" action="ppaction://hlinksldjump"/>
          </p:cNvPr>
          <p:cNvPicPr>
            <a:picLocks noChangeAspect="1"/>
          </p:cNvPicPr>
          <p:nvPr/>
        </p:nvPicPr>
        <p:blipFill>
          <a:blip r:embed="rId12"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363538" indent="-363538" algn="just">
              <a:lnSpc>
                <a:spcPct val="100000"/>
              </a:lnSpc>
              <a:buNone/>
            </a:pPr>
            <a:r>
              <a:rPr lang="en-US" altLang="zh-CN" sz="3200" b="1" dirty="0" smtClean="0">
                <a:latin typeface="Calibri" pitchFamily="34" charset="0"/>
              </a:rPr>
              <a:t>toss</a:t>
            </a:r>
            <a:r>
              <a:rPr lang="en-US" altLang="zh-CN" dirty="0" smtClean="0">
                <a:latin typeface="Calibri" pitchFamily="34" charset="0"/>
              </a:rPr>
              <a:t>         </a:t>
            </a:r>
            <a:r>
              <a:rPr lang="en-US" altLang="zh-CN" dirty="0" smtClean="0">
                <a:latin typeface="Calibri" pitchFamily="34" charset="0"/>
              </a:rPr>
              <a:t>  </a:t>
            </a:r>
            <a:r>
              <a:rPr lang="en-US" altLang="zh-CN" i="1" dirty="0" err="1" smtClean="0">
                <a:solidFill>
                  <a:srgbClr val="C00000"/>
                </a:solidFill>
                <a:latin typeface="Calibri" pitchFamily="34" charset="0"/>
                <a:ea typeface="微软雅黑" pitchFamily="34" charset="-122"/>
              </a:rPr>
              <a:t>vt</a:t>
            </a:r>
            <a:r>
              <a:rPr lang="en-US" altLang="zh-CN" i="1" dirty="0" err="1" smtClean="0">
                <a:solidFill>
                  <a:srgbClr val="C00000"/>
                </a:solidFill>
                <a:latin typeface="Calibri" pitchFamily="34" charset="0"/>
                <a:ea typeface="微软雅黑" pitchFamily="34" charset="-122"/>
              </a:rPr>
              <a:t>.</a:t>
            </a:r>
            <a:r>
              <a:rPr lang="en-US" altLang="zh-CN" i="1" dirty="0" smtClean="0">
                <a:solidFill>
                  <a:schemeClr val="accent2"/>
                </a:solidFill>
                <a:latin typeface="Calibri" pitchFamily="34" charset="0"/>
                <a:ea typeface="微软雅黑" pitchFamily="34" charset="-122"/>
              </a:rPr>
              <a:t> </a:t>
            </a:r>
            <a:r>
              <a:rPr lang="en-US" altLang="zh-CN" dirty="0"/>
              <a:t>to </a:t>
            </a:r>
            <a:r>
              <a:rPr lang="en-US" dirty="0"/>
              <a:t>throw </a:t>
            </a:r>
            <a:r>
              <a:rPr lang="en-US" dirty="0" smtClean="0"/>
              <a:t>sth. somewhere gently or in a slightly careless way </a:t>
            </a:r>
            <a:r>
              <a:rPr lang="zh-CN" altLang="en-US" sz="2400" dirty="0" smtClean="0">
                <a:solidFill>
                  <a:srgbClr val="0070C0"/>
                </a:solidFill>
              </a:rPr>
              <a:t>（轻轻地或随意地）扔，抛，掷</a:t>
            </a:r>
            <a:endParaRPr lang="en-US" altLang="zh-CN" dirty="0" smtClean="0">
              <a:solidFill>
                <a:srgbClr val="0070C0"/>
              </a:solidFill>
              <a:latin typeface="Calibri" pitchFamily="34" charset="0"/>
            </a:endParaRPr>
          </a:p>
          <a:p>
            <a:pPr marL="363538" indent="-363538">
              <a:lnSpc>
                <a:spcPct val="100000"/>
              </a:lnSpc>
              <a:buSzTx/>
              <a:buFontTx/>
              <a:buNone/>
            </a:pPr>
            <a:r>
              <a:rPr lang="en-US" altLang="zh-CN" i="1" dirty="0" smtClean="0">
                <a:latin typeface="Calibri" pitchFamily="34" charset="0"/>
              </a:rPr>
              <a:t>e.g.</a:t>
            </a:r>
            <a:r>
              <a:rPr lang="en-US" altLang="zh-CN" dirty="0" smtClean="0">
                <a:latin typeface="Calibri" pitchFamily="34" charset="0"/>
              </a:rPr>
              <a:t> </a:t>
            </a:r>
          </a:p>
          <a:p>
            <a:pPr marL="363538" indent="-363538">
              <a:lnSpc>
                <a:spcPct val="100000"/>
              </a:lnSpc>
              <a:buSzTx/>
              <a:buFontTx/>
              <a:buNone/>
            </a:pPr>
            <a:r>
              <a:rPr lang="en-US" altLang="zh-CN" dirty="0" smtClean="0">
                <a:latin typeface="Calibri" pitchFamily="34" charset="0"/>
              </a:rPr>
              <a:t>1. He tossed the book down on the table. </a:t>
            </a:r>
          </a:p>
          <a:p>
            <a:pPr marL="363538" indent="-363538">
              <a:lnSpc>
                <a:spcPct val="100000"/>
              </a:lnSpc>
              <a:buSzTx/>
              <a:buFontTx/>
              <a:buNone/>
            </a:pP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他把书扔在桌子上。 </a:t>
            </a:r>
          </a:p>
          <a:p>
            <a:pPr marL="363538" indent="-363538">
              <a:lnSpc>
                <a:spcPct val="100000"/>
              </a:lnSpc>
              <a:buSzTx/>
              <a:buFontTx/>
              <a:buNone/>
            </a:pPr>
            <a:r>
              <a:rPr lang="en-US" altLang="zh-CN" dirty="0" smtClean="0">
                <a:latin typeface="Calibri" pitchFamily="34" charset="0"/>
              </a:rPr>
              <a:t>2. They were tossing a ball about. </a:t>
            </a:r>
          </a:p>
          <a:p>
            <a:pPr marL="363538" indent="-363538">
              <a:lnSpc>
                <a:spcPct val="100000"/>
              </a:lnSpc>
              <a:buSzTx/>
              <a:buFontTx/>
              <a:buNone/>
            </a:pP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他们把球扔来扔去。</a:t>
            </a:r>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37"/>
          <p:cNvPicPr>
            <a:picLocks noChangeAspect="1" noChangeArrowheads="1"/>
          </p:cNvPicPr>
          <p:nvPr/>
        </p:nvPicPr>
        <p:blipFill>
          <a:blip r:embed="rId8" cstate="print"/>
          <a:srcRect/>
          <a:stretch>
            <a:fillRect/>
          </a:stretch>
        </p:blipFill>
        <p:spPr bwMode="auto">
          <a:xfrm>
            <a:off x="1160899" y="793451"/>
            <a:ext cx="618406" cy="248871"/>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65163"/>
            <a:ext cx="8550275" cy="6065837"/>
          </a:xfrm>
        </p:spPr>
        <p:txBody>
          <a:bodyPr/>
          <a:lstStyle/>
          <a:p>
            <a:pPr algn="just">
              <a:buNone/>
            </a:pPr>
            <a:r>
              <a:rPr lang="en-US" sz="3200" b="1" dirty="0" smtClean="0"/>
              <a:t>fascinate </a:t>
            </a:r>
            <a:r>
              <a:rPr lang="en-US" sz="3200" dirty="0" smtClean="0"/>
              <a:t> </a:t>
            </a:r>
            <a:r>
              <a:rPr lang="en-US" dirty="0" smtClean="0"/>
              <a:t>                      </a:t>
            </a:r>
            <a:r>
              <a:rPr lang="en-US" i="1" dirty="0" err="1" smtClean="0">
                <a:solidFill>
                  <a:srgbClr val="C00000"/>
                </a:solidFill>
              </a:rPr>
              <a:t>vt.</a:t>
            </a:r>
            <a:r>
              <a:rPr lang="en-US" dirty="0" smtClean="0"/>
              <a:t> </a:t>
            </a:r>
            <a:r>
              <a:rPr lang="en-US" dirty="0" smtClean="0"/>
              <a:t>to attract </a:t>
            </a:r>
            <a:r>
              <a:rPr lang="en-US" dirty="0" smtClean="0"/>
              <a:t>and interest you very strongly </a:t>
            </a:r>
            <a:r>
              <a:rPr lang="zh-CN" altLang="en-US" sz="2400" dirty="0" smtClean="0">
                <a:solidFill>
                  <a:srgbClr val="0070C0"/>
                </a:solidFill>
              </a:rPr>
              <a:t>强烈吸引；使着迷；使神魂颠倒</a:t>
            </a:r>
            <a:endParaRPr lang="en-US" dirty="0" smtClean="0">
              <a:solidFill>
                <a:srgbClr val="0070C0"/>
              </a:solidFill>
            </a:endParaRPr>
          </a:p>
          <a:p>
            <a:pPr algn="just">
              <a:buNone/>
            </a:pPr>
            <a:r>
              <a:rPr lang="en-US" i="1" dirty="0" smtClean="0"/>
              <a:t>e.g. </a:t>
            </a:r>
          </a:p>
          <a:p>
            <a:pPr marL="515937" indent="-514350" algn="just">
              <a:buFont typeface="+mj-lt"/>
              <a:buAutoNum type="arabicPeriod"/>
            </a:pPr>
            <a:r>
              <a:rPr lang="en-US" altLang="zh-CN" dirty="0" smtClean="0"/>
              <a:t>She </a:t>
            </a:r>
            <a:r>
              <a:rPr lang="en-US" altLang="zh-CN" dirty="0" smtClean="0"/>
              <a:t>fascinated him, both on and off stage.</a:t>
            </a:r>
          </a:p>
          <a:p>
            <a:pPr algn="just">
              <a:buNone/>
            </a:pPr>
            <a:r>
              <a:rPr lang="zh-CN" altLang="en-US" sz="2400" dirty="0" smtClean="0">
                <a:solidFill>
                  <a:srgbClr val="0070C0"/>
                </a:solidFill>
              </a:rPr>
              <a:t>    </a:t>
            </a:r>
            <a:r>
              <a:rPr lang="zh-CN" altLang="en-US" sz="2400" dirty="0" smtClean="0">
                <a:solidFill>
                  <a:srgbClr val="0070C0"/>
                </a:solidFill>
              </a:rPr>
              <a:t>   不管</a:t>
            </a:r>
            <a:r>
              <a:rPr lang="zh-CN" altLang="en-US" sz="2400" dirty="0" smtClean="0">
                <a:solidFill>
                  <a:srgbClr val="0070C0"/>
                </a:solidFill>
              </a:rPr>
              <a:t>是台上还是台下的她，都让他着迷。</a:t>
            </a:r>
          </a:p>
          <a:p>
            <a:pPr marL="515937" indent="-514350" algn="just">
              <a:buFont typeface="+mj-lt"/>
              <a:buAutoNum type="arabicPeriod" startAt="2"/>
            </a:pPr>
            <a:r>
              <a:rPr lang="en-US" dirty="0" smtClean="0"/>
              <a:t>Everyone </a:t>
            </a:r>
            <a:r>
              <a:rPr lang="en-US" dirty="0" smtClean="0"/>
              <a:t>has focused on the presidential candidates, but I’m more fascinated by Michelle Obama and what she might be able to do, not just for this country, but for me as an African-American woman. </a:t>
            </a:r>
            <a:r>
              <a:rPr lang="en-US" sz="2400" b="1" dirty="0" smtClean="0">
                <a:solidFill>
                  <a:schemeClr val="accent6">
                    <a:lumMod val="50000"/>
                  </a:schemeClr>
                </a:solidFill>
              </a:rPr>
              <a:t>(CET4-2009-12)</a:t>
            </a:r>
            <a:endParaRPr lang="en-US" b="1" dirty="0" smtClean="0">
              <a:solidFill>
                <a:schemeClr val="accent6">
                  <a:lumMod val="50000"/>
                </a:schemeClr>
              </a:solidFill>
            </a:endParaRPr>
          </a:p>
          <a:p>
            <a:pPr eaLnBrk="1" hangingPunct="1">
              <a:buNone/>
              <a:defRPr/>
            </a:pPr>
            <a:endParaRPr lang="en-US" altLang="zh-CN" b="1" dirty="0" smtClean="0">
              <a:solidFill>
                <a:schemeClr val="accent6">
                  <a:lumMod val="50000"/>
                </a:schemeClr>
              </a:solidFill>
            </a:endParaRPr>
          </a:p>
          <a:p>
            <a:pPr eaLnBrk="1" hangingPunct="1">
              <a:buNone/>
              <a:defRPr/>
            </a:pPr>
            <a:endParaRPr lang="en-US" altLang="zh-CN" b="1" dirty="0">
              <a:solidFill>
                <a:schemeClr val="accent6">
                  <a:lumMod val="50000"/>
                </a:schemeClr>
              </a:solidFill>
            </a:endParaRPr>
          </a:p>
          <a:p>
            <a:pPr eaLnBrk="1" hangingPunct="1">
              <a:buNone/>
              <a:defRPr/>
            </a:pPr>
            <a:endParaRPr lang="en-US" altLang="zh-CN" b="1" dirty="0" smtClean="0">
              <a:solidFill>
                <a:schemeClr val="accent6">
                  <a:lumMod val="50000"/>
                </a:schemeClr>
              </a:solidFill>
            </a:endParaRPr>
          </a:p>
          <a:p>
            <a:pPr eaLnBrk="1" hangingPunct="1">
              <a:buNone/>
              <a:defRPr/>
            </a:pPr>
            <a:r>
              <a:rPr lang="en-US" altLang="zh-CN" b="1" dirty="0" smtClean="0">
                <a:solidFill>
                  <a:schemeClr val="accent6">
                    <a:lumMod val="50000"/>
                  </a:schemeClr>
                </a:solidFill>
              </a:rPr>
              <a:t>Word </a:t>
            </a:r>
            <a:r>
              <a:rPr lang="en-US" altLang="zh-CN" b="1" dirty="0" smtClean="0">
                <a:solidFill>
                  <a:schemeClr val="accent6">
                    <a:lumMod val="50000"/>
                  </a:schemeClr>
                </a:solidFill>
              </a:rPr>
              <a:t>family: </a:t>
            </a:r>
            <a:r>
              <a:rPr lang="en-US" altLang="zh-CN" b="1" dirty="0" smtClean="0"/>
              <a:t>fascination</a:t>
            </a:r>
            <a:r>
              <a:rPr lang="en-US" altLang="zh-CN" b="1" dirty="0" smtClean="0">
                <a:solidFill>
                  <a:schemeClr val="accent6">
                    <a:lumMod val="50000"/>
                  </a:schemeClr>
                </a:solidFill>
              </a:rPr>
              <a:t>  </a:t>
            </a:r>
            <a:r>
              <a:rPr lang="en-US" altLang="zh-CN" i="1" dirty="0" smtClean="0">
                <a:solidFill>
                  <a:srgbClr val="C00000"/>
                </a:solidFill>
              </a:rPr>
              <a:t>n. </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67585" name="Picture 1" descr="C:\Users\zhao\AppData\Roaming\Tencent\Users\27957503\QQ\WinTemp\RichOle\N_XRUI[Q8H0TDBMQIZPLS3V.png"/>
          <p:cNvPicPr>
            <a:picLocks noChangeAspect="1" noChangeArrowheads="1"/>
          </p:cNvPicPr>
          <p:nvPr/>
        </p:nvPicPr>
        <p:blipFill>
          <a:blip r:embed="rId8" cstate="print"/>
          <a:srcRect/>
          <a:stretch>
            <a:fillRect/>
          </a:stretch>
        </p:blipFill>
        <p:spPr bwMode="auto">
          <a:xfrm>
            <a:off x="2060029" y="735724"/>
            <a:ext cx="1484584" cy="259802"/>
          </a:xfrm>
          <a:prstGeom prst="rect">
            <a:avLst/>
          </a:prstGeom>
          <a:noFill/>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
        <p:nvSpPr>
          <p:cNvPr id="2" name="TextBox 1"/>
          <p:cNvSpPr txBox="1"/>
          <p:nvPr/>
        </p:nvSpPr>
        <p:spPr>
          <a:xfrm>
            <a:off x="600075" y="4791075"/>
            <a:ext cx="7973219" cy="1421928"/>
          </a:xfrm>
          <a:prstGeom prst="rect">
            <a:avLst/>
          </a:prstGeom>
          <a:noFill/>
        </p:spPr>
        <p:txBody>
          <a:bodyPr wrap="square" rtlCol="0">
            <a:spAutoFit/>
          </a:bodyPr>
          <a:lstStyle/>
          <a:p>
            <a:pPr algn="just">
              <a:lnSpc>
                <a:spcPct val="120000"/>
              </a:lnSpc>
            </a:pPr>
            <a:r>
              <a:rPr lang="zh-CN" altLang="en-US" sz="2400" dirty="0">
                <a:solidFill>
                  <a:srgbClr val="0070C0"/>
                </a:solidFill>
              </a:rPr>
              <a:t>人人都关注那些总统候选人，而我却被米歇尔</a:t>
            </a:r>
            <a:r>
              <a:rPr lang="en-US" altLang="zh-CN" sz="2400" dirty="0">
                <a:solidFill>
                  <a:srgbClr val="0070C0"/>
                </a:solidFill>
                <a:latin typeface="+mn-ea"/>
              </a:rPr>
              <a:t>·</a:t>
            </a:r>
            <a:r>
              <a:rPr lang="zh-CN" altLang="en-US" sz="2400" dirty="0">
                <a:solidFill>
                  <a:srgbClr val="0070C0"/>
                </a:solidFill>
              </a:rPr>
              <a:t>奥巴马吸引，不仅期待她会为这个国家做些什么，也期待她能为我这个非裔美国女性做些什么</a:t>
            </a:r>
            <a:r>
              <a:rPr lang="zh-CN" altLang="en-US" sz="2400" dirty="0" smtClean="0">
                <a:solidFill>
                  <a:srgbClr val="0070C0"/>
                </a:solidFill>
              </a:rPr>
              <a:t>。</a:t>
            </a:r>
            <a:endParaRPr lang="zh-CN" alt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5">
                                            <p:txEl>
                                              <p:pRg st="8" end="8"/>
                                            </p:txEl>
                                          </p:spTgt>
                                        </p:tgtEl>
                                        <p:attrNameLst>
                                          <p:attrName>style.visibility</p:attrName>
                                        </p:attrNameLst>
                                      </p:cBhvr>
                                      <p:to>
                                        <p:strVal val="visible"/>
                                      </p:to>
                                    </p:set>
                                    <p:animEffect transition="in" filter="dissolve">
                                      <p:cBhvr>
                                        <p:cTn id="16" dur="500"/>
                                        <p:tgtEl>
                                          <p:spTgt spid="15">
                                            <p:txEl>
                                              <p:pRg st="8" end="8"/>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dissolv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nSpc>
                <a:spcPct val="100000"/>
              </a:lnSpc>
              <a:buNone/>
            </a:pPr>
            <a:r>
              <a:rPr lang="en-US" sz="3200" b="1" dirty="0" smtClean="0"/>
              <a:t>jingle</a:t>
            </a:r>
            <a:endParaRPr lang="zh-CN" altLang="en-US" sz="3200" dirty="0" smtClean="0"/>
          </a:p>
          <a:p>
            <a:pPr algn="just">
              <a:lnSpc>
                <a:spcPct val="100000"/>
              </a:lnSpc>
              <a:buNone/>
            </a:pPr>
            <a:r>
              <a:rPr lang="en-US" b="1" dirty="0" smtClean="0"/>
              <a:t>1</a:t>
            </a:r>
            <a:r>
              <a:rPr lang="en-US" b="1" i="1" dirty="0" smtClean="0"/>
              <a:t>. </a:t>
            </a:r>
            <a:r>
              <a:rPr lang="en-US" i="1" dirty="0" smtClean="0">
                <a:solidFill>
                  <a:srgbClr val="C00000"/>
                </a:solidFill>
              </a:rPr>
              <a:t>n</a:t>
            </a:r>
            <a:r>
              <a:rPr lang="en-US" dirty="0" smtClean="0">
                <a:solidFill>
                  <a:srgbClr val="C00000"/>
                </a:solidFill>
              </a:rPr>
              <a:t>. [</a:t>
            </a:r>
            <a:r>
              <a:rPr lang="en-US" dirty="0" smtClean="0">
                <a:solidFill>
                  <a:srgbClr val="C00000"/>
                </a:solidFill>
              </a:rPr>
              <a:t>C] </a:t>
            </a:r>
            <a:r>
              <a:rPr lang="en-US" dirty="0" smtClean="0"/>
              <a:t>the sound that small metal objects make when they hit each other </a:t>
            </a:r>
            <a:r>
              <a:rPr lang="zh-CN" altLang="en-US" sz="2400" dirty="0" smtClean="0">
                <a:solidFill>
                  <a:srgbClr val="0070C0"/>
                </a:solidFill>
              </a:rPr>
              <a:t>叮当声</a:t>
            </a:r>
            <a:endParaRPr lang="en-US" dirty="0" smtClean="0">
              <a:solidFill>
                <a:srgbClr val="0070C0"/>
              </a:solidFill>
            </a:endParaRPr>
          </a:p>
          <a:p>
            <a:pPr algn="just">
              <a:lnSpc>
                <a:spcPct val="100000"/>
              </a:lnSpc>
              <a:buNone/>
            </a:pPr>
            <a:r>
              <a:rPr lang="en-US" altLang="zh-CN" i="1" dirty="0" smtClean="0"/>
              <a:t>e.g. </a:t>
            </a:r>
            <a:r>
              <a:rPr lang="en-US" dirty="0" smtClean="0"/>
              <a:t>The key fell on the ground with a jingle.  </a:t>
            </a:r>
          </a:p>
          <a:p>
            <a:pPr algn="just">
              <a:lnSpc>
                <a:spcPct val="100000"/>
              </a:lnSpc>
              <a:buNone/>
            </a:pPr>
            <a:r>
              <a:rPr lang="zh-CN" altLang="en-US" sz="2400" dirty="0" smtClean="0">
                <a:solidFill>
                  <a:srgbClr val="0070C0"/>
                </a:solidFill>
              </a:rPr>
              <a:t>       </a:t>
            </a:r>
            <a:r>
              <a:rPr lang="zh-CN" altLang="en-US" sz="2400" dirty="0" smtClean="0">
                <a:solidFill>
                  <a:srgbClr val="0070C0"/>
                </a:solidFill>
              </a:rPr>
              <a:t>  钥匙</a:t>
            </a:r>
            <a:r>
              <a:rPr lang="zh-CN" altLang="en-US" sz="2400" dirty="0" smtClean="0">
                <a:solidFill>
                  <a:srgbClr val="0070C0"/>
                </a:solidFill>
              </a:rPr>
              <a:t>落地，发出叮当声。</a:t>
            </a:r>
            <a:endParaRPr lang="en-US" altLang="zh-CN" sz="2400" dirty="0" smtClean="0">
              <a:solidFill>
                <a:srgbClr val="0070C0"/>
              </a:solidFill>
            </a:endParaRPr>
          </a:p>
          <a:p>
            <a:pPr algn="just">
              <a:lnSpc>
                <a:spcPct val="100000"/>
              </a:lnSpc>
              <a:buNone/>
            </a:pPr>
            <a:r>
              <a:rPr lang="en-US" b="1" dirty="0" smtClean="0"/>
              <a:t>2.</a:t>
            </a:r>
            <a:r>
              <a:rPr lang="en-US" b="1" i="1" dirty="0" smtClean="0"/>
              <a:t> </a:t>
            </a:r>
            <a:r>
              <a:rPr lang="en-US" i="1" dirty="0" smtClean="0">
                <a:solidFill>
                  <a:srgbClr val="C00000"/>
                </a:solidFill>
              </a:rPr>
              <a:t>vi. </a:t>
            </a:r>
            <a:r>
              <a:rPr lang="en-US" dirty="0" smtClean="0"/>
              <a:t>to </a:t>
            </a:r>
            <a:r>
              <a:rPr lang="en-US" dirty="0"/>
              <a:t>make </a:t>
            </a:r>
            <a:r>
              <a:rPr lang="en-US" dirty="0" smtClean="0"/>
              <a:t>a sound like small metal objects hitting each other </a:t>
            </a:r>
            <a:r>
              <a:rPr lang="zh-CN" altLang="en-US" sz="2400" dirty="0" smtClean="0">
                <a:solidFill>
                  <a:srgbClr val="0070C0"/>
                </a:solidFill>
              </a:rPr>
              <a:t>发出叮当声</a:t>
            </a:r>
            <a:endParaRPr lang="en-US" dirty="0" smtClean="0">
              <a:solidFill>
                <a:srgbClr val="0070C0"/>
              </a:solidFill>
            </a:endParaRPr>
          </a:p>
          <a:p>
            <a:pPr algn="just">
              <a:lnSpc>
                <a:spcPct val="100000"/>
              </a:lnSpc>
              <a:buNone/>
            </a:pPr>
            <a:r>
              <a:rPr lang="en-US" altLang="zh-CN" i="1" dirty="0" smtClean="0"/>
              <a:t>e.g. </a:t>
            </a:r>
            <a:r>
              <a:rPr lang="en-US" dirty="0" smtClean="0"/>
              <a:t>Her bracelets jingled like bells.</a:t>
            </a:r>
          </a:p>
          <a:p>
            <a:pPr algn="just">
              <a:lnSpc>
                <a:spcPct val="100000"/>
              </a:lnSpc>
              <a:buNone/>
            </a:pPr>
            <a:r>
              <a:rPr lang="zh-CN" altLang="en-US" sz="2400" dirty="0" smtClean="0">
                <a:solidFill>
                  <a:srgbClr val="0070C0"/>
                </a:solidFill>
              </a:rPr>
              <a:t>       </a:t>
            </a:r>
            <a:r>
              <a:rPr lang="zh-CN" altLang="en-US" sz="2400" dirty="0" smtClean="0">
                <a:solidFill>
                  <a:srgbClr val="0070C0"/>
                </a:solidFill>
              </a:rPr>
              <a:t>  她</a:t>
            </a:r>
            <a:r>
              <a:rPr lang="zh-CN" altLang="en-US" sz="2400" dirty="0" smtClean="0">
                <a:solidFill>
                  <a:srgbClr val="0070C0"/>
                </a:solidFill>
              </a:rPr>
              <a:t>的手镯叮当作响，如铃声般悦耳。</a:t>
            </a:r>
          </a:p>
          <a:p>
            <a:endParaRPr lang="zh-CN" altLang="en-US"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34"/>
          <p:cNvPicPr>
            <a:picLocks noChangeAspect="1" noChangeArrowheads="1"/>
          </p:cNvPicPr>
          <p:nvPr/>
        </p:nvPicPr>
        <p:blipFill>
          <a:blip r:embed="rId8" cstate="print"/>
          <a:srcRect/>
          <a:stretch>
            <a:fillRect/>
          </a:stretch>
        </p:blipFill>
        <p:spPr bwMode="auto">
          <a:xfrm>
            <a:off x="1343204" y="786000"/>
            <a:ext cx="847905" cy="304587"/>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nSpc>
                <a:spcPct val="80000"/>
              </a:lnSpc>
              <a:buNone/>
            </a:pPr>
            <a:r>
              <a:rPr lang="en-US" sz="3200" b="1" dirty="0" smtClean="0"/>
              <a:t>tone </a:t>
            </a:r>
            <a:r>
              <a:rPr lang="en-US" sz="3200" dirty="0" smtClean="0"/>
              <a:t> </a:t>
            </a:r>
            <a:r>
              <a:rPr lang="en-US" dirty="0" smtClean="0"/>
              <a:t>                    </a:t>
            </a:r>
            <a:r>
              <a:rPr lang="en-US" i="1" dirty="0" smtClean="0">
                <a:solidFill>
                  <a:srgbClr val="C00000"/>
                </a:solidFill>
              </a:rPr>
              <a:t>n. </a:t>
            </a:r>
            <a:r>
              <a:rPr lang="en-US" dirty="0" smtClean="0">
                <a:solidFill>
                  <a:srgbClr val="C00000"/>
                </a:solidFill>
              </a:rPr>
              <a:t>[C, U]</a:t>
            </a:r>
            <a:endParaRPr lang="zh-CN" altLang="en-US" dirty="0" smtClean="0">
              <a:solidFill>
                <a:srgbClr val="C00000"/>
              </a:solidFill>
            </a:endParaRPr>
          </a:p>
          <a:p>
            <a:pPr marL="361950" indent="-360363" algn="just">
              <a:buNone/>
            </a:pPr>
            <a:r>
              <a:rPr lang="en-US" b="1" dirty="0" smtClean="0"/>
              <a:t>1. </a:t>
            </a:r>
            <a:r>
              <a:rPr lang="en-US" dirty="0" smtClean="0"/>
              <a:t>the quality of the sound made by a musical instrument, voice, or piece of electronic equipment </a:t>
            </a:r>
            <a:r>
              <a:rPr lang="zh-CN" altLang="en-US" sz="2400" dirty="0" smtClean="0">
                <a:solidFill>
                  <a:srgbClr val="0070C0"/>
                </a:solidFill>
              </a:rPr>
              <a:t>音质；音色</a:t>
            </a:r>
            <a:endParaRPr lang="zh-CN" altLang="en-US" dirty="0" smtClean="0">
              <a:solidFill>
                <a:srgbClr val="0070C0"/>
              </a:solidFill>
            </a:endParaRPr>
          </a:p>
          <a:p>
            <a:pPr algn="just">
              <a:buNone/>
            </a:pPr>
            <a:r>
              <a:rPr lang="en-US" i="1" dirty="0" smtClean="0"/>
              <a:t>e.g. </a:t>
            </a:r>
            <a:r>
              <a:rPr lang="en-US" dirty="0" smtClean="0"/>
              <a:t>The disc has a heavy surface and the tone is faithless.  </a:t>
            </a:r>
          </a:p>
          <a:p>
            <a:pPr algn="just">
              <a:buNone/>
            </a:pPr>
            <a:r>
              <a:rPr lang="zh-CN" altLang="en-US" sz="2400" dirty="0" smtClean="0">
                <a:solidFill>
                  <a:srgbClr val="0070C0"/>
                </a:solidFill>
              </a:rPr>
              <a:t>    </a:t>
            </a:r>
            <a:r>
              <a:rPr lang="zh-CN" altLang="en-US" sz="2400" dirty="0" smtClean="0">
                <a:solidFill>
                  <a:srgbClr val="0070C0"/>
                </a:solidFill>
              </a:rPr>
              <a:t>     那</a:t>
            </a:r>
            <a:r>
              <a:rPr lang="zh-CN" altLang="en-US" sz="2400" dirty="0" smtClean="0">
                <a:solidFill>
                  <a:srgbClr val="0070C0"/>
                </a:solidFill>
              </a:rPr>
              <a:t>唱片表面粗陋，音质失真。</a:t>
            </a:r>
            <a:endParaRPr lang="en-US" altLang="zh-CN" sz="2400" dirty="0" smtClean="0">
              <a:solidFill>
                <a:srgbClr val="0070C0"/>
              </a:solidFill>
            </a:endParaRPr>
          </a:p>
          <a:p>
            <a:pPr marL="361950" indent="-360363" algn="just">
              <a:buNone/>
            </a:pPr>
            <a:r>
              <a:rPr lang="en-US" b="1" dirty="0" smtClean="0"/>
              <a:t>2. </a:t>
            </a:r>
            <a:r>
              <a:rPr lang="en-US" dirty="0" smtClean="0"/>
              <a:t>the sound of </a:t>
            </a:r>
            <a:r>
              <a:rPr lang="en-US" dirty="0" err="1" smtClean="0"/>
              <a:t>sb.’s</a:t>
            </a:r>
            <a:r>
              <a:rPr lang="en-US" dirty="0" smtClean="0"/>
              <a:t> voice that shows what they are feeling </a:t>
            </a:r>
            <a:r>
              <a:rPr lang="zh-CN" altLang="en-US" sz="2400" dirty="0" smtClean="0">
                <a:solidFill>
                  <a:srgbClr val="0070C0"/>
                </a:solidFill>
              </a:rPr>
              <a:t>声调；腔调；语气；口气</a:t>
            </a:r>
            <a:endParaRPr lang="en-US" dirty="0" smtClean="0">
              <a:solidFill>
                <a:srgbClr val="0070C0"/>
              </a:solidFill>
            </a:endParaRPr>
          </a:p>
          <a:p>
            <a:pPr algn="just">
              <a:buNone/>
            </a:pPr>
            <a:r>
              <a:rPr lang="en-US" i="1" dirty="0" smtClean="0"/>
              <a:t>e.g. </a:t>
            </a:r>
          </a:p>
          <a:p>
            <a:pPr algn="just">
              <a:buNone/>
            </a:pPr>
            <a:r>
              <a:rPr lang="en-US" altLang="zh-CN" dirty="0" smtClean="0"/>
              <a:t>1. He finished off his story in an exciting tone.  </a:t>
            </a:r>
          </a:p>
          <a:p>
            <a:pPr algn="just">
              <a:buNone/>
            </a:pPr>
            <a:r>
              <a:rPr lang="zh-CN" altLang="en-US" sz="2400" dirty="0" smtClean="0">
                <a:solidFill>
                  <a:srgbClr val="0070C0"/>
                </a:solidFill>
              </a:rPr>
              <a:t>     他以激动的语调结束了他的故事。</a:t>
            </a:r>
            <a:endParaRPr lang="en-US" altLang="zh-CN" sz="2400" dirty="0" smtClean="0">
              <a:solidFill>
                <a:srgbClr val="0070C0"/>
              </a:solidFill>
            </a:endParaRPr>
          </a:p>
          <a:p>
            <a:pPr algn="just">
              <a:buNone/>
            </a:pPr>
            <a:r>
              <a:rPr lang="en-US" altLang="zh-CN" dirty="0" smtClean="0"/>
              <a:t>2. </a:t>
            </a:r>
            <a:r>
              <a:rPr lang="en-US" altLang="zh-CN" spc="-70" dirty="0" smtClean="0"/>
              <a:t>His tone conveyed his real feelings more truly than his words.  </a:t>
            </a:r>
          </a:p>
          <a:p>
            <a:pPr>
              <a:buNone/>
            </a:pPr>
            <a:r>
              <a:rPr lang="zh-CN" altLang="en-US" sz="2400" dirty="0" smtClean="0">
                <a:solidFill>
                  <a:srgbClr val="0070C0"/>
                </a:solidFill>
              </a:rPr>
              <a:t>    </a:t>
            </a:r>
            <a:r>
              <a:rPr lang="zh-CN" altLang="en-US" sz="2400" dirty="0" smtClean="0">
                <a:solidFill>
                  <a:srgbClr val="0070C0"/>
                </a:solidFill>
              </a:rPr>
              <a:t> 他</a:t>
            </a:r>
            <a:r>
              <a:rPr lang="zh-CN" altLang="en-US" sz="2400" dirty="0" smtClean="0">
                <a:solidFill>
                  <a:srgbClr val="0070C0"/>
                </a:solidFill>
              </a:rPr>
              <a:t>的语调比他的言词更真实地表达了他的实际情感。</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9"/>
          <p:cNvPicPr>
            <a:picLocks noChangeAspect="1" noChangeArrowheads="1"/>
          </p:cNvPicPr>
          <p:nvPr/>
        </p:nvPicPr>
        <p:blipFill>
          <a:blip r:embed="rId8" cstate="print"/>
          <a:srcRect/>
          <a:stretch>
            <a:fillRect/>
          </a:stretch>
        </p:blipFill>
        <p:spPr bwMode="auto">
          <a:xfrm>
            <a:off x="1466490" y="698875"/>
            <a:ext cx="773742" cy="275789"/>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7" end="7"/>
                                            </p:txEl>
                                          </p:spTgt>
                                        </p:tgtEl>
                                        <p:attrNameLst>
                                          <p:attrName>style.visibility</p:attrName>
                                        </p:attrNameLst>
                                      </p:cBhvr>
                                      <p:to>
                                        <p:strVal val="visible"/>
                                      </p:to>
                                    </p:set>
                                    <p:animEffect transition="in" filter="dissolve">
                                      <p:cBhvr>
                                        <p:cTn id="12" dur="500"/>
                                        <p:tgtEl>
                                          <p:spTgt spid="15">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spcBef>
                <a:spcPts val="600"/>
              </a:spcBef>
              <a:buNone/>
            </a:pPr>
            <a:r>
              <a:rPr lang="en-US" sz="3200" b="1" dirty="0" smtClean="0"/>
              <a:t>mute </a:t>
            </a:r>
            <a:r>
              <a:rPr lang="en-US" sz="3200" dirty="0" smtClean="0"/>
              <a:t> </a:t>
            </a:r>
            <a:endParaRPr lang="zh-CN" altLang="en-US" sz="3200" dirty="0" smtClean="0"/>
          </a:p>
          <a:p>
            <a:pPr marL="180975" indent="-180975">
              <a:spcBef>
                <a:spcPts val="600"/>
              </a:spcBef>
              <a:buNone/>
            </a:pPr>
            <a:r>
              <a:rPr lang="en-US" b="1" dirty="0" smtClean="0"/>
              <a:t>1. </a:t>
            </a:r>
            <a:r>
              <a:rPr lang="en-US" i="1" dirty="0" err="1" smtClean="0">
                <a:solidFill>
                  <a:srgbClr val="C00000"/>
                </a:solidFill>
              </a:rPr>
              <a:t>vt</a:t>
            </a:r>
            <a:r>
              <a:rPr lang="en-US" dirty="0" err="1" smtClean="0">
                <a:solidFill>
                  <a:srgbClr val="C00000"/>
                </a:solidFill>
              </a:rPr>
              <a:t>.</a:t>
            </a:r>
            <a:r>
              <a:rPr lang="en-US" dirty="0" smtClean="0"/>
              <a:t> </a:t>
            </a:r>
            <a:r>
              <a:rPr lang="en-US" dirty="0" smtClean="0"/>
              <a:t>to make </a:t>
            </a:r>
            <a:r>
              <a:rPr lang="en-US" dirty="0" smtClean="0"/>
              <a:t>a sound less loud </a:t>
            </a:r>
            <a:r>
              <a:rPr lang="zh-CN" altLang="en-US" sz="2400" dirty="0" smtClean="0">
                <a:solidFill>
                  <a:srgbClr val="0070C0"/>
                </a:solidFill>
              </a:rPr>
              <a:t>减弱（声音）</a:t>
            </a:r>
            <a:endParaRPr lang="zh-CN" altLang="en-US" dirty="0" smtClean="0">
              <a:solidFill>
                <a:srgbClr val="0070C0"/>
              </a:solidFill>
            </a:endParaRPr>
          </a:p>
          <a:p>
            <a:pPr marL="180975" indent="-180975">
              <a:spcBef>
                <a:spcPts val="600"/>
              </a:spcBef>
              <a:buNone/>
            </a:pPr>
            <a:r>
              <a:rPr lang="en-US" altLang="zh-CN" i="1" dirty="0" smtClean="0">
                <a:latin typeface="Calibri" pitchFamily="34" charset="0"/>
              </a:rPr>
              <a:t>e.g.</a:t>
            </a:r>
            <a:r>
              <a:rPr lang="en-US" altLang="zh-CN" dirty="0" smtClean="0">
                <a:latin typeface="Calibri" pitchFamily="34" charset="0"/>
              </a:rPr>
              <a:t> </a:t>
            </a:r>
          </a:p>
          <a:p>
            <a:pPr marL="514350" indent="-514350" algn="just">
              <a:spcBef>
                <a:spcPts val="600"/>
              </a:spcBef>
              <a:buFont typeface="+mj-lt"/>
              <a:buAutoNum type="arabicPeriod"/>
            </a:pPr>
            <a:r>
              <a:rPr lang="en-US" altLang="zh-CN" dirty="0" smtClean="0">
                <a:latin typeface="Calibri" pitchFamily="34" charset="0"/>
              </a:rPr>
              <a:t>The </a:t>
            </a:r>
            <a:r>
              <a:rPr lang="en-US" altLang="zh-CN" dirty="0" smtClean="0">
                <a:latin typeface="Calibri" pitchFamily="34" charset="0"/>
              </a:rPr>
              <a:t>strings are muted throughout the closing bars of the symphony. </a:t>
            </a:r>
          </a:p>
          <a:p>
            <a:pPr marL="180975" indent="-180975">
              <a:spcBef>
                <a:spcPts val="600"/>
              </a:spcBef>
              <a:buNone/>
            </a:pPr>
            <a:r>
              <a:rPr lang="zh-CN" altLang="en-US" dirty="0" smtClean="0">
                <a:solidFill>
                  <a:srgbClr val="0070C0"/>
                </a:solidFill>
                <a:latin typeface="Calibri" pitchFamily="34" charset="0"/>
              </a:rPr>
              <a:t>    </a:t>
            </a: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该</a:t>
            </a:r>
            <a:r>
              <a:rPr lang="zh-CN" altLang="en-US" sz="2400" dirty="0" smtClean="0">
                <a:solidFill>
                  <a:srgbClr val="0070C0"/>
                </a:solidFill>
                <a:latin typeface="Calibri" pitchFamily="34" charset="0"/>
              </a:rPr>
              <a:t>交响曲结束部分各节中的弦乐全为弱化音。</a:t>
            </a:r>
          </a:p>
          <a:p>
            <a:pPr marL="514350" indent="-514350">
              <a:spcBef>
                <a:spcPts val="600"/>
              </a:spcBef>
              <a:buFont typeface="+mj-lt"/>
              <a:buAutoNum type="arabicPeriod" startAt="2"/>
            </a:pPr>
            <a:r>
              <a:rPr lang="en-US" altLang="zh-CN" dirty="0" smtClean="0">
                <a:latin typeface="Calibri" pitchFamily="34" charset="0"/>
              </a:rPr>
              <a:t>H</a:t>
            </a:r>
            <a:r>
              <a:rPr lang="en-US" altLang="en-US" dirty="0" smtClean="0">
                <a:latin typeface="Calibri" pitchFamily="34" charset="0"/>
              </a:rPr>
              <a:t>er </a:t>
            </a:r>
            <a:r>
              <a:rPr lang="en-US" altLang="en-US" dirty="0" smtClean="0">
                <a:latin typeface="Calibri" pitchFamily="34" charset="0"/>
              </a:rPr>
              <a:t>footsteps were muted by the thick carpet.</a:t>
            </a:r>
          </a:p>
          <a:p>
            <a:pPr marL="180975" indent="-180975">
              <a:spcBef>
                <a:spcPts val="600"/>
              </a:spcBef>
              <a:buNone/>
            </a:pPr>
            <a:r>
              <a:rPr lang="en-US" altLang="zh-CN" sz="2400" dirty="0" smtClean="0">
                <a:solidFill>
                  <a:srgbClr val="0070C0"/>
                </a:solidFill>
              </a:rPr>
              <a:t>     </a:t>
            </a:r>
            <a:r>
              <a:rPr lang="en-US" altLang="zh-CN" sz="2400" dirty="0" smtClean="0">
                <a:solidFill>
                  <a:srgbClr val="0070C0"/>
                </a:solidFill>
              </a:rPr>
              <a:t>   </a:t>
            </a:r>
            <a:r>
              <a:rPr lang="zh-CN" altLang="en-US" sz="2400" dirty="0" smtClean="0">
                <a:solidFill>
                  <a:srgbClr val="0070C0"/>
                </a:solidFill>
              </a:rPr>
              <a:t>厚厚的</a:t>
            </a:r>
            <a:r>
              <a:rPr lang="zh-CN" altLang="en-US" sz="2400" dirty="0" smtClean="0">
                <a:solidFill>
                  <a:srgbClr val="0070C0"/>
                </a:solidFill>
              </a:rPr>
              <a:t>地毯减轻了她的脚步声。</a:t>
            </a:r>
          </a:p>
          <a:p>
            <a:pPr marL="180975" indent="-180975" algn="just">
              <a:spcBef>
                <a:spcPts val="600"/>
              </a:spcBef>
              <a:buNone/>
            </a:pPr>
            <a:r>
              <a:rPr lang="en-US" b="1" dirty="0" smtClean="0"/>
              <a:t>2. </a:t>
            </a:r>
            <a:r>
              <a:rPr lang="en-US" i="1" dirty="0" smtClean="0">
                <a:solidFill>
                  <a:srgbClr val="C00000"/>
                </a:solidFill>
              </a:rPr>
              <a:t>a. </a:t>
            </a:r>
            <a:r>
              <a:rPr lang="en-US" dirty="0" smtClean="0"/>
              <a:t>not speaking, or not willing to speak </a:t>
            </a:r>
            <a:r>
              <a:rPr lang="zh-CN" altLang="en-US" sz="2400" dirty="0" smtClean="0">
                <a:solidFill>
                  <a:srgbClr val="0070C0"/>
                </a:solidFill>
              </a:rPr>
              <a:t>缄默的；无声的；不愿说话的</a:t>
            </a:r>
            <a:endParaRPr lang="en-US" sz="2400" dirty="0" smtClean="0">
              <a:solidFill>
                <a:srgbClr val="0070C0"/>
              </a:solidFill>
            </a:endParaRPr>
          </a:p>
          <a:p>
            <a:pPr marL="180975" indent="-180975" algn="just">
              <a:spcBef>
                <a:spcPts val="600"/>
              </a:spcBef>
              <a:buNone/>
            </a:pPr>
            <a:r>
              <a:rPr lang="en-US" altLang="zh-CN" i="1" dirty="0" smtClean="0">
                <a:latin typeface="Calibri" pitchFamily="34" charset="0"/>
              </a:rPr>
              <a:t>e.g.</a:t>
            </a:r>
            <a:r>
              <a:rPr lang="en-US" altLang="zh-CN" dirty="0" smtClean="0">
                <a:latin typeface="Calibri" pitchFamily="34" charset="0"/>
              </a:rPr>
              <a:t> He stared at me in mute astonishment.</a:t>
            </a:r>
          </a:p>
          <a:p>
            <a:pPr marL="180975" indent="-180975">
              <a:spcBef>
                <a:spcPts val="600"/>
              </a:spcBef>
              <a:buNone/>
            </a:pPr>
            <a:r>
              <a:rPr lang="en-US" altLang="zh-CN" dirty="0" smtClean="0">
                <a:solidFill>
                  <a:srgbClr val="0070C0"/>
                </a:solidFill>
                <a:latin typeface="Calibri" pitchFamily="34" charset="0"/>
              </a:rPr>
              <a:t> </a:t>
            </a:r>
            <a:r>
              <a:rPr lang="zh-CN" altLang="en-US" sz="2400" dirty="0" smtClean="0">
                <a:solidFill>
                  <a:srgbClr val="0070C0"/>
                </a:solidFill>
                <a:latin typeface="Calibri" pitchFamily="34" charset="0"/>
              </a:rPr>
              <a:t>    </a:t>
            </a:r>
            <a:r>
              <a:rPr lang="zh-CN" altLang="en-US" sz="2400" dirty="0" smtClean="0">
                <a:solidFill>
                  <a:srgbClr val="0070C0"/>
                </a:solidFill>
                <a:latin typeface="Calibri" pitchFamily="34" charset="0"/>
              </a:rPr>
              <a:t>    他</a:t>
            </a:r>
            <a:r>
              <a:rPr lang="zh-CN" altLang="en-US" sz="2400" dirty="0" smtClean="0">
                <a:solidFill>
                  <a:srgbClr val="0070C0"/>
                </a:solidFill>
                <a:latin typeface="Calibri" pitchFamily="34" charset="0"/>
              </a:rPr>
              <a:t>惊讶得目瞪口呆地盯着我看。</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8"/>
          <p:cNvPicPr>
            <a:picLocks noChangeAspect="1" noChangeArrowheads="1"/>
          </p:cNvPicPr>
          <p:nvPr/>
        </p:nvPicPr>
        <p:blipFill>
          <a:blip r:embed="rId8" cstate="print"/>
          <a:srcRect/>
          <a:stretch>
            <a:fillRect/>
          </a:stretch>
        </p:blipFill>
        <p:spPr bwMode="auto">
          <a:xfrm>
            <a:off x="1423357" y="735398"/>
            <a:ext cx="850421" cy="298393"/>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nSpc>
                <a:spcPct val="100000"/>
              </a:lnSpc>
              <a:buNone/>
            </a:pPr>
            <a:r>
              <a:rPr lang="en-US" sz="3200" b="1" dirty="0" smtClean="0"/>
              <a:t>thud </a:t>
            </a:r>
            <a:r>
              <a:rPr lang="en-US" sz="3200" dirty="0" smtClean="0"/>
              <a:t> </a:t>
            </a:r>
            <a:r>
              <a:rPr lang="en-US" dirty="0" smtClean="0"/>
              <a:t> </a:t>
            </a:r>
            <a:endParaRPr lang="zh-CN" altLang="en-US" dirty="0" smtClean="0"/>
          </a:p>
          <a:p>
            <a:pPr marL="180975" indent="-180975" algn="just">
              <a:lnSpc>
                <a:spcPct val="100000"/>
              </a:lnSpc>
              <a:buNone/>
            </a:pPr>
            <a:r>
              <a:rPr lang="en-US" b="1" dirty="0" smtClean="0"/>
              <a:t>1.</a:t>
            </a:r>
            <a:r>
              <a:rPr lang="en-US" i="1" dirty="0" smtClean="0"/>
              <a:t> </a:t>
            </a:r>
            <a:r>
              <a:rPr lang="en-US" i="1" dirty="0" smtClean="0">
                <a:solidFill>
                  <a:srgbClr val="C00000"/>
                </a:solidFill>
              </a:rPr>
              <a:t>n. </a:t>
            </a:r>
            <a:r>
              <a:rPr lang="en-US" dirty="0" smtClean="0">
                <a:solidFill>
                  <a:srgbClr val="C00000"/>
                </a:solidFill>
              </a:rPr>
              <a:t>[C] </a:t>
            </a:r>
            <a:r>
              <a:rPr lang="en-US" dirty="0" smtClean="0"/>
              <a:t>a low sound made by s</a:t>
            </a:r>
            <a:r>
              <a:rPr lang="en-US" altLang="zh-CN" dirty="0" smtClean="0"/>
              <a:t>th.</a:t>
            </a:r>
            <a:r>
              <a:rPr lang="en-US" dirty="0" smtClean="0"/>
              <a:t> heavy falling or hitting sth. </a:t>
            </a:r>
            <a:r>
              <a:rPr lang="zh-CN" altLang="en-US" sz="2400" dirty="0" smtClean="0">
                <a:solidFill>
                  <a:srgbClr val="0070C0"/>
                </a:solidFill>
              </a:rPr>
              <a:t>（重物坠落或撞击时发出的）砰的一声，重击声</a:t>
            </a:r>
            <a:endParaRPr lang="zh-CN" altLang="en-US" dirty="0" smtClean="0">
              <a:solidFill>
                <a:srgbClr val="0070C0"/>
              </a:solidFill>
            </a:endParaRPr>
          </a:p>
          <a:p>
            <a:pPr marL="180975" indent="-180975" algn="just">
              <a:lnSpc>
                <a:spcPct val="100000"/>
              </a:lnSpc>
              <a:buNone/>
            </a:pPr>
            <a:r>
              <a:rPr lang="en-US" altLang="zh-CN" i="1" dirty="0" smtClean="0">
                <a:latin typeface="Calibri" pitchFamily="34" charset="0"/>
              </a:rPr>
              <a:t>e.g.</a:t>
            </a:r>
            <a:r>
              <a:rPr lang="en-US" altLang="zh-CN" dirty="0" smtClean="0">
                <a:latin typeface="Calibri" pitchFamily="34" charset="0"/>
              </a:rPr>
              <a:t> Water bounces against a stone, creating a nice thud.</a:t>
            </a:r>
          </a:p>
          <a:p>
            <a:pPr marL="180975" indent="-180975" algn="just">
              <a:lnSpc>
                <a:spcPct val="100000"/>
              </a:lnSpc>
              <a:buNone/>
            </a:pPr>
            <a:r>
              <a:rPr lang="zh-CN" altLang="en-US" sz="2400" dirty="0" smtClean="0">
                <a:solidFill>
                  <a:srgbClr val="0070C0"/>
                </a:solidFill>
                <a:latin typeface="Calibri" pitchFamily="34" charset="0"/>
              </a:rPr>
              <a:t>         水滴落到石头，发出悦耳的刷刷声。</a:t>
            </a:r>
          </a:p>
          <a:p>
            <a:pPr marL="180975" indent="-180975" algn="just">
              <a:lnSpc>
                <a:spcPct val="100000"/>
              </a:lnSpc>
              <a:buNone/>
            </a:pPr>
            <a:r>
              <a:rPr lang="en-US" b="1" dirty="0" smtClean="0"/>
              <a:t>2.</a:t>
            </a:r>
            <a:r>
              <a:rPr lang="en-US" i="1" dirty="0" smtClean="0"/>
              <a:t> </a:t>
            </a:r>
            <a:r>
              <a:rPr lang="en-US" i="1" dirty="0" smtClean="0">
                <a:solidFill>
                  <a:srgbClr val="C00000"/>
                </a:solidFill>
              </a:rPr>
              <a:t>vi.</a:t>
            </a:r>
            <a:r>
              <a:rPr lang="en-US" i="1" dirty="0" smtClean="0"/>
              <a:t> </a:t>
            </a:r>
            <a:r>
              <a:rPr lang="en-US" dirty="0"/>
              <a:t>to make </a:t>
            </a:r>
            <a:r>
              <a:rPr lang="en-US" dirty="0" smtClean="0"/>
              <a:t>a thud when falling or hitting sth</a:t>
            </a:r>
            <a:r>
              <a:rPr lang="en-US" sz="2400" dirty="0" smtClean="0"/>
              <a:t>. </a:t>
            </a:r>
            <a:r>
              <a:rPr lang="zh-CN" altLang="en-US" sz="2400" dirty="0" smtClean="0">
                <a:solidFill>
                  <a:srgbClr val="0070C0"/>
                </a:solidFill>
              </a:rPr>
              <a:t>砰然作响；发出重击声</a:t>
            </a:r>
            <a:endParaRPr lang="en-US" dirty="0" smtClean="0">
              <a:solidFill>
                <a:srgbClr val="0070C0"/>
              </a:solidFill>
            </a:endParaRPr>
          </a:p>
          <a:p>
            <a:pPr marL="180975" indent="-180975" algn="just">
              <a:lnSpc>
                <a:spcPct val="100000"/>
              </a:lnSpc>
              <a:buNone/>
            </a:pPr>
            <a:r>
              <a:rPr lang="en-US" altLang="zh-CN" i="1" dirty="0" smtClean="0">
                <a:latin typeface="Calibri" pitchFamily="34" charset="0"/>
              </a:rPr>
              <a:t>e.g</a:t>
            </a:r>
            <a:r>
              <a:rPr lang="en-US" altLang="zh-CN" dirty="0" smtClean="0">
                <a:latin typeface="Calibri" pitchFamily="34" charset="0"/>
              </a:rPr>
              <a:t>.</a:t>
            </a:r>
            <a:r>
              <a:rPr lang="en-US" altLang="zh-CN" i="1" dirty="0" smtClean="0">
                <a:latin typeface="Calibri" pitchFamily="34" charset="0"/>
              </a:rPr>
              <a:t> </a:t>
            </a:r>
            <a:r>
              <a:rPr lang="en-US" altLang="zh-CN" dirty="0" smtClean="0">
                <a:latin typeface="Calibri" pitchFamily="34" charset="0"/>
              </a:rPr>
              <a:t>I could hear him thudding about upstairs in his heavy </a:t>
            </a:r>
            <a:endParaRPr lang="en-US" altLang="zh-CN" dirty="0" smtClean="0">
              <a:latin typeface="Calibri" pitchFamily="34" charset="0"/>
            </a:endParaRPr>
          </a:p>
          <a:p>
            <a:pPr marL="180975" indent="-180975" algn="just">
              <a:lnSpc>
                <a:spcPct val="100000"/>
              </a:lnSpc>
              <a:buNone/>
            </a:pPr>
            <a:r>
              <a:rPr lang="en-US" altLang="zh-CN" dirty="0">
                <a:latin typeface="Calibri" pitchFamily="34" charset="0"/>
              </a:rPr>
              <a:t> </a:t>
            </a:r>
            <a:r>
              <a:rPr lang="en-US" altLang="zh-CN" dirty="0" smtClean="0">
                <a:latin typeface="Calibri" pitchFamily="34" charset="0"/>
              </a:rPr>
              <a:t>      </a:t>
            </a:r>
            <a:r>
              <a:rPr lang="en-US" altLang="zh-CN" dirty="0" smtClean="0">
                <a:latin typeface="Calibri" pitchFamily="34" charset="0"/>
              </a:rPr>
              <a:t>boots</a:t>
            </a:r>
            <a:r>
              <a:rPr lang="en-US" altLang="zh-CN" dirty="0" smtClean="0">
                <a:latin typeface="Calibri" pitchFamily="34" charset="0"/>
              </a:rPr>
              <a:t>. </a:t>
            </a:r>
          </a:p>
          <a:p>
            <a:pPr marL="381000" indent="-381000">
              <a:lnSpc>
                <a:spcPct val="100000"/>
              </a:lnSpc>
              <a:buNone/>
            </a:pPr>
            <a:r>
              <a:rPr lang="zh-CN" altLang="en-US" dirty="0" smtClean="0">
                <a:solidFill>
                  <a:srgbClr val="0070C0"/>
                </a:solidFill>
                <a:latin typeface="Calibri" pitchFamily="34" charset="0"/>
              </a:rPr>
              <a:t>    </a:t>
            </a: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我</a:t>
            </a:r>
            <a:r>
              <a:rPr lang="zh-CN" altLang="en-US" sz="2400" dirty="0" smtClean="0">
                <a:solidFill>
                  <a:srgbClr val="0070C0"/>
                </a:solidFill>
                <a:latin typeface="Calibri" pitchFamily="34" charset="0"/>
              </a:rPr>
              <a:t>听见他穿着重重的靴子在楼上嗒嗒地走来走去。</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63489" name="Picture 1" descr="C:\Users\zhao\AppData\Roaming\Tencent\Users\27957503\QQ\WinTemp\RichOle\G}N2B{`@F45MH]H7~0KLX{K.png"/>
          <p:cNvPicPr>
            <a:picLocks noChangeAspect="1" noChangeArrowheads="1"/>
          </p:cNvPicPr>
          <p:nvPr/>
        </p:nvPicPr>
        <p:blipFill>
          <a:blip r:embed="rId8" cstate="print"/>
          <a:srcRect/>
          <a:stretch>
            <a:fillRect/>
          </a:stretch>
        </p:blipFill>
        <p:spPr bwMode="auto">
          <a:xfrm>
            <a:off x="1313794" y="813968"/>
            <a:ext cx="619125" cy="257175"/>
          </a:xfrm>
          <a:prstGeom prst="rect">
            <a:avLst/>
          </a:prstGeom>
          <a:noFill/>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7" end="7"/>
                                            </p:txEl>
                                          </p:spTgt>
                                        </p:tgtEl>
                                        <p:attrNameLst>
                                          <p:attrName>style.visibility</p:attrName>
                                        </p:attrNameLst>
                                      </p:cBhvr>
                                      <p:to>
                                        <p:strVal val="visible"/>
                                      </p:to>
                                    </p:set>
                                    <p:animEffect transition="in" filter="dissolve">
                                      <p:cBhvr>
                                        <p:cTn id="12" dur="500"/>
                                        <p:tgtEl>
                                          <p:spTgt spid="15">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79388" algn="just">
              <a:lnSpc>
                <a:spcPct val="100000"/>
              </a:lnSpc>
              <a:buNone/>
            </a:pPr>
            <a:r>
              <a:rPr lang="en-US" sz="3200" b="1" dirty="0" smtClean="0"/>
              <a:t>squat </a:t>
            </a:r>
            <a:r>
              <a:rPr lang="en-US" dirty="0" smtClean="0"/>
              <a:t>            </a:t>
            </a:r>
            <a:r>
              <a:rPr lang="en-US" i="1" dirty="0" smtClean="0">
                <a:solidFill>
                  <a:srgbClr val="C00000"/>
                </a:solidFill>
              </a:rPr>
              <a:t>vi.</a:t>
            </a:r>
            <a:r>
              <a:rPr lang="en-US" i="1" dirty="0" smtClean="0"/>
              <a:t> </a:t>
            </a:r>
            <a:r>
              <a:rPr lang="en-US" dirty="0"/>
              <a:t>to bend </a:t>
            </a:r>
            <a:r>
              <a:rPr lang="en-US" dirty="0" smtClean="0"/>
              <a:t>your knees and lower yourself towards the ground so that you balance on your feet </a:t>
            </a:r>
            <a:r>
              <a:rPr lang="en-US" sz="2400" dirty="0" smtClean="0">
                <a:solidFill>
                  <a:srgbClr val="0070C0"/>
                </a:solidFill>
                <a:latin typeface="+mn-ea"/>
              </a:rPr>
              <a:t>蹲</a:t>
            </a:r>
            <a:endParaRPr lang="en-US" dirty="0" smtClean="0">
              <a:solidFill>
                <a:srgbClr val="0070C0"/>
              </a:solidFill>
              <a:latin typeface="+mn-ea"/>
            </a:endParaRPr>
          </a:p>
          <a:p>
            <a:pPr marL="180975" indent="-179388" algn="just">
              <a:lnSpc>
                <a:spcPct val="100000"/>
              </a:lnSpc>
              <a:buNone/>
            </a:pPr>
            <a:r>
              <a:rPr lang="en-US" altLang="zh-CN" i="1" dirty="0" smtClean="0">
                <a:latin typeface="Calibri" pitchFamily="34" charset="0"/>
              </a:rPr>
              <a:t>e.g.</a:t>
            </a:r>
            <a:r>
              <a:rPr lang="en-US" altLang="zh-CN" b="1" dirty="0" smtClean="0">
                <a:latin typeface="Calibri" pitchFamily="34" charset="0"/>
              </a:rPr>
              <a:t> </a:t>
            </a:r>
          </a:p>
          <a:p>
            <a:pPr marL="515937" indent="-514350" algn="just">
              <a:lnSpc>
                <a:spcPct val="100000"/>
              </a:lnSpc>
              <a:buFont typeface="+mj-lt"/>
              <a:buAutoNum type="arabicPeriod"/>
            </a:pPr>
            <a:r>
              <a:rPr lang="en-US" altLang="zh-CN" dirty="0" smtClean="0">
                <a:latin typeface="Calibri" pitchFamily="34" charset="0"/>
              </a:rPr>
              <a:t>The </a:t>
            </a:r>
            <a:r>
              <a:rPr lang="en-US" altLang="zh-CN" dirty="0" smtClean="0">
                <a:latin typeface="Calibri" pitchFamily="34" charset="0"/>
              </a:rPr>
              <a:t>little boy squatted (down), staring at something far away. </a:t>
            </a:r>
          </a:p>
          <a:p>
            <a:pPr marL="180975" indent="-179388" algn="just">
              <a:lnSpc>
                <a:spcPct val="100000"/>
              </a:lnSpc>
              <a:buNone/>
            </a:pPr>
            <a:r>
              <a:rPr lang="zh-CN" altLang="en-US" i="1" dirty="0" smtClean="0">
                <a:solidFill>
                  <a:srgbClr val="0070C0"/>
                </a:solidFill>
                <a:latin typeface="Calibri" pitchFamily="34" charset="0"/>
              </a:rPr>
              <a:t>    </a:t>
            </a:r>
            <a:r>
              <a:rPr lang="zh-CN" altLang="en-US" i="1" dirty="0" smtClean="0">
                <a:solidFill>
                  <a:srgbClr val="0070C0"/>
                </a:solidFill>
                <a:latin typeface="Calibri" pitchFamily="34" charset="0"/>
              </a:rPr>
              <a:t>  </a:t>
            </a:r>
            <a:r>
              <a:rPr lang="zh-CN" altLang="en-US" sz="2400" dirty="0" smtClean="0">
                <a:solidFill>
                  <a:srgbClr val="0070C0"/>
                </a:solidFill>
                <a:latin typeface="Calibri" pitchFamily="34" charset="0"/>
              </a:rPr>
              <a:t>小孩</a:t>
            </a:r>
            <a:r>
              <a:rPr lang="zh-CN" altLang="en-US" sz="2400" dirty="0" smtClean="0">
                <a:solidFill>
                  <a:srgbClr val="0070C0"/>
                </a:solidFill>
                <a:latin typeface="Calibri" pitchFamily="34" charset="0"/>
              </a:rPr>
              <a:t>蹲在那儿，注视着远处。</a:t>
            </a:r>
            <a:endParaRPr lang="en-US" altLang="zh-CN" sz="2400" dirty="0" smtClean="0">
              <a:solidFill>
                <a:srgbClr val="0070C0"/>
              </a:solidFill>
              <a:latin typeface="Calibri" pitchFamily="34" charset="0"/>
            </a:endParaRPr>
          </a:p>
          <a:p>
            <a:pPr marL="515937" indent="-514350">
              <a:lnSpc>
                <a:spcPct val="100000"/>
              </a:lnSpc>
              <a:buFont typeface="+mj-lt"/>
              <a:buAutoNum type="arabicPeriod" startAt="2"/>
            </a:pPr>
            <a:r>
              <a:rPr lang="en-US" dirty="0" smtClean="0"/>
              <a:t>He</a:t>
            </a:r>
            <a:r>
              <a:rPr lang="en-US" dirty="0" smtClean="0"/>
              <a:t> squatted, grunting at the pain in his knees.</a:t>
            </a:r>
          </a:p>
          <a:p>
            <a:pPr marL="180975" indent="-179388">
              <a:lnSpc>
                <a:spcPct val="100000"/>
              </a:lnSpc>
              <a:buNone/>
            </a:pPr>
            <a:r>
              <a:rPr lang="zh-CN" altLang="en-US" sz="2400" dirty="0" smtClean="0">
                <a:solidFill>
                  <a:srgbClr val="0070C0"/>
                </a:solidFill>
              </a:rPr>
              <a:t>     </a:t>
            </a:r>
            <a:r>
              <a:rPr lang="zh-CN" altLang="en-US" sz="2400" dirty="0" smtClean="0">
                <a:solidFill>
                  <a:srgbClr val="0070C0"/>
                </a:solidFill>
              </a:rPr>
              <a:t>  他</a:t>
            </a:r>
            <a:r>
              <a:rPr lang="zh-CN" altLang="en-US" sz="2400" dirty="0" smtClean="0">
                <a:solidFill>
                  <a:srgbClr val="0070C0"/>
                </a:solidFill>
              </a:rPr>
              <a:t>蹲在那儿，双膝痛得他直哼哼。</a:t>
            </a:r>
          </a:p>
          <a:p>
            <a:pPr marL="381000" indent="-381000">
              <a:buSzTx/>
              <a:buFontTx/>
              <a:buNone/>
            </a:pPr>
            <a:endParaRPr lang="en-US" altLang="zh-CN" sz="2400" dirty="0" smtClean="0">
              <a:latin typeface="Calibri" pitchFamily="34" charset="0"/>
            </a:endParaRPr>
          </a:p>
          <a:p>
            <a:endParaRPr lang="zh-CN" altLang="en-US"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4"/>
          <p:cNvPicPr>
            <a:picLocks noChangeAspect="1" noChangeArrowheads="1"/>
          </p:cNvPicPr>
          <p:nvPr/>
        </p:nvPicPr>
        <p:blipFill>
          <a:blip r:embed="rId8" cstate="print"/>
          <a:srcRect/>
          <a:stretch>
            <a:fillRect/>
          </a:stretch>
        </p:blipFill>
        <p:spPr bwMode="auto">
          <a:xfrm>
            <a:off x="1694931" y="813311"/>
            <a:ext cx="914401" cy="244800"/>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4101" name="图片 5" descr="Back">
            <a:hlinkClick r:id="rId3" action="ppaction://hlinksldjump"/>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56513" y="47625"/>
            <a:ext cx="558800" cy="393700"/>
          </a:xfrm>
          <a:prstGeom prst="rect">
            <a:avLst/>
          </a:prstGeom>
          <a:noFill/>
          <a:ln>
            <a:noFill/>
          </a:ln>
          <a:scene3d>
            <a:camera prst="orthographicFront"/>
            <a:lightRig rig="threePt" dir="t"/>
          </a:scene3d>
          <a:sp3d>
            <a:bevelT/>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4100" name="文本框 4"/>
          <p:cNvSpPr txBox="1">
            <a:spLocks noChangeArrowheads="1"/>
          </p:cNvSpPr>
          <p:nvPr/>
        </p:nvSpPr>
        <p:spPr bwMode="auto">
          <a:xfrm>
            <a:off x="184150" y="74613"/>
            <a:ext cx="2216150" cy="460375"/>
          </a:xfrm>
          <a:prstGeom prst="rect">
            <a:avLst/>
          </a:prstGeom>
          <a:noFill/>
          <a:ln w="9525">
            <a:noFill/>
            <a:miter lim="800000"/>
            <a:headEnd/>
            <a:tailEnd/>
          </a:ln>
        </p:spPr>
        <p:txBody>
          <a:bodyPr>
            <a:spAutoFit/>
          </a:bodyPr>
          <a:lstStyle/>
          <a:p>
            <a:pPr eaLnBrk="1" hangingPunct="1">
              <a:buFont typeface="Arial" charset="0"/>
              <a:buNone/>
            </a:pPr>
            <a:r>
              <a:rPr lang="en-US" altLang="zh-CN" sz="2400">
                <a:solidFill>
                  <a:schemeClr val="bg1"/>
                </a:solidFill>
                <a:latin typeface="Arial Black" pitchFamily="34" charset="0"/>
              </a:rPr>
              <a:t>Warming Up</a:t>
            </a:r>
          </a:p>
        </p:txBody>
      </p:sp>
      <p:sp>
        <p:nvSpPr>
          <p:cNvPr id="10" name="内容占位符 2"/>
          <p:cNvSpPr>
            <a:spLocks noGrp="1"/>
          </p:cNvSpPr>
          <p:nvPr>
            <p:ph idx="1"/>
          </p:nvPr>
        </p:nvSpPr>
        <p:spPr>
          <a:xfrm>
            <a:off x="184150" y="714375"/>
            <a:ext cx="8834438" cy="5978525"/>
          </a:xfrm>
        </p:spPr>
        <p:txBody>
          <a:bodyPr/>
          <a:lstStyle/>
          <a:p>
            <a:pPr marL="358775" algn="ctr">
              <a:lnSpc>
                <a:spcPct val="100000"/>
              </a:lnSpc>
              <a:spcBef>
                <a:spcPts val="0"/>
              </a:spcBef>
              <a:buNone/>
            </a:pPr>
            <a:r>
              <a:rPr lang="en-US" altLang="zh-CN" b="1" dirty="0" smtClean="0">
                <a:cs typeface="MV Boli" pitchFamily="2" charset="0"/>
              </a:rPr>
              <a:t>A Father’s Love</a:t>
            </a:r>
          </a:p>
          <a:p>
            <a:pPr marL="358775">
              <a:lnSpc>
                <a:spcPct val="100000"/>
              </a:lnSpc>
              <a:spcBef>
                <a:spcPts val="0"/>
              </a:spcBef>
              <a:buNone/>
            </a:pPr>
            <a:r>
              <a:rPr lang="en-US" altLang="zh-CN" dirty="0" smtClean="0">
                <a:cs typeface="MV Boli" pitchFamily="2" charset="0"/>
              </a:rPr>
              <a:t>Fathers seldom say “I love you”</a:t>
            </a:r>
          </a:p>
          <a:p>
            <a:pPr marL="358775">
              <a:lnSpc>
                <a:spcPct val="100000"/>
              </a:lnSpc>
              <a:spcBef>
                <a:spcPts val="0"/>
              </a:spcBef>
              <a:buNone/>
            </a:pPr>
            <a:r>
              <a:rPr lang="en-US" altLang="zh-CN" dirty="0" smtClean="0">
                <a:cs typeface="MV Boli" pitchFamily="2" charset="0"/>
              </a:rPr>
              <a:t>Though the </a:t>
            </a:r>
            <a:r>
              <a:rPr lang="en-US" altLang="zh-CN" dirty="0" smtClean="0">
                <a:cs typeface="MV Boli" pitchFamily="2" charset="0"/>
              </a:rPr>
              <a:t>feeling’s </a:t>
            </a:r>
            <a:r>
              <a:rPr lang="en-US" altLang="zh-CN" dirty="0" smtClean="0">
                <a:cs typeface="MV Boli" pitchFamily="2" charset="0"/>
              </a:rPr>
              <a:t>always there,</a:t>
            </a:r>
          </a:p>
          <a:p>
            <a:pPr marL="358775">
              <a:lnSpc>
                <a:spcPct val="100000"/>
              </a:lnSpc>
              <a:spcBef>
                <a:spcPts val="0"/>
              </a:spcBef>
              <a:buNone/>
            </a:pPr>
            <a:r>
              <a:rPr lang="en-US" altLang="zh-CN" dirty="0" smtClean="0">
                <a:cs typeface="MV Boli" pitchFamily="2" charset="0"/>
              </a:rPr>
              <a:t>But somehow those three little words</a:t>
            </a:r>
          </a:p>
          <a:p>
            <a:pPr marL="358775">
              <a:lnSpc>
                <a:spcPct val="100000"/>
              </a:lnSpc>
              <a:spcBef>
                <a:spcPts val="0"/>
              </a:spcBef>
              <a:buNone/>
            </a:pPr>
            <a:r>
              <a:rPr lang="en-US" altLang="zh-CN" dirty="0" smtClean="0">
                <a:cs typeface="MV Boli" pitchFamily="2" charset="0"/>
              </a:rPr>
              <a:t>Are the _____ ones to share.</a:t>
            </a:r>
          </a:p>
          <a:p>
            <a:pPr marL="358775">
              <a:lnSpc>
                <a:spcPct val="100000"/>
              </a:lnSpc>
              <a:spcBef>
                <a:spcPts val="0"/>
              </a:spcBef>
              <a:buNone/>
            </a:pPr>
            <a:r>
              <a:rPr lang="en-US" altLang="zh-CN" dirty="0" smtClean="0">
                <a:cs typeface="MV Boli" pitchFamily="2" charset="0"/>
              </a:rPr>
              <a:t>And fathers say </a:t>
            </a:r>
            <a:r>
              <a:rPr lang="en-US" altLang="zh-CN" dirty="0" smtClean="0">
                <a:cs typeface="MV Boli" pitchFamily="2" charset="0"/>
              </a:rPr>
              <a:t>“I </a:t>
            </a:r>
            <a:r>
              <a:rPr lang="en-US" altLang="zh-CN" dirty="0" smtClean="0">
                <a:cs typeface="MV Boli" pitchFamily="2" charset="0"/>
              </a:rPr>
              <a:t>love </a:t>
            </a:r>
            <a:r>
              <a:rPr lang="en-US" altLang="zh-CN" dirty="0" smtClean="0">
                <a:cs typeface="MV Boli" pitchFamily="2" charset="0"/>
              </a:rPr>
              <a:t>you”</a:t>
            </a:r>
            <a:endParaRPr lang="en-US" altLang="zh-CN" dirty="0" smtClean="0">
              <a:cs typeface="MV Boli" pitchFamily="2" charset="0"/>
            </a:endParaRPr>
          </a:p>
          <a:p>
            <a:pPr marL="358775">
              <a:lnSpc>
                <a:spcPct val="100000"/>
              </a:lnSpc>
              <a:spcBef>
                <a:spcPts val="0"/>
              </a:spcBef>
              <a:buNone/>
            </a:pPr>
            <a:r>
              <a:rPr lang="en-US" altLang="zh-CN" dirty="0" smtClean="0">
                <a:cs typeface="MV Boli" pitchFamily="2" charset="0"/>
              </a:rPr>
              <a:t>In ways that words </a:t>
            </a:r>
            <a:r>
              <a:rPr lang="en-US" altLang="zh-CN" dirty="0" smtClean="0">
                <a:cs typeface="MV Boli" pitchFamily="2" charset="0"/>
              </a:rPr>
              <a:t>can’t </a:t>
            </a:r>
            <a:r>
              <a:rPr lang="en-US" altLang="zh-CN" dirty="0" smtClean="0">
                <a:cs typeface="MV Boli" pitchFamily="2" charset="0"/>
              </a:rPr>
              <a:t>_____ </a:t>
            </a:r>
          </a:p>
          <a:p>
            <a:pPr marL="358775">
              <a:lnSpc>
                <a:spcPct val="100000"/>
              </a:lnSpc>
              <a:spcBef>
                <a:spcPts val="0"/>
              </a:spcBef>
              <a:buNone/>
            </a:pPr>
            <a:r>
              <a:rPr lang="en-US" altLang="zh-CN" dirty="0" smtClean="0">
                <a:cs typeface="MV Boli" pitchFamily="2" charset="0"/>
              </a:rPr>
              <a:t>With tender bedtime stories </a:t>
            </a:r>
          </a:p>
          <a:p>
            <a:pPr marL="358775">
              <a:lnSpc>
                <a:spcPct val="100000"/>
              </a:lnSpc>
              <a:spcBef>
                <a:spcPts val="0"/>
              </a:spcBef>
              <a:buNone/>
            </a:pPr>
            <a:r>
              <a:rPr lang="en-US" altLang="zh-CN" dirty="0" smtClean="0">
                <a:cs typeface="MV Boli" pitchFamily="2" charset="0"/>
              </a:rPr>
              <a:t>Or a friendly game of _____!</a:t>
            </a:r>
          </a:p>
          <a:p>
            <a:pPr marL="358775">
              <a:lnSpc>
                <a:spcPct val="100000"/>
              </a:lnSpc>
              <a:spcBef>
                <a:spcPts val="0"/>
              </a:spcBef>
              <a:buNone/>
            </a:pPr>
            <a:r>
              <a:rPr lang="en-US" altLang="zh-CN" dirty="0" smtClean="0">
                <a:cs typeface="MV Boli" pitchFamily="2" charset="0"/>
              </a:rPr>
              <a:t>You can see the words “I love you”</a:t>
            </a:r>
          </a:p>
          <a:p>
            <a:pPr marL="358775">
              <a:lnSpc>
                <a:spcPct val="100000"/>
              </a:lnSpc>
              <a:spcBef>
                <a:spcPts val="0"/>
              </a:spcBef>
              <a:buNone/>
            </a:pPr>
            <a:r>
              <a:rPr lang="en-US" altLang="zh-CN" dirty="0" smtClean="0">
                <a:cs typeface="MV Boli" pitchFamily="2" charset="0"/>
              </a:rPr>
              <a:t>In a </a:t>
            </a:r>
            <a:r>
              <a:rPr lang="en-US" altLang="zh-CN" dirty="0" smtClean="0">
                <a:cs typeface="MV Boli" pitchFamily="2" charset="0"/>
              </a:rPr>
              <a:t>father’s </a:t>
            </a:r>
            <a:r>
              <a:rPr lang="en-US" altLang="zh-CN" dirty="0" smtClean="0">
                <a:cs typeface="MV Boli" pitchFamily="2" charset="0"/>
              </a:rPr>
              <a:t>_____ eyes.</a:t>
            </a:r>
          </a:p>
          <a:p>
            <a:pPr marL="358775">
              <a:lnSpc>
                <a:spcPct val="100000"/>
              </a:lnSpc>
              <a:spcBef>
                <a:spcPts val="0"/>
              </a:spcBef>
              <a:buNone/>
            </a:pPr>
            <a:r>
              <a:rPr lang="en-US" altLang="zh-CN" dirty="0" smtClean="0">
                <a:cs typeface="MV Boli" pitchFamily="2" charset="0"/>
              </a:rPr>
              <a:t>When he runs home, all _____,</a:t>
            </a:r>
          </a:p>
          <a:p>
            <a:pPr marL="358775">
              <a:lnSpc>
                <a:spcPct val="100000"/>
              </a:lnSpc>
              <a:spcBef>
                <a:spcPts val="0"/>
              </a:spcBef>
              <a:buNone/>
            </a:pPr>
            <a:r>
              <a:rPr lang="en-US" altLang="zh-CN" dirty="0" smtClean="0">
                <a:cs typeface="MV Boli" pitchFamily="2" charset="0"/>
              </a:rPr>
              <a:t>With a poorly wrapped surprise.</a:t>
            </a:r>
            <a:endParaRPr lang="zh-CN" altLang="en-US" dirty="0" smtClean="0">
              <a:cs typeface="MV Boli" pitchFamily="2" charset="0"/>
            </a:endParaRPr>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pic>
        <p:nvPicPr>
          <p:cNvPr id="4102" name="图片 10" descr="MORE"/>
          <p:cNvPicPr>
            <a:picLocks noChangeAspect="1" noChangeArrowheads="1"/>
          </p:cNvPicPr>
          <p:nvPr/>
        </p:nvPicPr>
        <p:blipFill>
          <a:blip r:embed="rId7" cstate="print"/>
          <a:srcRect/>
          <a:stretch>
            <a:fillRect/>
          </a:stretch>
        </p:blipFill>
        <p:spPr bwMode="auto">
          <a:xfrm>
            <a:off x="7991475" y="6237288"/>
            <a:ext cx="912813" cy="228600"/>
          </a:xfrm>
          <a:prstGeom prst="rect">
            <a:avLst/>
          </a:prstGeom>
          <a:noFill/>
          <a:ln w="9525">
            <a:noFill/>
            <a:miter lim="800000"/>
            <a:headEnd/>
            <a:tailEnd/>
          </a:ln>
        </p:spPr>
      </p:pic>
      <p:pic>
        <p:nvPicPr>
          <p:cNvPr id="4104" name="图片 8" descr="音频">
            <a:hlinkClick r:id="rId8" action="ppaction://hlinkfile"/>
          </p:cNvPr>
          <p:cNvPicPr>
            <a:picLocks noChangeAspect="1" noChangeArrowheads="1"/>
          </p:cNvPicPr>
          <p:nvPr/>
        </p:nvPicPr>
        <p:blipFill>
          <a:blip r:embed="rId9" cstate="print"/>
          <a:srcRect/>
          <a:stretch>
            <a:fillRect/>
          </a:stretch>
        </p:blipFill>
        <p:spPr bwMode="auto">
          <a:xfrm>
            <a:off x="8478328" y="693380"/>
            <a:ext cx="476250" cy="533400"/>
          </a:xfrm>
          <a:prstGeom prst="rect">
            <a:avLst/>
          </a:prstGeom>
          <a:noFill/>
          <a:ln w="9525">
            <a:noFill/>
            <a:miter lim="800000"/>
            <a:headEnd/>
            <a:tailEnd/>
          </a:ln>
        </p:spPr>
      </p:pic>
      <p:pic>
        <p:nvPicPr>
          <p:cNvPr id="114689" name="Picture 1" descr="C:\Users\zhao\AppData\Roaming\Tencent\Users\27957503\QQ\WinTemp\RichOle\4@ZE(CSV6$}SK}BH%[JZE}3.png"/>
          <p:cNvPicPr>
            <a:picLocks noChangeAspect="1" noChangeArrowheads="1"/>
          </p:cNvPicPr>
          <p:nvPr/>
        </p:nvPicPr>
        <p:blipFill>
          <a:blip r:embed="rId10" cstate="print"/>
          <a:srcRect/>
          <a:stretch>
            <a:fillRect/>
          </a:stretch>
        </p:blipFill>
        <p:spPr bwMode="auto">
          <a:xfrm>
            <a:off x="6119770" y="1587061"/>
            <a:ext cx="2615640" cy="3942693"/>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dissolve">
                                      <p:cBhvr>
                                        <p:cTn id="7" dur="10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80975" algn="just" eaLnBrk="1" hangingPunct="1">
              <a:lnSpc>
                <a:spcPct val="100000"/>
              </a:lnSpc>
              <a:buNone/>
              <a:defRPr/>
            </a:pPr>
            <a:r>
              <a:rPr lang="en-US" sz="3200" b="1" dirty="0" smtClean="0"/>
              <a:t>copper </a:t>
            </a:r>
            <a:r>
              <a:rPr lang="en-US" dirty="0" smtClean="0"/>
              <a:t>                     </a:t>
            </a:r>
            <a:r>
              <a:rPr lang="en-US" i="1" dirty="0" smtClean="0">
                <a:solidFill>
                  <a:srgbClr val="C00000"/>
                </a:solidFill>
              </a:rPr>
              <a:t>n. </a:t>
            </a:r>
            <a:r>
              <a:rPr lang="en-US" dirty="0" smtClean="0">
                <a:solidFill>
                  <a:srgbClr val="C00000"/>
                </a:solidFill>
              </a:rPr>
              <a:t>[U] </a:t>
            </a:r>
            <a:r>
              <a:rPr lang="en-US" dirty="0" smtClean="0"/>
              <a:t>a chemical element that is a red-brown metal. Its symbol is Cu and it is used especially for making wire or pipes. </a:t>
            </a:r>
            <a:r>
              <a:rPr lang="zh-CN" altLang="en-US" sz="2400" dirty="0" smtClean="0">
                <a:solidFill>
                  <a:srgbClr val="0070C0"/>
                </a:solidFill>
              </a:rPr>
              <a:t>铜；紫铜；红铜</a:t>
            </a:r>
            <a:endParaRPr lang="en-US" dirty="0" smtClean="0">
              <a:solidFill>
                <a:srgbClr val="0070C0"/>
              </a:solidFill>
            </a:endParaRPr>
          </a:p>
          <a:p>
            <a:pPr marL="180975" indent="-180975" algn="just">
              <a:lnSpc>
                <a:spcPct val="100000"/>
              </a:lnSpc>
              <a:spcBef>
                <a:spcPct val="20000"/>
              </a:spcBef>
              <a:buNone/>
            </a:pPr>
            <a:r>
              <a:rPr lang="en-US" altLang="zh-CN" i="1" dirty="0" smtClean="0">
                <a:latin typeface="Calibri" pitchFamily="34" charset="0"/>
              </a:rPr>
              <a:t>e.g.</a:t>
            </a:r>
            <a:r>
              <a:rPr lang="en-US" altLang="zh-CN" dirty="0" smtClean="0">
                <a:latin typeface="Calibri" pitchFamily="34" charset="0"/>
              </a:rPr>
              <a:t> </a:t>
            </a:r>
          </a:p>
          <a:p>
            <a:pPr marL="355600" indent="-355600">
              <a:lnSpc>
                <a:spcPct val="100000"/>
              </a:lnSpc>
              <a:spcBef>
                <a:spcPct val="20000"/>
              </a:spcBef>
              <a:buNone/>
            </a:pPr>
            <a:r>
              <a:rPr lang="en-US" altLang="zh-CN" dirty="0" smtClean="0">
                <a:latin typeface="Calibri" pitchFamily="34" charset="0"/>
              </a:rPr>
              <a:t>1. Is the pipe copper or lead? </a:t>
            </a:r>
          </a:p>
          <a:p>
            <a:pPr marL="355600" indent="-355600">
              <a:lnSpc>
                <a:spcPct val="100000"/>
              </a:lnSpc>
              <a:spcBef>
                <a:spcPct val="20000"/>
              </a:spcBef>
              <a:buNone/>
            </a:pPr>
            <a:r>
              <a:rPr lang="zh-CN" altLang="en-US" sz="2400" dirty="0" smtClean="0">
                <a:solidFill>
                  <a:srgbClr val="0070C0"/>
                </a:solidFill>
                <a:latin typeface="Calibri" pitchFamily="34" charset="0"/>
              </a:rPr>
              <a:t>     这管子是铜的呢还是铅的？</a:t>
            </a:r>
            <a:endParaRPr lang="en-US" altLang="zh-CN" sz="2400" dirty="0" smtClean="0">
              <a:solidFill>
                <a:srgbClr val="0070C0"/>
              </a:solidFill>
              <a:latin typeface="Calibri" pitchFamily="34" charset="0"/>
            </a:endParaRPr>
          </a:p>
          <a:p>
            <a:pPr>
              <a:lnSpc>
                <a:spcPct val="100000"/>
              </a:lnSpc>
              <a:buNone/>
            </a:pPr>
            <a:r>
              <a:rPr lang="en-US" altLang="zh-CN" dirty="0" smtClean="0">
                <a:latin typeface="Calibri" pitchFamily="34" charset="0"/>
              </a:rPr>
              <a:t>2.</a:t>
            </a:r>
            <a:r>
              <a:rPr lang="en-US" dirty="0" smtClean="0"/>
              <a:t> Chile is the </a:t>
            </a:r>
            <a:r>
              <a:rPr lang="en-US" dirty="0" smtClean="0"/>
              <a:t>world’s </a:t>
            </a:r>
            <a:r>
              <a:rPr lang="en-US" dirty="0" smtClean="0"/>
              <a:t>largest producer of copper.</a:t>
            </a:r>
          </a:p>
          <a:p>
            <a:pPr>
              <a:lnSpc>
                <a:spcPct val="100000"/>
              </a:lnSpc>
              <a:buNone/>
            </a:pPr>
            <a:r>
              <a:rPr lang="zh-CN" altLang="en-US" sz="2400" dirty="0" smtClean="0">
                <a:solidFill>
                  <a:srgbClr val="0070C0"/>
                </a:solidFill>
              </a:rPr>
              <a:t>     智利是世界上最大的产铜国。</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19"/>
          <p:cNvPicPr>
            <a:picLocks noChangeAspect="1" noChangeArrowheads="1"/>
          </p:cNvPicPr>
          <p:nvPr/>
        </p:nvPicPr>
        <p:blipFill>
          <a:blip r:embed="rId8" cstate="print"/>
          <a:srcRect/>
          <a:stretch>
            <a:fillRect/>
          </a:stretch>
        </p:blipFill>
        <p:spPr bwMode="auto">
          <a:xfrm>
            <a:off x="2160224" y="833837"/>
            <a:ext cx="752056" cy="274664"/>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buNone/>
            </a:pPr>
            <a:r>
              <a:rPr lang="en-US" sz="3200" b="1" dirty="0" smtClean="0"/>
              <a:t>glint </a:t>
            </a:r>
            <a:r>
              <a:rPr lang="en-US" dirty="0" smtClean="0"/>
              <a:t>                   </a:t>
            </a:r>
            <a:r>
              <a:rPr lang="en-US" i="1" dirty="0" smtClean="0">
                <a:solidFill>
                  <a:srgbClr val="C00000"/>
                </a:solidFill>
              </a:rPr>
              <a:t>vi.</a:t>
            </a:r>
            <a:endParaRPr lang="zh-CN" altLang="en-US" dirty="0" smtClean="0">
              <a:solidFill>
                <a:srgbClr val="C00000"/>
              </a:solidFill>
            </a:endParaRPr>
          </a:p>
          <a:p>
            <a:pPr algn="just">
              <a:lnSpc>
                <a:spcPct val="100000"/>
              </a:lnSpc>
              <a:buNone/>
            </a:pPr>
            <a:r>
              <a:rPr lang="en-US" b="1" dirty="0" smtClean="0"/>
              <a:t>1. </a:t>
            </a:r>
            <a:r>
              <a:rPr lang="en-US" dirty="0"/>
              <a:t>to shine </a:t>
            </a:r>
            <a:r>
              <a:rPr lang="en-US" dirty="0" smtClean="0"/>
              <a:t>with quick flashes of light </a:t>
            </a:r>
            <a:r>
              <a:rPr lang="zh-CN" altLang="en-US" sz="2400" dirty="0" smtClean="0">
                <a:solidFill>
                  <a:srgbClr val="0070C0"/>
                </a:solidFill>
              </a:rPr>
              <a:t>闪烁；闪光</a:t>
            </a:r>
            <a:endParaRPr lang="en-US" dirty="0" smtClean="0">
              <a:solidFill>
                <a:srgbClr val="0070C0"/>
              </a:solidFill>
            </a:endParaRPr>
          </a:p>
          <a:p>
            <a:pPr marL="180975" indent="-180975" algn="just">
              <a:lnSpc>
                <a:spcPct val="100000"/>
              </a:lnSpc>
              <a:buNone/>
              <a:tabLst>
                <a:tab pos="180975" algn="l"/>
              </a:tabLst>
            </a:pPr>
            <a:r>
              <a:rPr lang="en-US" altLang="zh-CN" i="1" dirty="0" smtClean="0">
                <a:latin typeface="Calibri" pitchFamily="34" charset="0"/>
              </a:rPr>
              <a:t>e.g.</a:t>
            </a:r>
            <a:r>
              <a:rPr lang="en-US" altLang="zh-CN" dirty="0" smtClean="0">
                <a:latin typeface="Calibri" pitchFamily="34" charset="0"/>
              </a:rPr>
              <a:t> </a:t>
            </a:r>
            <a:endParaRPr lang="en-US" altLang="zh-CN" dirty="0" smtClean="0">
              <a:latin typeface="Calibri" pitchFamily="34" charset="0"/>
            </a:endParaRPr>
          </a:p>
          <a:p>
            <a:pPr marL="180975" indent="-180975" algn="just">
              <a:lnSpc>
                <a:spcPct val="100000"/>
              </a:lnSpc>
              <a:buNone/>
              <a:tabLst>
                <a:tab pos="180975" algn="l"/>
              </a:tabLst>
            </a:pPr>
            <a:endParaRPr lang="en-US" altLang="zh-CN" dirty="0" smtClean="0">
              <a:latin typeface="Calibri" pitchFamily="34" charset="0"/>
            </a:endParaRPr>
          </a:p>
          <a:p>
            <a:pPr marL="180975" indent="-180975" algn="just">
              <a:lnSpc>
                <a:spcPct val="100000"/>
              </a:lnSpc>
              <a:buNone/>
            </a:pPr>
            <a:r>
              <a:rPr lang="zh-CN" altLang="en-US" dirty="0" smtClean="0">
                <a:solidFill>
                  <a:srgbClr val="0070C0"/>
                </a:solidFill>
                <a:latin typeface="Calibri" pitchFamily="34" charset="0"/>
              </a:rPr>
              <a:t>   </a:t>
            </a:r>
          </a:p>
          <a:p>
            <a:pPr algn="just">
              <a:lnSpc>
                <a:spcPct val="100000"/>
              </a:lnSpc>
              <a:buNone/>
            </a:pPr>
            <a:endParaRPr lang="en-US" b="1" dirty="0" smtClean="0"/>
          </a:p>
          <a:p>
            <a:pPr algn="just">
              <a:lnSpc>
                <a:spcPct val="100000"/>
              </a:lnSpc>
              <a:buNone/>
            </a:pPr>
            <a:r>
              <a:rPr lang="en-US" b="1" dirty="0" smtClean="0"/>
              <a:t>2</a:t>
            </a:r>
            <a:r>
              <a:rPr lang="en-US" b="1" dirty="0" smtClean="0"/>
              <a:t>. </a:t>
            </a:r>
            <a:r>
              <a:rPr lang="en-US" dirty="0" smtClean="0"/>
              <a:t>if sb.’s eyes glint, they show a strong emotion such as </a:t>
            </a:r>
            <a:r>
              <a:rPr lang="en-US" dirty="0" smtClean="0"/>
              <a:t>anger</a:t>
            </a:r>
            <a:r>
              <a:rPr lang="zh-CN" altLang="en-US" sz="2400" dirty="0" smtClean="0">
                <a:solidFill>
                  <a:srgbClr val="0070C0"/>
                </a:solidFill>
              </a:rPr>
              <a:t>（</a:t>
            </a:r>
            <a:r>
              <a:rPr lang="zh-CN" altLang="en-US" sz="2400" dirty="0" smtClean="0">
                <a:solidFill>
                  <a:srgbClr val="0070C0"/>
                </a:solidFill>
              </a:rPr>
              <a:t>强烈的情感在眼神中）流露</a:t>
            </a:r>
            <a:endParaRPr lang="zh-CN" altLang="en-US" dirty="0" smtClean="0">
              <a:solidFill>
                <a:srgbClr val="0070C0"/>
              </a:solidFill>
            </a:endParaRPr>
          </a:p>
          <a:p>
            <a:pPr marL="625475" indent="-625475">
              <a:lnSpc>
                <a:spcPct val="100000"/>
              </a:lnSpc>
              <a:buNone/>
            </a:pPr>
            <a:r>
              <a:rPr lang="en-US" altLang="zh-CN" i="1" dirty="0" smtClean="0">
                <a:latin typeface="Calibri" pitchFamily="34" charset="0"/>
              </a:rPr>
              <a:t>e.g.</a:t>
            </a:r>
            <a:r>
              <a:rPr lang="en-US" altLang="zh-CN" dirty="0" smtClean="0">
                <a:latin typeface="Calibri" pitchFamily="34" charset="0"/>
              </a:rPr>
              <a:t> </a:t>
            </a:r>
            <a:r>
              <a:rPr lang="en-US" dirty="0" smtClean="0"/>
              <a:t> I noted his eyes glint with interest.</a:t>
            </a:r>
            <a:endParaRPr lang="en-US" altLang="zh-CN" dirty="0" smtClean="0">
              <a:latin typeface="Calibri" pitchFamily="34" charset="0"/>
            </a:endParaRPr>
          </a:p>
          <a:p>
            <a:pPr marL="625475" indent="-625475">
              <a:lnSpc>
                <a:spcPct val="100000"/>
              </a:lnSpc>
              <a:buNone/>
            </a:pPr>
            <a:r>
              <a:rPr lang="zh-CN" altLang="en-US" dirty="0" smtClean="0">
                <a:solidFill>
                  <a:srgbClr val="0070C0"/>
                </a:solidFill>
              </a:rPr>
              <a:t>      </a:t>
            </a:r>
            <a:r>
              <a:rPr lang="zh-CN" altLang="en-US" dirty="0" smtClean="0">
                <a:solidFill>
                  <a:srgbClr val="0070C0"/>
                </a:solidFill>
              </a:rPr>
              <a:t>  </a:t>
            </a:r>
            <a:r>
              <a:rPr lang="zh-CN" altLang="en-US" sz="2400" dirty="0" smtClean="0">
                <a:solidFill>
                  <a:srgbClr val="0070C0"/>
                </a:solidFill>
              </a:rPr>
              <a:t>我</a:t>
            </a:r>
            <a:r>
              <a:rPr lang="zh-CN" altLang="en-US" sz="2400" dirty="0" smtClean="0">
                <a:solidFill>
                  <a:srgbClr val="0070C0"/>
                </a:solidFill>
              </a:rPr>
              <a:t>注意到他的眼睛闪烁着兴趣的光芒</a:t>
            </a:r>
            <a:r>
              <a:rPr lang="zh-CN" altLang="en-US" sz="2000" dirty="0" smtClean="0">
                <a:solidFill>
                  <a:srgbClr val="0070C0"/>
                </a:solidFill>
              </a:rPr>
              <a:t>。</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7"/>
          <p:cNvPicPr>
            <a:picLocks noChangeAspect="1" noChangeArrowheads="1"/>
          </p:cNvPicPr>
          <p:nvPr/>
        </p:nvPicPr>
        <p:blipFill>
          <a:blip r:embed="rId8" cstate="print"/>
          <a:srcRect/>
          <a:stretch>
            <a:fillRect/>
          </a:stretch>
        </p:blipFill>
        <p:spPr bwMode="auto">
          <a:xfrm>
            <a:off x="1461911" y="757086"/>
            <a:ext cx="685441" cy="276946"/>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
        <p:nvSpPr>
          <p:cNvPr id="2" name="TextBox 1"/>
          <p:cNvSpPr txBox="1"/>
          <p:nvPr/>
        </p:nvSpPr>
        <p:spPr>
          <a:xfrm>
            <a:off x="885825" y="1743075"/>
            <a:ext cx="7929563" cy="2128147"/>
          </a:xfrm>
          <a:prstGeom prst="rect">
            <a:avLst/>
          </a:prstGeom>
          <a:noFill/>
        </p:spPr>
        <p:txBody>
          <a:bodyPr wrap="square" rtlCol="0">
            <a:spAutoFit/>
          </a:bodyPr>
          <a:lstStyle/>
          <a:p>
            <a:pPr algn="just">
              <a:lnSpc>
                <a:spcPct val="130000"/>
              </a:lnSpc>
            </a:pPr>
            <a:r>
              <a:rPr lang="en-US" altLang="zh-CN" sz="2800" dirty="0"/>
              <a:t>She thought the diamond was lost until she saw something glinting on the carpet</a:t>
            </a:r>
            <a:r>
              <a:rPr lang="en-US" altLang="zh-CN" sz="2800" dirty="0" smtClean="0"/>
              <a:t>.</a:t>
            </a:r>
          </a:p>
          <a:p>
            <a:pPr algn="just">
              <a:lnSpc>
                <a:spcPct val="130000"/>
              </a:lnSpc>
            </a:pPr>
            <a:r>
              <a:rPr lang="zh-CN" altLang="en-US" sz="2400" dirty="0">
                <a:solidFill>
                  <a:srgbClr val="0070C0"/>
                </a:solidFill>
              </a:rPr>
              <a:t>她以为那颗钻石已丢失</a:t>
            </a:r>
            <a:r>
              <a:rPr lang="en-US" altLang="zh-CN" sz="2400" dirty="0">
                <a:solidFill>
                  <a:srgbClr val="0070C0"/>
                </a:solidFill>
                <a:latin typeface="新宋体" pitchFamily="49" charset="-122"/>
                <a:ea typeface="新宋体" pitchFamily="49" charset="-122"/>
              </a:rPr>
              <a:t>, </a:t>
            </a:r>
            <a:r>
              <a:rPr lang="zh-CN" altLang="en-US" sz="2400" dirty="0">
                <a:solidFill>
                  <a:srgbClr val="0070C0"/>
                </a:solidFill>
              </a:rPr>
              <a:t>后来看见地毯上有东西闪闪发光遂失而复得</a:t>
            </a:r>
            <a:r>
              <a:rPr lang="zh-CN" altLang="en-US" sz="2400" dirty="0" smtClean="0">
                <a:solidFill>
                  <a:srgbClr val="0070C0"/>
                </a:solidFill>
              </a:rPr>
              <a:t>。</a:t>
            </a:r>
            <a:endParaRPr lang="en-US" altLang="zh-CN" sz="240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15">
                                            <p:txEl>
                                              <p:pRg st="8" end="8"/>
                                            </p:txEl>
                                          </p:spTgt>
                                        </p:tgtEl>
                                        <p:attrNameLst>
                                          <p:attrName>style.visibility</p:attrName>
                                        </p:attrNameLst>
                                      </p:cBhvr>
                                      <p:to>
                                        <p:strVal val="visible"/>
                                      </p:to>
                                    </p:set>
                                    <p:animEffect transition="in" filter="dissolve">
                                      <p:cBhvr>
                                        <p:cTn id="11" dur="500"/>
                                        <p:tgtEl>
                                          <p:spTgt spid="15">
                                            <p:txEl>
                                              <p:pRg st="8" end="8"/>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dissolv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buNone/>
            </a:pPr>
            <a:r>
              <a:rPr lang="en-US" sz="3200" b="1" dirty="0" smtClean="0"/>
              <a:t>pirate </a:t>
            </a:r>
            <a:r>
              <a:rPr lang="en-US" dirty="0" smtClean="0"/>
              <a:t>                     </a:t>
            </a:r>
            <a:r>
              <a:rPr lang="en-US" i="1" dirty="0" smtClean="0">
                <a:solidFill>
                  <a:srgbClr val="C00000"/>
                </a:solidFill>
              </a:rPr>
              <a:t>n. </a:t>
            </a:r>
            <a:r>
              <a:rPr lang="en-US" dirty="0" smtClean="0">
                <a:solidFill>
                  <a:srgbClr val="C00000"/>
                </a:solidFill>
              </a:rPr>
              <a:t>[C] </a:t>
            </a:r>
            <a:r>
              <a:rPr lang="en-US" dirty="0" smtClean="0"/>
              <a:t>sb. who attacks ships while they are sailing in order to steal things from them </a:t>
            </a:r>
            <a:r>
              <a:rPr lang="zh-CN" altLang="en-US" sz="2400" dirty="0" smtClean="0">
                <a:solidFill>
                  <a:srgbClr val="0070C0"/>
                </a:solidFill>
              </a:rPr>
              <a:t>海盗；海上劫掠者</a:t>
            </a:r>
            <a:endParaRPr lang="en-US" dirty="0" smtClean="0">
              <a:solidFill>
                <a:srgbClr val="0070C0"/>
              </a:solidFill>
            </a:endParaRPr>
          </a:p>
          <a:p>
            <a:pPr algn="just">
              <a:buNone/>
            </a:pPr>
            <a:r>
              <a:rPr lang="en-US" altLang="zh-CN" i="1" dirty="0" smtClean="0"/>
              <a:t>e.g. </a:t>
            </a:r>
            <a:endParaRPr lang="en-US" i="1" dirty="0" smtClean="0"/>
          </a:p>
          <a:p>
            <a:pPr algn="just">
              <a:buNone/>
            </a:pPr>
            <a:r>
              <a:rPr lang="en-US" altLang="zh-CN" dirty="0" smtClean="0"/>
              <a:t>1. In the nineteenth century, pirates roamed the seas.</a:t>
            </a:r>
          </a:p>
          <a:p>
            <a:pPr algn="just">
              <a:buNone/>
            </a:pPr>
            <a:r>
              <a:rPr lang="en-US" altLang="zh-CN" sz="2400" dirty="0" smtClean="0">
                <a:solidFill>
                  <a:srgbClr val="0070C0"/>
                </a:solidFill>
              </a:rPr>
              <a:t>    </a:t>
            </a:r>
            <a:r>
              <a:rPr lang="en-US" altLang="zh-CN" sz="2400" dirty="0" smtClean="0">
                <a:solidFill>
                  <a:srgbClr val="0070C0"/>
                </a:solidFill>
              </a:rPr>
              <a:t> 19</a:t>
            </a:r>
            <a:r>
              <a:rPr lang="zh-CN" altLang="en-US" sz="2400" dirty="0" smtClean="0">
                <a:solidFill>
                  <a:srgbClr val="0070C0"/>
                </a:solidFill>
              </a:rPr>
              <a:t>世纪时海盗猖獗。</a:t>
            </a:r>
          </a:p>
          <a:p>
            <a:pPr>
              <a:buNone/>
            </a:pPr>
            <a:r>
              <a:rPr lang="en-US" altLang="zh-CN" dirty="0" smtClean="0"/>
              <a:t>2. Last time, they met some pirates on the high seas.</a:t>
            </a:r>
          </a:p>
          <a:p>
            <a:pPr>
              <a:buNone/>
            </a:pPr>
            <a:r>
              <a:rPr lang="zh-CN" altLang="en-US" sz="2400" dirty="0" smtClean="0">
                <a:solidFill>
                  <a:srgbClr val="0070C0"/>
                </a:solidFill>
              </a:rPr>
              <a:t>    </a:t>
            </a:r>
            <a:r>
              <a:rPr lang="zh-CN" altLang="en-US" sz="2400" dirty="0" smtClean="0">
                <a:solidFill>
                  <a:srgbClr val="0070C0"/>
                </a:solidFill>
              </a:rPr>
              <a:t> 上次</a:t>
            </a:r>
            <a:r>
              <a:rPr lang="zh-CN" altLang="en-US" sz="2400" dirty="0" smtClean="0">
                <a:solidFill>
                  <a:srgbClr val="0070C0"/>
                </a:solidFill>
              </a:rPr>
              <a:t>，他们在公海遇到了海盗。</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54273" name="Picture 1" descr="C:\Users\zhao\AppData\Roaming\Tencent\Users\27957503\QQ\WinTemp\RichOle\MJZ[AH9$`@98MLJWY3AH(I7.png"/>
          <p:cNvPicPr>
            <a:picLocks noChangeAspect="1" noChangeArrowheads="1"/>
          </p:cNvPicPr>
          <p:nvPr/>
        </p:nvPicPr>
        <p:blipFill>
          <a:blip r:embed="rId8" cstate="print"/>
          <a:srcRect/>
          <a:stretch>
            <a:fillRect/>
          </a:stretch>
        </p:blipFill>
        <p:spPr bwMode="auto">
          <a:xfrm>
            <a:off x="2578808" y="4482058"/>
            <a:ext cx="4005069" cy="2177381"/>
          </a:xfrm>
          <a:prstGeom prst="rect">
            <a:avLst/>
          </a:prstGeom>
          <a:noFill/>
        </p:spPr>
      </p:pic>
      <p:pic>
        <p:nvPicPr>
          <p:cNvPr id="9" name="Picture 20"/>
          <p:cNvPicPr>
            <a:picLocks noChangeAspect="1" noChangeArrowheads="1"/>
          </p:cNvPicPr>
          <p:nvPr/>
        </p:nvPicPr>
        <p:blipFill>
          <a:blip r:embed="rId9" cstate="print"/>
          <a:srcRect/>
          <a:stretch>
            <a:fillRect/>
          </a:stretch>
        </p:blipFill>
        <p:spPr bwMode="auto">
          <a:xfrm>
            <a:off x="1682150" y="712070"/>
            <a:ext cx="851140" cy="283713"/>
          </a:xfrm>
          <a:prstGeom prst="rect">
            <a:avLst/>
          </a:prstGeom>
          <a:noFill/>
          <a:ln w="9525" algn="ctr">
            <a:noFill/>
            <a:miter lim="800000"/>
            <a:headEnd/>
            <a:tailEnd/>
          </a:ln>
          <a:effectLst/>
        </p:spPr>
      </p:pic>
      <p:pic>
        <p:nvPicPr>
          <p:cNvPr id="11" name="图片 1">
            <a:hlinkClick r:id="rId10" action="ppaction://hlinksldjump"/>
          </p:cNvPr>
          <p:cNvPicPr>
            <a:picLocks noChangeAspect="1"/>
          </p:cNvPicPr>
          <p:nvPr/>
        </p:nvPicPr>
        <p:blipFill>
          <a:blip r:embed="rId11"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nSpc>
                <a:spcPct val="100000"/>
              </a:lnSpc>
              <a:spcBef>
                <a:spcPts val="0"/>
              </a:spcBef>
              <a:buNone/>
            </a:pPr>
            <a:r>
              <a:rPr lang="en-US" sz="3200" b="1" dirty="0" smtClean="0"/>
              <a:t>stack</a:t>
            </a:r>
            <a:endParaRPr lang="zh-CN" altLang="en-US" sz="3200" dirty="0" smtClean="0"/>
          </a:p>
          <a:p>
            <a:pPr marL="180975" indent="-180975" algn="just">
              <a:lnSpc>
                <a:spcPct val="100000"/>
              </a:lnSpc>
              <a:spcBef>
                <a:spcPts val="0"/>
              </a:spcBef>
              <a:buNone/>
            </a:pPr>
            <a:r>
              <a:rPr lang="en-US" b="1" dirty="0" smtClean="0"/>
              <a:t>1.</a:t>
            </a:r>
            <a:r>
              <a:rPr lang="en-US" i="1" dirty="0" smtClean="0"/>
              <a:t> </a:t>
            </a:r>
            <a:r>
              <a:rPr lang="en-US" i="1" dirty="0" err="1" smtClean="0">
                <a:solidFill>
                  <a:srgbClr val="C00000"/>
                </a:solidFill>
              </a:rPr>
              <a:t>vt</a:t>
            </a:r>
            <a:r>
              <a:rPr lang="en-US" dirty="0" err="1" smtClean="0">
                <a:solidFill>
                  <a:srgbClr val="C00000"/>
                </a:solidFill>
              </a:rPr>
              <a:t>.</a:t>
            </a:r>
            <a:r>
              <a:rPr lang="en-US" dirty="0" smtClean="0"/>
              <a:t> </a:t>
            </a:r>
            <a:r>
              <a:rPr lang="en-US" altLang="zh-CN" dirty="0" smtClean="0"/>
              <a:t> </a:t>
            </a:r>
            <a:r>
              <a:rPr lang="en-US" dirty="0" smtClean="0"/>
              <a:t>stack </a:t>
            </a:r>
            <a:r>
              <a:rPr lang="en-US" dirty="0" smtClean="0"/>
              <a:t>or stack up to arrange things so that they stand one on top of another </a:t>
            </a:r>
            <a:r>
              <a:rPr lang="zh-CN" altLang="en-US" sz="2400" dirty="0" smtClean="0">
                <a:solidFill>
                  <a:srgbClr val="0070C0"/>
                </a:solidFill>
              </a:rPr>
              <a:t>堆放</a:t>
            </a:r>
            <a:endParaRPr lang="en-US" dirty="0" smtClean="0">
              <a:solidFill>
                <a:srgbClr val="0070C0"/>
              </a:solidFill>
            </a:endParaRPr>
          </a:p>
          <a:p>
            <a:pPr marL="180975" indent="-180975" algn="just">
              <a:lnSpc>
                <a:spcPct val="100000"/>
              </a:lnSpc>
              <a:spcBef>
                <a:spcPts val="0"/>
              </a:spcBef>
              <a:buNone/>
            </a:pPr>
            <a:r>
              <a:rPr lang="en-US" altLang="zh-CN" i="1" dirty="0" smtClean="0">
                <a:latin typeface="Calibri" pitchFamily="34" charset="0"/>
              </a:rPr>
              <a:t>e.g.</a:t>
            </a:r>
            <a:endParaRPr lang="en-US" altLang="zh-CN" dirty="0" smtClean="0">
              <a:latin typeface="Calibri" pitchFamily="34" charset="0"/>
            </a:endParaRPr>
          </a:p>
          <a:p>
            <a:pPr marL="180975" indent="-180975" algn="just">
              <a:lnSpc>
                <a:spcPct val="100000"/>
              </a:lnSpc>
              <a:spcBef>
                <a:spcPts val="0"/>
              </a:spcBef>
              <a:buNone/>
            </a:pPr>
            <a:r>
              <a:rPr lang="en-US" altLang="zh-CN" dirty="0" smtClean="0">
                <a:latin typeface="Calibri" pitchFamily="34" charset="0"/>
              </a:rPr>
              <a:t>1. Jack </a:t>
            </a:r>
            <a:r>
              <a:rPr lang="en-US" altLang="zh-CN" dirty="0" smtClean="0">
                <a:latin typeface="Calibri" pitchFamily="34" charset="0"/>
              </a:rPr>
              <a:t>stacked the </a:t>
            </a:r>
            <a:r>
              <a:rPr lang="en-US" altLang="zh-CN" dirty="0" smtClean="0">
                <a:latin typeface="Calibri" pitchFamily="34" charset="0"/>
              </a:rPr>
              <a:t>ice-cream </a:t>
            </a:r>
            <a:r>
              <a:rPr lang="en-US" altLang="zh-CN" dirty="0" smtClean="0">
                <a:latin typeface="Calibri" pitchFamily="34" charset="0"/>
              </a:rPr>
              <a:t>cones together, one on top of </a:t>
            </a:r>
            <a:endParaRPr lang="en-US" altLang="zh-CN" dirty="0" smtClean="0">
              <a:latin typeface="Calibri" pitchFamily="34" charset="0"/>
            </a:endParaRPr>
          </a:p>
          <a:p>
            <a:pPr marL="180975" indent="-180975" algn="just">
              <a:lnSpc>
                <a:spcPct val="100000"/>
              </a:lnSpc>
              <a:spcBef>
                <a:spcPts val="0"/>
              </a:spcBef>
              <a:buNone/>
            </a:pPr>
            <a:r>
              <a:rPr lang="en-US" altLang="zh-CN" dirty="0" smtClean="0">
                <a:latin typeface="Calibri" pitchFamily="34" charset="0"/>
              </a:rPr>
              <a:t>    another</a:t>
            </a:r>
            <a:r>
              <a:rPr lang="en-US" altLang="zh-CN" dirty="0" smtClean="0">
                <a:latin typeface="Calibri" pitchFamily="34" charset="0"/>
              </a:rPr>
              <a:t>. </a:t>
            </a:r>
          </a:p>
          <a:p>
            <a:pPr marL="180975" indent="-180975" algn="just">
              <a:lnSpc>
                <a:spcPct val="100000"/>
              </a:lnSpc>
              <a:spcBef>
                <a:spcPts val="0"/>
              </a:spcBef>
              <a:buNone/>
              <a:tabLst>
                <a:tab pos="360363" algn="l"/>
                <a:tab pos="449263" algn="l"/>
              </a:tabLst>
            </a:pP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杰克把冰激凌球摞在一起，一个一个摞上去。</a:t>
            </a:r>
          </a:p>
          <a:p>
            <a:pPr marL="180975" indent="-180975" algn="just">
              <a:lnSpc>
                <a:spcPct val="100000"/>
              </a:lnSpc>
              <a:spcBef>
                <a:spcPts val="0"/>
              </a:spcBef>
              <a:buNone/>
            </a:pPr>
            <a:r>
              <a:rPr lang="en-US" altLang="zh-CN" dirty="0" smtClean="0">
                <a:latin typeface="Calibri" pitchFamily="34" charset="0"/>
              </a:rPr>
              <a:t>2. The whole garden was stacked with bricks.</a:t>
            </a:r>
            <a:r>
              <a:rPr lang="en-US" altLang="zh-CN" dirty="0" smtClean="0"/>
              <a:t>   </a:t>
            </a:r>
          </a:p>
          <a:p>
            <a:pPr marL="180975" indent="-180975" algn="just">
              <a:lnSpc>
                <a:spcPct val="100000"/>
              </a:lnSpc>
              <a:spcBef>
                <a:spcPts val="0"/>
              </a:spcBef>
              <a:buNone/>
            </a:pPr>
            <a:r>
              <a:rPr lang="zh-CN" altLang="en-US" dirty="0" smtClean="0">
                <a:solidFill>
                  <a:srgbClr val="0070C0"/>
                </a:solidFill>
              </a:rPr>
              <a:t>    </a:t>
            </a:r>
            <a:r>
              <a:rPr lang="zh-CN" altLang="en-US" sz="2400" dirty="0" smtClean="0">
                <a:solidFill>
                  <a:srgbClr val="0070C0"/>
                </a:solidFill>
              </a:rPr>
              <a:t>整个园子都堆满了砖。</a:t>
            </a:r>
          </a:p>
          <a:p>
            <a:pPr marL="180975" indent="-180975" algn="just">
              <a:lnSpc>
                <a:spcPct val="100000"/>
              </a:lnSpc>
              <a:spcBef>
                <a:spcPts val="0"/>
              </a:spcBef>
              <a:buNone/>
            </a:pPr>
            <a:r>
              <a:rPr lang="en-US" b="1" dirty="0" smtClean="0"/>
              <a:t>2. </a:t>
            </a:r>
            <a:r>
              <a:rPr lang="en-US" i="1" dirty="0" smtClean="0">
                <a:solidFill>
                  <a:srgbClr val="C00000"/>
                </a:solidFill>
              </a:rPr>
              <a:t>n. </a:t>
            </a:r>
            <a:r>
              <a:rPr lang="en-US" dirty="0" smtClean="0">
                <a:solidFill>
                  <a:srgbClr val="C00000"/>
                </a:solidFill>
              </a:rPr>
              <a:t>[C] </a:t>
            </a:r>
            <a:r>
              <a:rPr lang="en-US" dirty="0" smtClean="0"/>
              <a:t>(</a:t>
            </a:r>
            <a:r>
              <a:rPr lang="en-US" b="1" dirty="0" smtClean="0">
                <a:latin typeface="Times New Roman" pitchFamily="18" charset="0"/>
                <a:cs typeface="Times New Roman" pitchFamily="18" charset="0"/>
              </a:rPr>
              <a:t>~</a:t>
            </a:r>
            <a:r>
              <a:rPr lang="en-US" b="1" dirty="0" smtClean="0"/>
              <a:t> of</a:t>
            </a:r>
            <a:r>
              <a:rPr lang="en-US" dirty="0" smtClean="0"/>
              <a:t>) a pile of things placed one on top of another </a:t>
            </a:r>
            <a:r>
              <a:rPr lang="zh-CN" altLang="en-US" sz="2400" dirty="0" smtClean="0">
                <a:solidFill>
                  <a:srgbClr val="0070C0"/>
                </a:solidFill>
              </a:rPr>
              <a:t>一叠；一摞</a:t>
            </a:r>
            <a:endParaRPr lang="en-US" dirty="0" smtClean="0">
              <a:solidFill>
                <a:srgbClr val="0070C0"/>
              </a:solidFill>
            </a:endParaRPr>
          </a:p>
          <a:p>
            <a:pPr marL="447675" indent="-447675">
              <a:lnSpc>
                <a:spcPct val="100000"/>
              </a:lnSpc>
              <a:spcBef>
                <a:spcPts val="0"/>
              </a:spcBef>
              <a:buNone/>
            </a:pPr>
            <a:r>
              <a:rPr lang="en-US" altLang="zh-CN" i="1" dirty="0" smtClean="0">
                <a:latin typeface="Calibri" pitchFamily="34" charset="0"/>
              </a:rPr>
              <a:t>e.g. </a:t>
            </a:r>
            <a:r>
              <a:rPr lang="en-US" altLang="zh-CN" dirty="0" smtClean="0">
                <a:latin typeface="Calibri" pitchFamily="34" charset="0"/>
              </a:rPr>
              <a:t>I saw a stack of unopened mail on his desk.</a:t>
            </a:r>
          </a:p>
          <a:p>
            <a:pPr marL="447675" indent="-447675">
              <a:lnSpc>
                <a:spcPct val="100000"/>
              </a:lnSpc>
              <a:spcBef>
                <a:spcPts val="0"/>
              </a:spcBef>
              <a:buNone/>
            </a:pPr>
            <a:r>
              <a:rPr lang="en-US" altLang="zh-CN" dirty="0" smtClean="0">
                <a:solidFill>
                  <a:srgbClr val="0070C0"/>
                </a:solidFill>
                <a:latin typeface="Calibri" pitchFamily="34" charset="0"/>
              </a:rPr>
              <a:t>     </a:t>
            </a:r>
            <a:r>
              <a:rPr lang="en-US" altLang="zh-CN" dirty="0" smtClean="0">
                <a:solidFill>
                  <a:srgbClr val="0070C0"/>
                </a:solidFill>
                <a:latin typeface="Calibri" pitchFamily="34" charset="0"/>
              </a:rPr>
              <a:t>  </a:t>
            </a:r>
            <a:r>
              <a:rPr lang="zh-CN" altLang="en-US" sz="2400" dirty="0" smtClean="0">
                <a:solidFill>
                  <a:srgbClr val="0070C0"/>
                </a:solidFill>
                <a:latin typeface="Calibri" pitchFamily="34" charset="0"/>
              </a:rPr>
              <a:t>我</a:t>
            </a:r>
            <a:r>
              <a:rPr lang="zh-CN" altLang="en-US" sz="2400" dirty="0" smtClean="0">
                <a:solidFill>
                  <a:srgbClr val="0070C0"/>
                </a:solidFill>
                <a:latin typeface="Calibri" pitchFamily="34" charset="0"/>
              </a:rPr>
              <a:t>看到他桌子上有一叠未打开的信件。</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7" action="ppaction://hlinksldjump"/>
          </p:cNvPr>
          <p:cNvPicPr>
            <a:picLocks noChangeAspect="1"/>
          </p:cNvPicPr>
          <p:nvPr/>
        </p:nvPicPr>
        <p:blipFill>
          <a:blip r:embed="rId8"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9"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9"/>
          <p:cNvPicPr>
            <a:picLocks noChangeAspect="1" noChangeArrowheads="1"/>
          </p:cNvPicPr>
          <p:nvPr/>
        </p:nvPicPr>
        <p:blipFill>
          <a:blip r:embed="rId10" cstate="print"/>
          <a:srcRect/>
          <a:stretch>
            <a:fillRect/>
          </a:stretch>
        </p:blipFill>
        <p:spPr bwMode="auto">
          <a:xfrm>
            <a:off x="1442635" y="798366"/>
            <a:ext cx="747683" cy="242107"/>
          </a:xfrm>
          <a:prstGeom prst="rect">
            <a:avLst/>
          </a:prstGeom>
          <a:noFill/>
          <a:ln w="9525" algn="ctr">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5" end="5"/>
                                            </p:txEl>
                                          </p:spTgt>
                                        </p:tgtEl>
                                        <p:attrNameLst>
                                          <p:attrName>style.visibility</p:attrName>
                                        </p:attrNameLst>
                                      </p:cBhvr>
                                      <p:to>
                                        <p:strVal val="visible"/>
                                      </p:to>
                                    </p:set>
                                    <p:animEffect transition="in" filter="dissolve">
                                      <p:cBhvr>
                                        <p:cTn id="7" dur="500"/>
                                        <p:tgtEl>
                                          <p:spTgt spid="15">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7" end="7"/>
                                            </p:txEl>
                                          </p:spTgt>
                                        </p:tgtEl>
                                        <p:attrNameLst>
                                          <p:attrName>style.visibility</p:attrName>
                                        </p:attrNameLst>
                                      </p:cBhvr>
                                      <p:to>
                                        <p:strVal val="visible"/>
                                      </p:to>
                                    </p:set>
                                    <p:animEffect transition="in" filter="dissolve">
                                      <p:cBhvr>
                                        <p:cTn id="12" dur="500"/>
                                        <p:tgtEl>
                                          <p:spTgt spid="15">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10" end="10"/>
                                            </p:txEl>
                                          </p:spTgt>
                                        </p:tgtEl>
                                        <p:attrNameLst>
                                          <p:attrName>style.visibility</p:attrName>
                                        </p:attrNameLst>
                                      </p:cBhvr>
                                      <p:to>
                                        <p:strVal val="visible"/>
                                      </p:to>
                                    </p:set>
                                    <p:animEffect transition="in" filter="dissolve">
                                      <p:cBhvr>
                                        <p:cTn id="17" dur="500"/>
                                        <p:tgtEl>
                                          <p:spTgt spid="15">
                                            <p:txEl>
                                              <p:pRg st="10" end="1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85725" y="627063"/>
            <a:ext cx="9058275" cy="6065837"/>
          </a:xfrm>
        </p:spPr>
        <p:txBody>
          <a:bodyPr/>
          <a:lstStyle/>
          <a:p>
            <a:pPr marL="180975" indent="-180975" algn="just">
              <a:lnSpc>
                <a:spcPct val="100000"/>
              </a:lnSpc>
              <a:buNone/>
            </a:pPr>
            <a:r>
              <a:rPr lang="en-US" sz="3200" b="1" dirty="0" smtClean="0"/>
              <a:t>cardboard</a:t>
            </a:r>
            <a:endParaRPr lang="zh-CN" altLang="en-US" sz="3200" dirty="0" smtClean="0"/>
          </a:p>
          <a:p>
            <a:pPr marL="180975" indent="-180975" algn="just">
              <a:lnSpc>
                <a:spcPct val="100000"/>
              </a:lnSpc>
              <a:buNone/>
            </a:pPr>
            <a:r>
              <a:rPr lang="en-US" b="1" dirty="0" smtClean="0"/>
              <a:t>1. </a:t>
            </a:r>
            <a:r>
              <a:rPr lang="en-US" i="1" dirty="0" smtClean="0">
                <a:solidFill>
                  <a:srgbClr val="C00000"/>
                </a:solidFill>
              </a:rPr>
              <a:t>a</a:t>
            </a:r>
            <a:r>
              <a:rPr lang="en-US" dirty="0" smtClean="0">
                <a:solidFill>
                  <a:srgbClr val="C00000"/>
                </a:solidFill>
              </a:rPr>
              <a:t>. </a:t>
            </a:r>
            <a:r>
              <a:rPr lang="en-US" altLang="zh-CN" dirty="0" smtClean="0">
                <a:latin typeface="Calibri" pitchFamily="34" charset="0"/>
              </a:rPr>
              <a:t>made of cardboard </a:t>
            </a:r>
            <a:r>
              <a:rPr lang="zh-CN" altLang="en-US" sz="2400" dirty="0" smtClean="0">
                <a:solidFill>
                  <a:srgbClr val="0070C0"/>
                </a:solidFill>
              </a:rPr>
              <a:t>硬纸板做的</a:t>
            </a:r>
            <a:endParaRPr lang="en-US" altLang="zh-CN" dirty="0" smtClean="0">
              <a:solidFill>
                <a:srgbClr val="0070C0"/>
              </a:solidFill>
            </a:endParaRPr>
          </a:p>
          <a:p>
            <a:pPr marL="180975" indent="-180975" algn="just">
              <a:lnSpc>
                <a:spcPct val="100000"/>
              </a:lnSpc>
              <a:buNone/>
            </a:pPr>
            <a:r>
              <a:rPr lang="en-US" altLang="zh-CN" i="1" dirty="0" smtClean="0">
                <a:latin typeface="Calibri" pitchFamily="34" charset="0"/>
              </a:rPr>
              <a:t>e.g.</a:t>
            </a:r>
            <a:r>
              <a:rPr lang="en-US" altLang="zh-CN" dirty="0" smtClean="0">
                <a:latin typeface="Calibri" pitchFamily="34" charset="0"/>
              </a:rPr>
              <a:t> She brought the shopping home in a cardboard box.</a:t>
            </a:r>
          </a:p>
          <a:p>
            <a:pPr marL="180975" indent="-180975" algn="just">
              <a:lnSpc>
                <a:spcPct val="100000"/>
              </a:lnSpc>
              <a:buNone/>
            </a:pPr>
            <a:r>
              <a:rPr lang="zh-CN" altLang="en-US" dirty="0" smtClean="0">
                <a:latin typeface="Calibri" pitchFamily="34" charset="0"/>
              </a:rPr>
              <a:t>       </a:t>
            </a:r>
            <a:r>
              <a:rPr lang="zh-CN" altLang="en-US" dirty="0" smtClean="0">
                <a:latin typeface="Calibri" pitchFamily="34" charset="0"/>
              </a:rPr>
              <a:t> </a:t>
            </a:r>
            <a:r>
              <a:rPr lang="zh-CN" altLang="en-US" sz="2400" dirty="0" smtClean="0">
                <a:solidFill>
                  <a:srgbClr val="0070C0"/>
                </a:solidFill>
                <a:latin typeface="Calibri" pitchFamily="34" charset="0"/>
              </a:rPr>
              <a:t>她</a:t>
            </a:r>
            <a:r>
              <a:rPr lang="zh-CN" altLang="en-US" sz="2400" dirty="0" smtClean="0">
                <a:solidFill>
                  <a:srgbClr val="0070C0"/>
                </a:solidFill>
                <a:latin typeface="Calibri" pitchFamily="34" charset="0"/>
              </a:rPr>
              <a:t>将买的东西放在纸箱里带回家。</a:t>
            </a:r>
            <a:endParaRPr lang="zh-CN" altLang="en-US" dirty="0" smtClean="0">
              <a:solidFill>
                <a:srgbClr val="0070C0"/>
              </a:solidFill>
            </a:endParaRPr>
          </a:p>
          <a:p>
            <a:pPr marL="180975" indent="-180975" algn="just">
              <a:lnSpc>
                <a:spcPct val="100000"/>
              </a:lnSpc>
              <a:buNone/>
            </a:pPr>
            <a:r>
              <a:rPr lang="en-US" b="1" dirty="0" smtClean="0"/>
              <a:t>2. </a:t>
            </a:r>
            <a:r>
              <a:rPr lang="en-US" i="1" dirty="0" smtClean="0">
                <a:solidFill>
                  <a:srgbClr val="C00000"/>
                </a:solidFill>
              </a:rPr>
              <a:t>n. </a:t>
            </a:r>
            <a:r>
              <a:rPr lang="en-US" dirty="0" smtClean="0">
                <a:solidFill>
                  <a:srgbClr val="C00000"/>
                </a:solidFill>
              </a:rPr>
              <a:t>[U] </a:t>
            </a:r>
            <a:r>
              <a:rPr lang="en-US" dirty="0" smtClean="0"/>
              <a:t>very stiff thick paper, used especially for making boxes</a:t>
            </a:r>
            <a:r>
              <a:rPr lang="zh-CN" altLang="en-US" sz="2400" dirty="0" smtClean="0">
                <a:solidFill>
                  <a:schemeClr val="accent1">
                    <a:lumMod val="75000"/>
                  </a:schemeClr>
                </a:solidFill>
              </a:rPr>
              <a:t>（</a:t>
            </a:r>
            <a:r>
              <a:rPr lang="zh-CN" altLang="en-US" sz="2400" dirty="0" smtClean="0">
                <a:solidFill>
                  <a:srgbClr val="0070C0"/>
                </a:solidFill>
              </a:rPr>
              <a:t>尤指用于做纸箱的）硬纸板</a:t>
            </a:r>
            <a:endParaRPr lang="en-US" altLang="zh-CN" dirty="0" smtClean="0">
              <a:solidFill>
                <a:srgbClr val="0070C0"/>
              </a:solidFill>
            </a:endParaRPr>
          </a:p>
          <a:p>
            <a:pPr marL="180975" indent="-180975" algn="just">
              <a:lnSpc>
                <a:spcPct val="100000"/>
              </a:lnSpc>
              <a:buNone/>
            </a:pPr>
            <a:r>
              <a:rPr lang="en-US" altLang="zh-CN" i="1" dirty="0" smtClean="0">
                <a:latin typeface="Calibri" pitchFamily="34" charset="0"/>
              </a:rPr>
              <a:t>e.g</a:t>
            </a:r>
            <a:r>
              <a:rPr lang="en-US" altLang="zh-CN" dirty="0" smtClean="0">
                <a:latin typeface="Calibri" pitchFamily="34" charset="0"/>
              </a:rPr>
              <a:t>. One day, I noticed the sole was almost off one of his </a:t>
            </a:r>
            <a:endParaRPr lang="en-US" altLang="zh-CN" dirty="0" smtClean="0">
              <a:latin typeface="Calibri" pitchFamily="34" charset="0"/>
            </a:endParaRPr>
          </a:p>
          <a:p>
            <a:pPr marL="180975" indent="-180975" algn="just">
              <a:lnSpc>
                <a:spcPct val="100000"/>
              </a:lnSpc>
              <a:buNone/>
            </a:pPr>
            <a:r>
              <a:rPr lang="en-US" altLang="zh-CN" dirty="0">
                <a:latin typeface="Calibri" pitchFamily="34" charset="0"/>
              </a:rPr>
              <a:t> </a:t>
            </a:r>
            <a:r>
              <a:rPr lang="en-US" altLang="zh-CN" dirty="0" smtClean="0">
                <a:latin typeface="Calibri" pitchFamily="34" charset="0"/>
              </a:rPr>
              <a:t>       </a:t>
            </a:r>
            <a:r>
              <a:rPr lang="en-US" altLang="zh-CN" dirty="0" smtClean="0">
                <a:latin typeface="Calibri" pitchFamily="34" charset="0"/>
              </a:rPr>
              <a:t>shoes </a:t>
            </a:r>
            <a:r>
              <a:rPr lang="en-US" altLang="zh-CN" dirty="0" smtClean="0">
                <a:latin typeface="Calibri" pitchFamily="34" charset="0"/>
              </a:rPr>
              <a:t>and he was putting cardboard in its place.</a:t>
            </a:r>
            <a:endParaRPr lang="zh-CN" altLang="en-US" dirty="0" smtClean="0">
              <a:latin typeface="Calibri" pitchFamily="34" charset="0"/>
            </a:endParaRPr>
          </a:p>
          <a:p>
            <a:pPr marL="180975" indent="-180975" algn="just">
              <a:lnSpc>
                <a:spcPct val="100000"/>
              </a:lnSpc>
              <a:buNone/>
            </a:pPr>
            <a:r>
              <a:rPr lang="zh-CN" altLang="en-US" sz="2400" dirty="0" smtClean="0">
                <a:latin typeface="宋体" pitchFamily="2" charset="-122"/>
              </a:rPr>
              <a:t>  </a:t>
            </a:r>
            <a:r>
              <a:rPr lang="zh-CN" altLang="en-US" sz="2400" dirty="0" smtClean="0">
                <a:latin typeface="宋体" pitchFamily="2" charset="-122"/>
              </a:rPr>
              <a:t>  </a:t>
            </a:r>
            <a:r>
              <a:rPr lang="zh-CN" altLang="en-US" sz="2400" dirty="0" smtClean="0">
                <a:solidFill>
                  <a:srgbClr val="0070C0"/>
                </a:solidFill>
                <a:latin typeface="宋体" pitchFamily="2" charset="-122"/>
              </a:rPr>
              <a:t>有一天</a:t>
            </a:r>
            <a:r>
              <a:rPr lang="zh-CN" altLang="en-US" sz="2400" dirty="0" smtClean="0">
                <a:solidFill>
                  <a:srgbClr val="0070C0"/>
                </a:solidFill>
                <a:latin typeface="宋体" pitchFamily="2" charset="-122"/>
              </a:rPr>
              <a:t>，我注意到爸爸有一只鞋子的底和面几乎完全脱离了</a:t>
            </a:r>
            <a:r>
              <a:rPr lang="zh-CN" altLang="en-US" sz="2400" dirty="0" smtClean="0">
                <a:solidFill>
                  <a:srgbClr val="0070C0"/>
                </a:solidFill>
                <a:latin typeface="宋体" pitchFamily="2" charset="-122"/>
              </a:rPr>
              <a:t>，</a:t>
            </a:r>
            <a:endParaRPr lang="en-US" altLang="zh-CN" sz="2400" dirty="0" smtClean="0">
              <a:solidFill>
                <a:srgbClr val="0070C0"/>
              </a:solidFill>
              <a:latin typeface="宋体" pitchFamily="2" charset="-122"/>
            </a:endParaRPr>
          </a:p>
          <a:p>
            <a:pPr marL="180975" indent="-180975" algn="just">
              <a:lnSpc>
                <a:spcPct val="100000"/>
              </a:lnSpc>
              <a:buNone/>
            </a:pPr>
            <a:r>
              <a:rPr lang="en-US" altLang="zh-CN" sz="2400" dirty="0">
                <a:solidFill>
                  <a:srgbClr val="0070C0"/>
                </a:solidFill>
                <a:latin typeface="宋体" pitchFamily="2" charset="-122"/>
              </a:rPr>
              <a:t> </a:t>
            </a:r>
            <a:r>
              <a:rPr lang="en-US" altLang="zh-CN" sz="2400" dirty="0" smtClean="0">
                <a:solidFill>
                  <a:srgbClr val="0070C0"/>
                </a:solidFill>
                <a:latin typeface="宋体" pitchFamily="2" charset="-122"/>
              </a:rPr>
              <a:t>   </a:t>
            </a:r>
            <a:r>
              <a:rPr lang="zh-CN" altLang="en-US" sz="2400" dirty="0" smtClean="0">
                <a:solidFill>
                  <a:srgbClr val="0070C0"/>
                </a:solidFill>
                <a:latin typeface="宋体" pitchFamily="2" charset="-122"/>
              </a:rPr>
              <a:t>他</a:t>
            </a:r>
            <a:r>
              <a:rPr lang="zh-CN" altLang="en-US" sz="2400" dirty="0" smtClean="0">
                <a:solidFill>
                  <a:srgbClr val="0070C0"/>
                </a:solidFill>
                <a:latin typeface="宋体" pitchFamily="2" charset="-122"/>
              </a:rPr>
              <a:t>在脱开的地方塞进去一块硬纸板。</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9" name="Picture 24"/>
          <p:cNvPicPr>
            <a:picLocks noChangeAspect="1" noChangeArrowheads="1"/>
          </p:cNvPicPr>
          <p:nvPr/>
        </p:nvPicPr>
        <p:blipFill>
          <a:blip r:embed="rId8" cstate="print"/>
          <a:srcRect/>
          <a:stretch>
            <a:fillRect/>
          </a:stretch>
        </p:blipFill>
        <p:spPr bwMode="auto">
          <a:xfrm>
            <a:off x="2414331" y="816390"/>
            <a:ext cx="1266915" cy="232838"/>
          </a:xfrm>
          <a:prstGeom prst="rect">
            <a:avLst/>
          </a:prstGeom>
          <a:noFill/>
          <a:ln w="9525" algn="ctr">
            <a:noFill/>
            <a:miter lim="800000"/>
            <a:headEnd/>
            <a:tailEnd/>
          </a:ln>
          <a:effectLst/>
        </p:spPr>
      </p:pic>
      <p:pic>
        <p:nvPicPr>
          <p:cNvPr id="11"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7" end="7"/>
                                            </p:txEl>
                                          </p:spTgt>
                                        </p:tgtEl>
                                        <p:attrNameLst>
                                          <p:attrName>style.visibility</p:attrName>
                                        </p:attrNameLst>
                                      </p:cBhvr>
                                      <p:to>
                                        <p:strVal val="visible"/>
                                      </p:to>
                                    </p:set>
                                    <p:animEffect transition="in" filter="dissolve">
                                      <p:cBhvr>
                                        <p:cTn id="12" dur="500"/>
                                        <p:tgtEl>
                                          <p:spTgt spid="15">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8" end="8"/>
                                            </p:txEl>
                                          </p:spTgt>
                                        </p:tgtEl>
                                        <p:attrNameLst>
                                          <p:attrName>style.visibility</p:attrName>
                                        </p:attrNameLst>
                                      </p:cBhvr>
                                      <p:to>
                                        <p:strVal val="visible"/>
                                      </p:to>
                                    </p:set>
                                    <p:animEffect transition="in" filter="dissolve">
                                      <p:cBhvr>
                                        <p:cTn id="17" dur="500"/>
                                        <p:tgtEl>
                                          <p:spTgt spid="15">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4802187"/>
          </a:xfrm>
        </p:spPr>
        <p:txBody>
          <a:bodyPr/>
          <a:lstStyle/>
          <a:p>
            <a:pPr marL="180975" indent="-179388" algn="just">
              <a:lnSpc>
                <a:spcPct val="100000"/>
              </a:lnSpc>
              <a:buNone/>
            </a:pPr>
            <a:r>
              <a:rPr lang="en-US" sz="3200" b="1" dirty="0" smtClean="0"/>
              <a:t>textile</a:t>
            </a:r>
            <a:r>
              <a:rPr lang="en-US" b="1" dirty="0" smtClean="0"/>
              <a:t>                   </a:t>
            </a:r>
            <a:r>
              <a:rPr lang="en-US" i="1" dirty="0" smtClean="0">
                <a:solidFill>
                  <a:srgbClr val="C00000"/>
                </a:solidFill>
              </a:rPr>
              <a:t>n. </a:t>
            </a:r>
            <a:r>
              <a:rPr lang="en-US" dirty="0" smtClean="0">
                <a:solidFill>
                  <a:srgbClr val="C00000"/>
                </a:solidFill>
              </a:rPr>
              <a:t>[C] </a:t>
            </a:r>
            <a:r>
              <a:rPr lang="en-US" dirty="0" smtClean="0"/>
              <a:t>woven or knitted cloth </a:t>
            </a:r>
            <a:r>
              <a:rPr lang="zh-CN" altLang="en-US" sz="2400" dirty="0" smtClean="0">
                <a:solidFill>
                  <a:srgbClr val="0070C0"/>
                </a:solidFill>
              </a:rPr>
              <a:t>纺织品；织物</a:t>
            </a:r>
            <a:endParaRPr lang="en-US" dirty="0" smtClean="0">
              <a:solidFill>
                <a:srgbClr val="0070C0"/>
              </a:solidFill>
            </a:endParaRPr>
          </a:p>
          <a:p>
            <a:pPr marL="180975" indent="-179388" algn="just">
              <a:lnSpc>
                <a:spcPct val="100000"/>
              </a:lnSpc>
              <a:buNone/>
            </a:pPr>
            <a:r>
              <a:rPr lang="en-US" altLang="zh-CN" i="1" dirty="0" smtClean="0"/>
              <a:t>e.g.</a:t>
            </a:r>
          </a:p>
          <a:p>
            <a:pPr marL="515937" indent="-514350" algn="just">
              <a:lnSpc>
                <a:spcPct val="100000"/>
              </a:lnSpc>
              <a:buFont typeface="+mj-lt"/>
              <a:buAutoNum type="arabicPeriod"/>
            </a:pPr>
            <a:r>
              <a:rPr lang="en-US" altLang="zh-CN" dirty="0" smtClean="0"/>
              <a:t>The </a:t>
            </a:r>
            <a:r>
              <a:rPr lang="en-US" altLang="zh-CN" dirty="0" smtClean="0"/>
              <a:t>treated fiber is a new type of textile material. </a:t>
            </a:r>
          </a:p>
          <a:p>
            <a:pPr marL="180975" indent="-179388" algn="just">
              <a:lnSpc>
                <a:spcPct val="100000"/>
              </a:lnSpc>
              <a:buNone/>
            </a:pPr>
            <a:r>
              <a:rPr lang="zh-CN" altLang="en-US" sz="2400" dirty="0" smtClean="0">
                <a:solidFill>
                  <a:srgbClr val="0070C0"/>
                </a:solidFill>
              </a:rPr>
              <a:t>    </a:t>
            </a:r>
            <a:r>
              <a:rPr lang="zh-CN" altLang="en-US" sz="2400" dirty="0" smtClean="0">
                <a:solidFill>
                  <a:srgbClr val="0070C0"/>
                </a:solidFill>
              </a:rPr>
              <a:t>    加工</a:t>
            </a:r>
            <a:r>
              <a:rPr lang="zh-CN" altLang="en-US" sz="2400" dirty="0" smtClean="0">
                <a:solidFill>
                  <a:srgbClr val="0070C0"/>
                </a:solidFill>
              </a:rPr>
              <a:t>过的纤维是一种新型的纺织材料。</a:t>
            </a:r>
          </a:p>
          <a:p>
            <a:pPr marL="515937" indent="-514350" algn="just">
              <a:lnSpc>
                <a:spcPct val="100000"/>
              </a:lnSpc>
              <a:buFont typeface="+mj-lt"/>
              <a:buAutoNum type="arabicPeriod" startAt="2"/>
            </a:pPr>
            <a:r>
              <a:rPr lang="en-US" altLang="zh-CN" dirty="0" smtClean="0"/>
              <a:t>Exhibitions </a:t>
            </a:r>
            <a:r>
              <a:rPr lang="en-US" altLang="zh-CN" dirty="0" smtClean="0"/>
              <a:t>include sculpture, wood carving, painting, photography, wearable art, textile art, mixed media and ceramics.</a:t>
            </a:r>
          </a:p>
          <a:p>
            <a:pPr marL="180975" indent="-179388" algn="just">
              <a:lnSpc>
                <a:spcPct val="100000"/>
              </a:lnSpc>
              <a:buNone/>
            </a:pPr>
            <a:r>
              <a:rPr lang="zh-CN" altLang="en-US" sz="2400" dirty="0" smtClean="0">
                <a:solidFill>
                  <a:srgbClr val="0070C0"/>
                </a:solidFill>
              </a:rPr>
              <a:t>   </a:t>
            </a:r>
            <a:r>
              <a:rPr lang="zh-CN" altLang="en-US" sz="2400" dirty="0" smtClean="0">
                <a:solidFill>
                  <a:srgbClr val="0070C0"/>
                </a:solidFill>
              </a:rPr>
              <a:t>    展品</a:t>
            </a:r>
            <a:r>
              <a:rPr lang="zh-CN" altLang="en-US" sz="2400" dirty="0" smtClean="0">
                <a:solidFill>
                  <a:srgbClr val="0070C0"/>
                </a:solidFill>
              </a:rPr>
              <a:t>包括雕塑，木刻，画作，摄影，穿戴品，纺织品，</a:t>
            </a:r>
            <a:r>
              <a:rPr lang="zh-CN" altLang="en-US" sz="2400" dirty="0" smtClean="0">
                <a:solidFill>
                  <a:srgbClr val="0070C0"/>
                </a:solidFill>
              </a:rPr>
              <a:t>混合</a:t>
            </a:r>
            <a:endParaRPr lang="en-US" altLang="zh-CN" sz="2400" dirty="0" smtClean="0">
              <a:solidFill>
                <a:srgbClr val="0070C0"/>
              </a:solidFill>
            </a:endParaRPr>
          </a:p>
          <a:p>
            <a:pPr marL="180975" indent="-179388" algn="just">
              <a:lnSpc>
                <a:spcPct val="100000"/>
              </a:lnSpc>
              <a:buNone/>
            </a:pPr>
            <a:r>
              <a:rPr lang="en-US" altLang="zh-CN" sz="2400" dirty="0">
                <a:solidFill>
                  <a:srgbClr val="0070C0"/>
                </a:solidFill>
              </a:rPr>
              <a:t> </a:t>
            </a:r>
            <a:r>
              <a:rPr lang="en-US" altLang="zh-CN" sz="2400" dirty="0" smtClean="0">
                <a:solidFill>
                  <a:srgbClr val="0070C0"/>
                </a:solidFill>
              </a:rPr>
              <a:t>      </a:t>
            </a:r>
            <a:r>
              <a:rPr lang="zh-CN" altLang="en-US" sz="2400" dirty="0" smtClean="0">
                <a:solidFill>
                  <a:srgbClr val="0070C0"/>
                </a:solidFill>
              </a:rPr>
              <a:t>媒介</a:t>
            </a:r>
            <a:r>
              <a:rPr lang="zh-CN" altLang="en-US" sz="2400" dirty="0" smtClean="0">
                <a:solidFill>
                  <a:srgbClr val="0070C0"/>
                </a:solidFill>
              </a:rPr>
              <a:t>和陶艺。</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5"/>
          <p:cNvPicPr>
            <a:picLocks noChangeAspect="1" noChangeArrowheads="1"/>
          </p:cNvPicPr>
          <p:nvPr/>
        </p:nvPicPr>
        <p:blipFill>
          <a:blip r:embed="rId8" cstate="print"/>
          <a:srcRect/>
          <a:stretch>
            <a:fillRect/>
          </a:stretch>
        </p:blipFill>
        <p:spPr bwMode="auto">
          <a:xfrm>
            <a:off x="1435391" y="827703"/>
            <a:ext cx="1203595" cy="273544"/>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6" end="6"/>
                                            </p:txEl>
                                          </p:spTgt>
                                        </p:tgtEl>
                                        <p:attrNameLst>
                                          <p:attrName>style.visibility</p:attrName>
                                        </p:attrNameLst>
                                      </p:cBhvr>
                                      <p:to>
                                        <p:strVal val="visible"/>
                                      </p:to>
                                    </p:set>
                                    <p:animEffect transition="in" filter="dissolve">
                                      <p:cBhvr>
                                        <p:cTn id="17" dur="500"/>
                                        <p:tgtEl>
                                          <p:spTgt spid="15">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0">
          <a:blip r:embed="rId3"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4" action="ppaction://hlinksldjump"/>
          </p:cNvPr>
          <p:cNvPicPr>
            <a:picLocks noChangeAspect="1" noChangeArrowheads="1"/>
          </p:cNvPicPr>
          <p:nvPr/>
        </p:nvPicPr>
        <p:blipFill>
          <a:blip r:embed="rId5"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6" action="ppaction://hlinksldjump"/>
          </p:cNvPr>
          <p:cNvPicPr>
            <a:picLocks noChangeAspect="1" noChangeArrowheads="1"/>
          </p:cNvPicPr>
          <p:nvPr/>
        </p:nvPicPr>
        <p:blipFill>
          <a:blip r:embed="rId7"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nSpc>
                <a:spcPct val="100000"/>
              </a:lnSpc>
              <a:buNone/>
            </a:pPr>
            <a:r>
              <a:rPr lang="en-US" sz="3200" b="1" dirty="0" smtClean="0"/>
              <a:t>mill </a:t>
            </a:r>
            <a:r>
              <a:rPr lang="en-US" dirty="0" smtClean="0"/>
              <a:t>                 </a:t>
            </a:r>
            <a:r>
              <a:rPr lang="en-US" i="1" dirty="0" smtClean="0">
                <a:solidFill>
                  <a:srgbClr val="C00000"/>
                </a:solidFill>
              </a:rPr>
              <a:t>n. </a:t>
            </a:r>
            <a:r>
              <a:rPr lang="en-US" dirty="0" smtClean="0">
                <a:solidFill>
                  <a:srgbClr val="C00000"/>
                </a:solidFill>
              </a:rPr>
              <a:t>[C]</a:t>
            </a:r>
            <a:endParaRPr lang="zh-CN" altLang="en-US" dirty="0" smtClean="0">
              <a:solidFill>
                <a:srgbClr val="C00000"/>
              </a:solidFill>
            </a:endParaRPr>
          </a:p>
          <a:p>
            <a:pPr algn="just">
              <a:lnSpc>
                <a:spcPct val="100000"/>
              </a:lnSpc>
              <a:buNone/>
            </a:pPr>
            <a:r>
              <a:rPr lang="en-US" b="1" dirty="0" smtClean="0"/>
              <a:t>1. </a:t>
            </a:r>
            <a:r>
              <a:rPr lang="en-US" dirty="0" smtClean="0"/>
              <a:t>a factory where a product such as cotton, wool, or steel is made </a:t>
            </a:r>
            <a:r>
              <a:rPr lang="zh-CN" altLang="en-US" sz="2400" dirty="0" smtClean="0">
                <a:solidFill>
                  <a:srgbClr val="0070C0"/>
                </a:solidFill>
              </a:rPr>
              <a:t>制造厂；工厂</a:t>
            </a:r>
            <a:endParaRPr lang="en-US" dirty="0" smtClean="0">
              <a:solidFill>
                <a:srgbClr val="0070C0"/>
              </a:solidFill>
            </a:endParaRPr>
          </a:p>
          <a:p>
            <a:pPr algn="just">
              <a:lnSpc>
                <a:spcPct val="100000"/>
              </a:lnSpc>
              <a:buNone/>
            </a:pPr>
            <a:r>
              <a:rPr lang="en-US" altLang="zh-CN" i="1" dirty="0" smtClean="0"/>
              <a:t>e.g</a:t>
            </a:r>
            <a:r>
              <a:rPr lang="en-US" altLang="zh-CN" dirty="0" smtClean="0"/>
              <a:t>. </a:t>
            </a:r>
            <a:r>
              <a:rPr lang="en-US" dirty="0" smtClean="0"/>
              <a:t>Paper is made in a paper mill.</a:t>
            </a:r>
          </a:p>
          <a:p>
            <a:pPr algn="just">
              <a:lnSpc>
                <a:spcPct val="100000"/>
              </a:lnSpc>
              <a:buNone/>
            </a:pPr>
            <a:r>
              <a:rPr lang="zh-CN" altLang="en-US" sz="2400" dirty="0" smtClean="0">
                <a:solidFill>
                  <a:srgbClr val="0070C0"/>
                </a:solidFill>
              </a:rPr>
              <a:t>        纸是在造纸厂生产的。</a:t>
            </a:r>
          </a:p>
          <a:p>
            <a:pPr algn="just">
              <a:lnSpc>
                <a:spcPct val="100000"/>
              </a:lnSpc>
              <a:buNone/>
            </a:pPr>
            <a:r>
              <a:rPr lang="en-US" b="1" dirty="0" smtClean="0"/>
              <a:t>2. </a:t>
            </a:r>
            <a:r>
              <a:rPr lang="en-US" dirty="0" smtClean="0"/>
              <a:t>a building where grain is made into flour </a:t>
            </a:r>
            <a:r>
              <a:rPr lang="zh-CN" altLang="en-US" sz="2400" dirty="0" smtClean="0">
                <a:solidFill>
                  <a:srgbClr val="0070C0"/>
                </a:solidFill>
              </a:rPr>
              <a:t>磨粉厂；磨坊</a:t>
            </a:r>
            <a:endParaRPr lang="en-US" dirty="0" smtClean="0">
              <a:solidFill>
                <a:srgbClr val="0070C0"/>
              </a:solidFill>
            </a:endParaRPr>
          </a:p>
          <a:p>
            <a:pPr algn="just">
              <a:lnSpc>
                <a:spcPct val="100000"/>
              </a:lnSpc>
              <a:buNone/>
            </a:pPr>
            <a:r>
              <a:rPr lang="en-US" altLang="zh-CN" i="1" dirty="0" smtClean="0"/>
              <a:t>e.g. </a:t>
            </a:r>
            <a:r>
              <a:rPr lang="en-US" altLang="zh-CN" dirty="0" smtClean="0"/>
              <a:t>This old mill has been grinding away for over 50 years.  </a:t>
            </a:r>
          </a:p>
          <a:p>
            <a:pPr>
              <a:lnSpc>
                <a:spcPct val="100000"/>
              </a:lnSpc>
              <a:buNone/>
            </a:pPr>
            <a:r>
              <a:rPr lang="en-US" altLang="zh-CN" dirty="0" smtClean="0"/>
              <a:t>       </a:t>
            </a:r>
            <a:r>
              <a:rPr lang="en-US" altLang="zh-CN" dirty="0" smtClean="0"/>
              <a:t> </a:t>
            </a:r>
            <a:r>
              <a:rPr lang="en-US" altLang="zh-CN" sz="2400" dirty="0" smtClean="0">
                <a:solidFill>
                  <a:srgbClr val="0070C0"/>
                </a:solidFill>
                <a:latin typeface="+mn-ea"/>
              </a:rPr>
              <a:t>50</a:t>
            </a:r>
            <a:r>
              <a:rPr lang="zh-CN" altLang="en-US" sz="2400" dirty="0" smtClean="0">
                <a:solidFill>
                  <a:srgbClr val="0070C0"/>
                </a:solidFill>
              </a:rPr>
              <a:t>多年来，这间老磨坊一直在磨粮食。</a:t>
            </a:r>
            <a:endParaRPr lang="zh-CN" altLang="en-US" dirty="0" smtClean="0">
              <a:solidFill>
                <a:srgbClr val="0070C0"/>
              </a:solidFill>
            </a:endParaRPr>
          </a:p>
          <a:p>
            <a:pPr>
              <a:lnSpc>
                <a:spcPct val="100000"/>
              </a:lnSpc>
              <a:buNone/>
            </a:pPr>
            <a:r>
              <a:rPr lang="en-US" altLang="zh-CN" dirty="0" smtClean="0"/>
              <a:t> </a:t>
            </a:r>
          </a:p>
          <a:p>
            <a:pPr lvl="2" eaLnBrk="1" hangingPunct="1">
              <a:lnSpc>
                <a:spcPct val="100000"/>
              </a:lnSpc>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8"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30"/>
          <p:cNvPicPr>
            <a:picLocks noChangeAspect="1" noChangeArrowheads="1"/>
          </p:cNvPicPr>
          <p:nvPr/>
        </p:nvPicPr>
        <p:blipFill>
          <a:blip r:embed="rId9" cstate="print"/>
          <a:srcRect/>
          <a:stretch>
            <a:fillRect/>
          </a:stretch>
        </p:blipFill>
        <p:spPr bwMode="auto">
          <a:xfrm>
            <a:off x="1290768" y="793982"/>
            <a:ext cx="610678" cy="250157"/>
          </a:xfrm>
          <a:prstGeom prst="rect">
            <a:avLst/>
          </a:prstGeom>
          <a:noFill/>
          <a:ln w="9525" algn="ctr">
            <a:noFill/>
            <a:miter lim="800000"/>
            <a:headEnd/>
            <a:tailEnd/>
          </a:ln>
          <a:effectLst/>
        </p:spPr>
      </p:pic>
      <p:pic>
        <p:nvPicPr>
          <p:cNvPr id="9" name="图片 1">
            <a:hlinkClick r:id="rId10" action="ppaction://hlinksldjump"/>
          </p:cNvPr>
          <p:cNvPicPr>
            <a:picLocks noChangeAspect="1"/>
          </p:cNvPicPr>
          <p:nvPr/>
        </p:nvPicPr>
        <p:blipFill>
          <a:blip r:embed="rId11"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7" end="7"/>
                                            </p:txEl>
                                          </p:spTgt>
                                        </p:tgtEl>
                                        <p:attrNameLst>
                                          <p:attrName>style.visibility</p:attrName>
                                        </p:attrNameLst>
                                      </p:cBhvr>
                                      <p:to>
                                        <p:strVal val="visible"/>
                                      </p:to>
                                    </p:set>
                                    <p:animEffect transition="in" filter="dissolve">
                                      <p:cBhvr>
                                        <p:cTn id="17" dur="500"/>
                                        <p:tgtEl>
                                          <p:spTgt spid="15">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80975" algn="just">
              <a:lnSpc>
                <a:spcPct val="100000"/>
              </a:lnSpc>
              <a:buNone/>
            </a:pPr>
            <a:r>
              <a:rPr lang="en-US" sz="3200" b="1" dirty="0" smtClean="0"/>
              <a:t>cashier </a:t>
            </a:r>
            <a:r>
              <a:rPr lang="en-US" dirty="0" smtClean="0"/>
              <a:t>                  </a:t>
            </a:r>
            <a:r>
              <a:rPr lang="en-US" i="1" dirty="0" smtClean="0">
                <a:solidFill>
                  <a:srgbClr val="C00000"/>
                </a:solidFill>
              </a:rPr>
              <a:t>n. </a:t>
            </a:r>
            <a:r>
              <a:rPr lang="en-US" dirty="0" smtClean="0">
                <a:solidFill>
                  <a:srgbClr val="C00000"/>
                </a:solidFill>
              </a:rPr>
              <a:t>[C] </a:t>
            </a:r>
            <a:r>
              <a:rPr lang="en-US" dirty="0" smtClean="0"/>
              <a:t>s</a:t>
            </a:r>
            <a:r>
              <a:rPr lang="en-US" altLang="zh-CN" dirty="0" smtClean="0"/>
              <a:t>b.</a:t>
            </a:r>
            <a:r>
              <a:rPr lang="en-US" dirty="0" smtClean="0"/>
              <a:t> whose job is to receive or give money in shop, bank etc. </a:t>
            </a:r>
            <a:r>
              <a:rPr lang="zh-CN" altLang="en-US" sz="2400" dirty="0" smtClean="0">
                <a:solidFill>
                  <a:srgbClr val="0070C0"/>
                </a:solidFill>
              </a:rPr>
              <a:t>出纳员； 收银员</a:t>
            </a:r>
            <a:endParaRPr lang="en-US" dirty="0" smtClean="0">
              <a:solidFill>
                <a:srgbClr val="0070C0"/>
              </a:solidFill>
            </a:endParaRPr>
          </a:p>
          <a:p>
            <a:pPr marL="180975" indent="-180975" algn="just">
              <a:lnSpc>
                <a:spcPct val="100000"/>
              </a:lnSpc>
              <a:buSzTx/>
              <a:buFontTx/>
              <a:buNone/>
            </a:pPr>
            <a:r>
              <a:rPr lang="en-US" altLang="zh-CN" i="1" dirty="0" smtClean="0">
                <a:latin typeface="Calibri" pitchFamily="34" charset="0"/>
              </a:rPr>
              <a:t>e.g.</a:t>
            </a:r>
            <a:r>
              <a:rPr lang="en-US" altLang="zh-CN" dirty="0" smtClean="0">
                <a:latin typeface="Calibri" pitchFamily="34" charset="0"/>
              </a:rPr>
              <a:t> </a:t>
            </a:r>
          </a:p>
          <a:p>
            <a:pPr marL="514350" indent="-514350" algn="just">
              <a:lnSpc>
                <a:spcPct val="100000"/>
              </a:lnSpc>
              <a:buSzTx/>
              <a:buFont typeface="+mj-lt"/>
              <a:buAutoNum type="arabicPeriod"/>
            </a:pPr>
            <a:r>
              <a:rPr lang="en-US" altLang="zh-CN" dirty="0" smtClean="0">
                <a:latin typeface="Calibri" pitchFamily="34" charset="0"/>
              </a:rPr>
              <a:t>The </a:t>
            </a:r>
            <a:r>
              <a:rPr lang="en-US" altLang="zh-CN" dirty="0" smtClean="0">
                <a:latin typeface="Calibri" pitchFamily="34" charset="0"/>
              </a:rPr>
              <a:t>cashier smiles across that bar code reader and asks, </a:t>
            </a:r>
            <a:r>
              <a:rPr lang="en-US" altLang="zh-CN" dirty="0" smtClean="0">
                <a:latin typeface="Calibri" pitchFamily="34" charset="0"/>
              </a:rPr>
              <a:t>“Paper </a:t>
            </a:r>
            <a:r>
              <a:rPr lang="en-US" altLang="zh-CN" dirty="0" smtClean="0">
                <a:latin typeface="Calibri" pitchFamily="34" charset="0"/>
              </a:rPr>
              <a:t>or plastic</a:t>
            </a:r>
            <a:r>
              <a:rPr lang="en-US" altLang="zh-CN" dirty="0" smtClean="0">
                <a:latin typeface="Calibri" pitchFamily="34" charset="0"/>
              </a:rPr>
              <a:t>?”</a:t>
            </a:r>
            <a:endParaRPr lang="en-US" altLang="zh-CN" dirty="0" smtClean="0">
              <a:latin typeface="Calibri" pitchFamily="34" charset="0"/>
            </a:endParaRPr>
          </a:p>
          <a:p>
            <a:pPr marL="180975" indent="-180975" algn="just">
              <a:lnSpc>
                <a:spcPct val="100000"/>
              </a:lnSpc>
              <a:buSzTx/>
              <a:buFontTx/>
              <a:buNone/>
            </a:pPr>
            <a:r>
              <a:rPr lang="zh-CN" altLang="en-US" sz="2400" dirty="0" smtClean="0">
                <a:solidFill>
                  <a:srgbClr val="0070C0"/>
                </a:solidFill>
                <a:latin typeface="宋体" pitchFamily="2" charset="-122"/>
              </a:rPr>
              <a:t>  </a:t>
            </a:r>
            <a:r>
              <a:rPr lang="zh-CN" altLang="en-US" sz="2400" dirty="0" smtClean="0">
                <a:solidFill>
                  <a:srgbClr val="0070C0"/>
                </a:solidFill>
                <a:latin typeface="宋体" pitchFamily="2" charset="-122"/>
              </a:rPr>
              <a:t> 收</a:t>
            </a:r>
            <a:r>
              <a:rPr lang="zh-CN" altLang="en-US" sz="2400" dirty="0" smtClean="0">
                <a:solidFill>
                  <a:srgbClr val="0070C0"/>
                </a:solidFill>
                <a:latin typeface="宋体" pitchFamily="2" charset="-122"/>
              </a:rPr>
              <a:t>银员隔着那台条码扫描仪，微笑</a:t>
            </a:r>
            <a:r>
              <a:rPr lang="zh-CN" altLang="en-US" sz="2400" dirty="0" smtClean="0">
                <a:solidFill>
                  <a:srgbClr val="0070C0"/>
                </a:solidFill>
                <a:latin typeface="宋体" pitchFamily="2" charset="-122"/>
              </a:rPr>
              <a:t>着问我，</a:t>
            </a:r>
            <a:r>
              <a:rPr lang="zh-CN" altLang="en-US" sz="2400" dirty="0" smtClean="0">
                <a:solidFill>
                  <a:srgbClr val="0070C0"/>
                </a:solidFill>
                <a:latin typeface="宋体" pitchFamily="2" charset="-122"/>
              </a:rPr>
              <a:t>“用纸袋</a:t>
            </a:r>
            <a:r>
              <a:rPr lang="zh-CN" altLang="en-US" sz="2400" dirty="0" smtClean="0">
                <a:solidFill>
                  <a:srgbClr val="0070C0"/>
                </a:solidFill>
                <a:latin typeface="宋体" pitchFamily="2" charset="-122"/>
              </a:rPr>
              <a:t>还是塑 </a:t>
            </a:r>
            <a:endParaRPr lang="en-US" altLang="zh-CN" sz="2400" dirty="0" smtClean="0">
              <a:solidFill>
                <a:srgbClr val="0070C0"/>
              </a:solidFill>
              <a:latin typeface="宋体" pitchFamily="2" charset="-122"/>
            </a:endParaRPr>
          </a:p>
          <a:p>
            <a:pPr marL="180975" indent="-180975" algn="just">
              <a:lnSpc>
                <a:spcPct val="100000"/>
              </a:lnSpc>
              <a:buSzTx/>
              <a:buFontTx/>
              <a:buNone/>
            </a:pPr>
            <a:r>
              <a:rPr lang="en-US" altLang="zh-CN" sz="2400" dirty="0">
                <a:solidFill>
                  <a:srgbClr val="0070C0"/>
                </a:solidFill>
                <a:latin typeface="宋体" pitchFamily="2" charset="-122"/>
              </a:rPr>
              <a:t> </a:t>
            </a:r>
            <a:r>
              <a:rPr lang="en-US" altLang="zh-CN" sz="2400" dirty="0" smtClean="0">
                <a:solidFill>
                  <a:srgbClr val="0070C0"/>
                </a:solidFill>
                <a:latin typeface="宋体" pitchFamily="2" charset="-122"/>
              </a:rPr>
              <a:t>  </a:t>
            </a:r>
            <a:r>
              <a:rPr lang="zh-CN" altLang="en-US" sz="2400" dirty="0" smtClean="0">
                <a:solidFill>
                  <a:srgbClr val="0070C0"/>
                </a:solidFill>
                <a:latin typeface="宋体" pitchFamily="2" charset="-122"/>
              </a:rPr>
              <a:t>料</a:t>
            </a:r>
            <a:r>
              <a:rPr lang="zh-CN" altLang="en-US" sz="2400" dirty="0" smtClean="0">
                <a:solidFill>
                  <a:srgbClr val="0070C0"/>
                </a:solidFill>
                <a:latin typeface="宋体" pitchFamily="2" charset="-122"/>
              </a:rPr>
              <a:t>袋</a:t>
            </a:r>
            <a:r>
              <a:rPr lang="zh-CN" altLang="en-US" sz="2400" dirty="0" smtClean="0">
                <a:solidFill>
                  <a:srgbClr val="0070C0"/>
                </a:solidFill>
                <a:latin typeface="宋体" pitchFamily="2" charset="-122"/>
              </a:rPr>
              <a:t>？”</a:t>
            </a:r>
          </a:p>
          <a:p>
            <a:pPr marL="514350" indent="-514350" algn="just">
              <a:lnSpc>
                <a:spcPct val="100000"/>
              </a:lnSpc>
              <a:buSzTx/>
              <a:buFont typeface="+mj-lt"/>
              <a:buAutoNum type="arabicPeriod" startAt="2"/>
            </a:pPr>
            <a:r>
              <a:rPr lang="en-US" altLang="zh-CN" dirty="0" smtClean="0">
                <a:latin typeface="Calibri" pitchFamily="34" charset="0"/>
              </a:rPr>
              <a:t>My </a:t>
            </a:r>
            <a:r>
              <a:rPr lang="en-US" altLang="zh-CN" dirty="0" smtClean="0">
                <a:latin typeface="Calibri" pitchFamily="34" charset="0"/>
              </a:rPr>
              <a:t>mother is a cashier at a fast-food restaurant.</a:t>
            </a:r>
          </a:p>
          <a:p>
            <a:pPr marL="180975" indent="-180975" algn="just">
              <a:lnSpc>
                <a:spcPct val="100000"/>
              </a:lnSpc>
              <a:buSzTx/>
              <a:buFontTx/>
              <a:buNone/>
            </a:pPr>
            <a:r>
              <a:rPr lang="zh-CN" altLang="en-US" sz="2400" dirty="0" smtClean="0">
                <a:solidFill>
                  <a:srgbClr val="0070C0"/>
                </a:solidFill>
                <a:latin typeface="Calibri" pitchFamily="34" charset="0"/>
              </a:rPr>
              <a:t>     </a:t>
            </a:r>
            <a:r>
              <a:rPr lang="zh-CN" altLang="en-US" sz="2400" dirty="0" smtClean="0">
                <a:solidFill>
                  <a:srgbClr val="0070C0"/>
                </a:solidFill>
                <a:latin typeface="Calibri" pitchFamily="34" charset="0"/>
              </a:rPr>
              <a:t>  我</a:t>
            </a:r>
            <a:r>
              <a:rPr lang="zh-CN" altLang="en-US" sz="2400" dirty="0" smtClean="0">
                <a:solidFill>
                  <a:srgbClr val="0070C0"/>
                </a:solidFill>
                <a:latin typeface="Calibri" pitchFamily="34" charset="0"/>
              </a:rPr>
              <a:t>母亲是一家快餐店的收银员。</a:t>
            </a:r>
            <a:endParaRPr lang="en-US" altLang="zh-CN" sz="2400" dirty="0" smtClean="0">
              <a:solidFill>
                <a:srgbClr val="0070C0"/>
              </a:solidFill>
              <a:latin typeface="Calibri" pitchFamily="34" charset="0"/>
            </a:endParaRPr>
          </a:p>
          <a:p>
            <a:endParaRPr lang="zh-CN" altLang="en-US" dirty="0" smtClean="0"/>
          </a:p>
          <a:p>
            <a:pPr lvl="1" eaLnBrk="1" hangingPunct="1">
              <a:buNone/>
              <a:defRPr/>
            </a:pPr>
            <a:endParaRPr lang="en-US" altLang="zh-CN" dirty="0" smtClean="0"/>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7"/>
          <p:cNvPicPr>
            <a:picLocks noChangeAspect="1" noChangeArrowheads="1"/>
          </p:cNvPicPr>
          <p:nvPr/>
        </p:nvPicPr>
        <p:blipFill>
          <a:blip r:embed="rId8" cstate="print"/>
          <a:srcRect/>
          <a:stretch>
            <a:fillRect/>
          </a:stretch>
        </p:blipFill>
        <p:spPr bwMode="auto">
          <a:xfrm>
            <a:off x="1819001" y="800293"/>
            <a:ext cx="974366" cy="317407"/>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4" end="4"/>
                                            </p:txEl>
                                          </p:spTgt>
                                        </p:tgtEl>
                                        <p:attrNameLst>
                                          <p:attrName>style.visibility</p:attrName>
                                        </p:attrNameLst>
                                      </p:cBhvr>
                                      <p:to>
                                        <p:strVal val="visible"/>
                                      </p:to>
                                    </p:set>
                                    <p:animEffect transition="in" filter="dissolve">
                                      <p:cBhvr>
                                        <p:cTn id="12" dur="500"/>
                                        <p:tgtEl>
                                          <p:spTgt spid="1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6" end="6"/>
                                            </p:txEl>
                                          </p:spTgt>
                                        </p:tgtEl>
                                        <p:attrNameLst>
                                          <p:attrName>style.visibility</p:attrName>
                                        </p:attrNameLst>
                                      </p:cBhvr>
                                      <p:to>
                                        <p:strVal val="visible"/>
                                      </p:to>
                                    </p:set>
                                    <p:animEffect transition="in" filter="dissolve">
                                      <p:cBhvr>
                                        <p:cTn id="17" dur="500"/>
                                        <p:tgtEl>
                                          <p:spTgt spid="15">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79388" algn="just">
              <a:spcBef>
                <a:spcPts val="600"/>
              </a:spcBef>
              <a:buNone/>
            </a:pPr>
            <a:r>
              <a:rPr lang="en-US" sz="3200" b="1" dirty="0" smtClean="0"/>
              <a:t>grin </a:t>
            </a:r>
            <a:r>
              <a:rPr lang="en-US" dirty="0" smtClean="0"/>
              <a:t> </a:t>
            </a:r>
            <a:endParaRPr lang="zh-CN" altLang="en-US" dirty="0" smtClean="0"/>
          </a:p>
          <a:p>
            <a:pPr marL="180975" indent="-179388" algn="just">
              <a:spcBef>
                <a:spcPts val="600"/>
              </a:spcBef>
              <a:buNone/>
            </a:pPr>
            <a:r>
              <a:rPr lang="en-US" b="1" dirty="0" smtClean="0"/>
              <a:t>1. </a:t>
            </a:r>
            <a:r>
              <a:rPr lang="en-US" i="1" dirty="0" smtClean="0">
                <a:solidFill>
                  <a:srgbClr val="C00000"/>
                </a:solidFill>
              </a:rPr>
              <a:t>vi</a:t>
            </a:r>
            <a:r>
              <a:rPr lang="en-US" dirty="0" smtClean="0">
                <a:solidFill>
                  <a:srgbClr val="C00000"/>
                </a:solidFill>
              </a:rPr>
              <a:t>.</a:t>
            </a:r>
            <a:r>
              <a:rPr lang="en-US" dirty="0" smtClean="0"/>
              <a:t> </a:t>
            </a:r>
            <a:r>
              <a:rPr lang="en-US" altLang="zh-CN" dirty="0"/>
              <a:t>to </a:t>
            </a:r>
            <a:r>
              <a:rPr lang="en-US" dirty="0" smtClean="0"/>
              <a:t>smile </a:t>
            </a:r>
            <a:r>
              <a:rPr lang="en-US" dirty="0" smtClean="0"/>
              <a:t>showing your teeth </a:t>
            </a:r>
            <a:r>
              <a:rPr lang="zh-CN" altLang="en-US" sz="2400" dirty="0" smtClean="0">
                <a:solidFill>
                  <a:srgbClr val="0070C0"/>
                </a:solidFill>
              </a:rPr>
              <a:t>露齿而笑；咧嘴笑</a:t>
            </a:r>
            <a:endParaRPr lang="zh-CN" altLang="en-US" dirty="0" smtClean="0">
              <a:solidFill>
                <a:srgbClr val="0070C0"/>
              </a:solidFill>
            </a:endParaRPr>
          </a:p>
          <a:p>
            <a:pPr marL="180975" indent="-179388" algn="just">
              <a:lnSpc>
                <a:spcPct val="95000"/>
              </a:lnSpc>
              <a:spcBef>
                <a:spcPts val="600"/>
              </a:spcBef>
              <a:buNone/>
            </a:pPr>
            <a:r>
              <a:rPr lang="en-US" altLang="zh-CN" i="1" dirty="0" smtClean="0">
                <a:latin typeface="Calibri" pitchFamily="34" charset="0"/>
              </a:rPr>
              <a:t>e.g.</a:t>
            </a:r>
            <a:r>
              <a:rPr lang="en-US" altLang="zh-CN" dirty="0" smtClean="0">
                <a:latin typeface="Calibri" pitchFamily="34" charset="0"/>
              </a:rPr>
              <a:t> </a:t>
            </a:r>
          </a:p>
          <a:p>
            <a:pPr marL="180975" indent="-179388" algn="just">
              <a:lnSpc>
                <a:spcPct val="95000"/>
              </a:lnSpc>
              <a:spcBef>
                <a:spcPts val="600"/>
              </a:spcBef>
              <a:buNone/>
            </a:pPr>
            <a:r>
              <a:rPr lang="en-US" altLang="zh-CN" dirty="0" smtClean="0">
                <a:latin typeface="Calibri" pitchFamily="34" charset="0"/>
              </a:rPr>
              <a:t>1. He grinned at me, as if sharing a secret joke.  </a:t>
            </a:r>
            <a:r>
              <a:rPr lang="zh-CN" altLang="en-US" dirty="0" smtClean="0">
                <a:latin typeface="Calibri" pitchFamily="34" charset="0"/>
              </a:rPr>
              <a:t> </a:t>
            </a:r>
          </a:p>
          <a:p>
            <a:pPr marL="180975" indent="-179388" algn="just">
              <a:lnSpc>
                <a:spcPct val="95000"/>
              </a:lnSpc>
              <a:spcBef>
                <a:spcPts val="600"/>
              </a:spcBef>
              <a:buNone/>
            </a:pP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他朝我龇牙一笑</a:t>
            </a:r>
            <a:r>
              <a:rPr lang="en-US" altLang="zh-CN" sz="2400" dirty="0" smtClean="0">
                <a:solidFill>
                  <a:srgbClr val="0070C0"/>
                </a:solidFill>
                <a:latin typeface="+mn-ea"/>
              </a:rPr>
              <a:t>,</a:t>
            </a:r>
            <a:r>
              <a:rPr lang="en-US" altLang="zh-CN" sz="2400" dirty="0" smtClean="0">
                <a:solidFill>
                  <a:srgbClr val="0070C0"/>
                </a:solidFill>
                <a:latin typeface="Calibri" pitchFamily="34" charset="0"/>
              </a:rPr>
              <a:t> </a:t>
            </a:r>
            <a:r>
              <a:rPr lang="zh-CN" altLang="en-US" sz="2400" dirty="0" smtClean="0">
                <a:solidFill>
                  <a:srgbClr val="0070C0"/>
                </a:solidFill>
                <a:latin typeface="Calibri" pitchFamily="34" charset="0"/>
              </a:rPr>
              <a:t>好像彼此会心领略一个笑话。</a:t>
            </a:r>
          </a:p>
          <a:p>
            <a:pPr marL="180975" indent="-179388" algn="just">
              <a:lnSpc>
                <a:spcPct val="95000"/>
              </a:lnSpc>
              <a:spcBef>
                <a:spcPts val="600"/>
              </a:spcBef>
              <a:buNone/>
            </a:pPr>
            <a:r>
              <a:rPr lang="en-US" altLang="zh-CN" dirty="0" smtClean="0">
                <a:latin typeface="Calibri" pitchFamily="34" charset="0"/>
              </a:rPr>
              <a:t>2. He grins, delighted at the memory.</a:t>
            </a:r>
          </a:p>
          <a:p>
            <a:pPr marL="180975" indent="-179388" algn="just">
              <a:lnSpc>
                <a:spcPct val="95000"/>
              </a:lnSpc>
              <a:spcBef>
                <a:spcPts val="600"/>
              </a:spcBef>
              <a:buNone/>
            </a:pPr>
            <a:r>
              <a:rPr lang="zh-CN" altLang="en-US" sz="2400" dirty="0" smtClean="0">
                <a:solidFill>
                  <a:srgbClr val="0070C0"/>
                </a:solidFill>
                <a:latin typeface="Calibri" pitchFamily="34" charset="0"/>
              </a:rPr>
              <a:t>     想到往事，他开心地咧嘴笑了起来。 </a:t>
            </a:r>
            <a:endParaRPr lang="en-US" altLang="zh-CN" sz="2400" dirty="0" smtClean="0">
              <a:solidFill>
                <a:srgbClr val="0070C0"/>
              </a:solidFill>
              <a:latin typeface="Calibri" pitchFamily="34" charset="0"/>
            </a:endParaRPr>
          </a:p>
          <a:p>
            <a:pPr marL="180975" indent="-179388" algn="just">
              <a:lnSpc>
                <a:spcPct val="95000"/>
              </a:lnSpc>
              <a:spcBef>
                <a:spcPts val="600"/>
              </a:spcBef>
              <a:buNone/>
            </a:pPr>
            <a:r>
              <a:rPr lang="en-US" b="1" dirty="0" smtClean="0"/>
              <a:t>2. </a:t>
            </a:r>
            <a:r>
              <a:rPr lang="en-US" i="1" dirty="0" smtClean="0">
                <a:solidFill>
                  <a:srgbClr val="C00000"/>
                </a:solidFill>
              </a:rPr>
              <a:t>n</a:t>
            </a:r>
            <a:r>
              <a:rPr lang="en-US" i="1" dirty="0" smtClean="0">
                <a:solidFill>
                  <a:srgbClr val="C00000"/>
                </a:solidFill>
              </a:rPr>
              <a:t>. </a:t>
            </a:r>
            <a:r>
              <a:rPr lang="en-US" dirty="0" smtClean="0">
                <a:solidFill>
                  <a:srgbClr val="C00000"/>
                </a:solidFill>
              </a:rPr>
              <a:t>[</a:t>
            </a:r>
            <a:r>
              <a:rPr lang="en-US" dirty="0" smtClean="0">
                <a:solidFill>
                  <a:srgbClr val="C00000"/>
                </a:solidFill>
              </a:rPr>
              <a:t>C]</a:t>
            </a:r>
            <a:r>
              <a:rPr lang="en-US" dirty="0" smtClean="0"/>
              <a:t> a big smile that shows your teeth </a:t>
            </a:r>
            <a:r>
              <a:rPr lang="zh-CN" altLang="en-US" sz="2400" dirty="0" smtClean="0">
                <a:solidFill>
                  <a:srgbClr val="0070C0"/>
                </a:solidFill>
              </a:rPr>
              <a:t>露齿笑；咧嘴笑</a:t>
            </a:r>
            <a:endParaRPr lang="en-US" dirty="0" smtClean="0">
              <a:solidFill>
                <a:srgbClr val="0070C0"/>
              </a:solidFill>
            </a:endParaRPr>
          </a:p>
          <a:p>
            <a:pPr marL="180975" indent="-179388" algn="just">
              <a:lnSpc>
                <a:spcPct val="95000"/>
              </a:lnSpc>
              <a:spcBef>
                <a:spcPts val="600"/>
              </a:spcBef>
              <a:buNone/>
            </a:pPr>
            <a:r>
              <a:rPr lang="en-US" altLang="zh-CN" i="1" dirty="0" smtClean="0">
                <a:latin typeface="Calibri" pitchFamily="34" charset="0"/>
              </a:rPr>
              <a:t>e.g. </a:t>
            </a:r>
            <a:r>
              <a:rPr lang="en-US" altLang="zh-CN" dirty="0" smtClean="0">
                <a:latin typeface="Calibri" pitchFamily="34" charset="0"/>
              </a:rPr>
              <a:t>I know she is joking because she has a big grin on her </a:t>
            </a:r>
            <a:endParaRPr lang="en-US" altLang="zh-CN" dirty="0" smtClean="0">
              <a:latin typeface="Calibri" pitchFamily="34" charset="0"/>
            </a:endParaRPr>
          </a:p>
          <a:p>
            <a:pPr marL="180975" indent="-179388" algn="just">
              <a:lnSpc>
                <a:spcPct val="95000"/>
              </a:lnSpc>
              <a:spcBef>
                <a:spcPts val="600"/>
              </a:spcBef>
              <a:buNone/>
            </a:pPr>
            <a:r>
              <a:rPr lang="en-US" altLang="zh-CN" dirty="0">
                <a:latin typeface="Calibri" pitchFamily="34" charset="0"/>
              </a:rPr>
              <a:t> </a:t>
            </a:r>
            <a:r>
              <a:rPr lang="en-US" altLang="zh-CN" dirty="0" smtClean="0">
                <a:latin typeface="Calibri" pitchFamily="34" charset="0"/>
              </a:rPr>
              <a:t>      </a:t>
            </a:r>
            <a:r>
              <a:rPr lang="en-US" altLang="zh-CN" dirty="0" smtClean="0">
                <a:latin typeface="Calibri" pitchFamily="34" charset="0"/>
              </a:rPr>
              <a:t>face</a:t>
            </a:r>
            <a:r>
              <a:rPr lang="en-US" altLang="zh-CN" dirty="0" smtClean="0">
                <a:latin typeface="Calibri" pitchFamily="34" charset="0"/>
              </a:rPr>
              <a:t>.</a:t>
            </a:r>
          </a:p>
          <a:p>
            <a:pPr marL="180975" indent="-179388" algn="just">
              <a:lnSpc>
                <a:spcPct val="95000"/>
              </a:lnSpc>
              <a:spcBef>
                <a:spcPts val="600"/>
              </a:spcBef>
              <a:buNone/>
            </a:pPr>
            <a:r>
              <a:rPr lang="en-US" altLang="zh-CN" dirty="0" smtClean="0">
                <a:latin typeface="Calibri" pitchFamily="34" charset="0"/>
              </a:rPr>
              <a:t>     </a:t>
            </a:r>
            <a:r>
              <a:rPr lang="en-US" altLang="zh-CN" dirty="0" smtClean="0">
                <a:latin typeface="Calibri" pitchFamily="34" charset="0"/>
              </a:rPr>
              <a:t>  </a:t>
            </a:r>
            <a:r>
              <a:rPr lang="zh-CN" altLang="en-US" sz="2400" dirty="0" smtClean="0">
                <a:solidFill>
                  <a:srgbClr val="0070C0"/>
                </a:solidFill>
                <a:latin typeface="Calibri" pitchFamily="34" charset="0"/>
              </a:rPr>
              <a:t>我</a:t>
            </a:r>
            <a:r>
              <a:rPr lang="zh-CN" altLang="en-US" sz="2400" dirty="0" smtClean="0">
                <a:solidFill>
                  <a:srgbClr val="0070C0"/>
                </a:solidFill>
                <a:latin typeface="Calibri" pitchFamily="34" charset="0"/>
              </a:rPr>
              <a:t>知道她是在开玩笑，因为她脸上笑容灿烂。</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30"/>
          <p:cNvPicPr>
            <a:picLocks noChangeAspect="1" noChangeArrowheads="1"/>
          </p:cNvPicPr>
          <p:nvPr/>
        </p:nvPicPr>
        <p:blipFill>
          <a:blip r:embed="rId8" cstate="print"/>
          <a:srcRect/>
          <a:stretch>
            <a:fillRect/>
          </a:stretch>
        </p:blipFill>
        <p:spPr bwMode="auto">
          <a:xfrm>
            <a:off x="1349875" y="760259"/>
            <a:ext cx="655698" cy="277959"/>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10" end="10"/>
                                            </p:txEl>
                                          </p:spTgt>
                                        </p:tgtEl>
                                        <p:attrNameLst>
                                          <p:attrName>style.visibility</p:attrName>
                                        </p:attrNameLst>
                                      </p:cBhvr>
                                      <p:to>
                                        <p:strVal val="visible"/>
                                      </p:to>
                                    </p:set>
                                    <p:animEffect transition="in" filter="dissolve">
                                      <p:cBhvr>
                                        <p:cTn id="17" dur="500"/>
                                        <p:tgtEl>
                                          <p:spTgt spid="15">
                                            <p:txEl>
                                              <p:pRg st="10" end="1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80000"/>
              </a:lnSpc>
              <a:spcBef>
                <a:spcPts val="600"/>
              </a:spcBef>
              <a:buNone/>
            </a:pPr>
            <a:r>
              <a:rPr lang="en-US" sz="3200" b="1" dirty="0" smtClean="0"/>
              <a:t>fund </a:t>
            </a:r>
            <a:r>
              <a:rPr lang="en-US" sz="3200" dirty="0" smtClean="0"/>
              <a:t> </a:t>
            </a:r>
            <a:r>
              <a:rPr lang="en-US" dirty="0" smtClean="0"/>
              <a:t>              </a:t>
            </a:r>
            <a:endParaRPr lang="zh-CN" altLang="en-US" dirty="0" smtClean="0"/>
          </a:p>
          <a:p>
            <a:pPr marL="361950" indent="-360363" algn="just">
              <a:spcBef>
                <a:spcPts val="600"/>
              </a:spcBef>
              <a:buNone/>
            </a:pPr>
            <a:r>
              <a:rPr lang="en-US" b="1" dirty="0" smtClean="0"/>
              <a:t>1.</a:t>
            </a:r>
            <a:r>
              <a:rPr lang="en-US" i="1" dirty="0" smtClean="0"/>
              <a:t> </a:t>
            </a:r>
            <a:r>
              <a:rPr lang="en-US" i="1" dirty="0" smtClean="0">
                <a:solidFill>
                  <a:srgbClr val="C00000"/>
                </a:solidFill>
              </a:rPr>
              <a:t>n</a:t>
            </a:r>
            <a:r>
              <a:rPr lang="en-US" i="1" dirty="0" smtClean="0">
                <a:solidFill>
                  <a:srgbClr val="C00000"/>
                </a:solidFill>
              </a:rPr>
              <a:t>. </a:t>
            </a:r>
            <a:r>
              <a:rPr lang="en-US" dirty="0" smtClean="0">
                <a:solidFill>
                  <a:srgbClr val="C00000"/>
                </a:solidFill>
              </a:rPr>
              <a:t>[</a:t>
            </a:r>
            <a:r>
              <a:rPr lang="en-US" dirty="0" smtClean="0">
                <a:solidFill>
                  <a:srgbClr val="C00000"/>
                </a:solidFill>
              </a:rPr>
              <a:t>C] </a:t>
            </a:r>
            <a:r>
              <a:rPr lang="en-US" dirty="0" smtClean="0"/>
              <a:t>an amount of money that you collect, save, or invest </a:t>
            </a:r>
            <a:r>
              <a:rPr lang="zh-CN" altLang="en-US" sz="2400" dirty="0" smtClean="0">
                <a:solidFill>
                  <a:srgbClr val="0070C0"/>
                </a:solidFill>
              </a:rPr>
              <a:t>资金；基金； 专款</a:t>
            </a:r>
            <a:endParaRPr lang="en-US" dirty="0" smtClean="0">
              <a:solidFill>
                <a:srgbClr val="0070C0"/>
              </a:solidFill>
            </a:endParaRPr>
          </a:p>
          <a:p>
            <a:pPr marL="361950" indent="-360363" algn="just">
              <a:spcBef>
                <a:spcPts val="600"/>
              </a:spcBef>
              <a:buNone/>
            </a:pPr>
            <a:r>
              <a:rPr lang="en-US" altLang="zh-CN" i="1" dirty="0" smtClean="0"/>
              <a:t>e.g.</a:t>
            </a:r>
          </a:p>
          <a:p>
            <a:pPr marL="361950" indent="-360363" algn="just">
              <a:spcBef>
                <a:spcPts val="600"/>
              </a:spcBef>
              <a:buNone/>
            </a:pPr>
            <a:r>
              <a:rPr lang="en-US" altLang="zh-CN" dirty="0" smtClean="0"/>
              <a:t>1. The concert will raise funds for research into Aids.</a:t>
            </a:r>
          </a:p>
          <a:p>
            <a:pPr marL="361950" indent="-360363" algn="just">
              <a:spcBef>
                <a:spcPts val="600"/>
              </a:spcBef>
              <a:buNone/>
            </a:pPr>
            <a:r>
              <a:rPr lang="zh-CN" altLang="en-US" sz="2400" dirty="0" smtClean="0">
                <a:solidFill>
                  <a:srgbClr val="0070C0"/>
                </a:solidFill>
              </a:rPr>
              <a:t>     这场音乐会将为艾滋病研究筹款。</a:t>
            </a:r>
          </a:p>
          <a:p>
            <a:pPr marL="361950" indent="-360363" algn="just">
              <a:spcBef>
                <a:spcPts val="600"/>
              </a:spcBef>
              <a:buNone/>
            </a:pPr>
            <a:r>
              <a:rPr lang="en-US" altLang="zh-CN" dirty="0" smtClean="0"/>
              <a:t>2. We made a contribution to the famine relief fund.</a:t>
            </a:r>
          </a:p>
          <a:p>
            <a:pPr marL="361950" indent="-360363" algn="just">
              <a:spcBef>
                <a:spcPts val="600"/>
              </a:spcBef>
              <a:buNone/>
            </a:pPr>
            <a:r>
              <a:rPr lang="zh-CN" altLang="en-US" sz="2400" dirty="0" smtClean="0">
                <a:solidFill>
                  <a:srgbClr val="0070C0"/>
                </a:solidFill>
              </a:rPr>
              <a:t>     我们给饥荒赈济基金捐了款。</a:t>
            </a:r>
          </a:p>
          <a:p>
            <a:pPr marL="361950" indent="-360363" algn="just">
              <a:spcBef>
                <a:spcPts val="600"/>
              </a:spcBef>
              <a:buNone/>
            </a:pPr>
            <a:r>
              <a:rPr lang="en-US" b="1" dirty="0" smtClean="0"/>
              <a:t>2. </a:t>
            </a:r>
            <a:r>
              <a:rPr lang="en-US" i="1" dirty="0" err="1" smtClean="0">
                <a:solidFill>
                  <a:srgbClr val="C00000"/>
                </a:solidFill>
              </a:rPr>
              <a:t>vt.</a:t>
            </a:r>
            <a:r>
              <a:rPr lang="en-US" i="1" dirty="0" smtClean="0"/>
              <a:t> </a:t>
            </a:r>
            <a:r>
              <a:rPr lang="en-US" altLang="zh-CN" dirty="0" smtClean="0"/>
              <a:t>to </a:t>
            </a:r>
            <a:r>
              <a:rPr lang="en-US" dirty="0" smtClean="0"/>
              <a:t>provide </a:t>
            </a:r>
            <a:r>
              <a:rPr lang="en-US" dirty="0" smtClean="0"/>
              <a:t>the money for s</a:t>
            </a:r>
            <a:r>
              <a:rPr lang="en-US" altLang="zh-CN" dirty="0" smtClean="0"/>
              <a:t>th.</a:t>
            </a:r>
            <a:r>
              <a:rPr lang="en-US" dirty="0" smtClean="0"/>
              <a:t> that costs a lot </a:t>
            </a:r>
            <a:r>
              <a:rPr lang="zh-CN" altLang="en-US" sz="2400" dirty="0" smtClean="0">
                <a:solidFill>
                  <a:srgbClr val="0070C0"/>
                </a:solidFill>
                <a:latin typeface="+mn-ea"/>
              </a:rPr>
              <a:t>为</a:t>
            </a:r>
            <a:r>
              <a:rPr lang="en-US" altLang="zh-CN" sz="2400" dirty="0" smtClean="0">
                <a:solidFill>
                  <a:srgbClr val="0070C0"/>
                </a:solidFill>
                <a:latin typeface="+mn-ea"/>
              </a:rPr>
              <a:t>…</a:t>
            </a:r>
            <a:r>
              <a:rPr lang="zh-CN" altLang="en-US" sz="2400" dirty="0" smtClean="0">
                <a:solidFill>
                  <a:srgbClr val="0070C0"/>
                </a:solidFill>
                <a:latin typeface="+mn-ea"/>
              </a:rPr>
              <a:t>提供</a:t>
            </a:r>
            <a:r>
              <a:rPr lang="zh-CN" altLang="en-US" sz="2400" dirty="0" smtClean="0">
                <a:solidFill>
                  <a:srgbClr val="0070C0"/>
                </a:solidFill>
              </a:rPr>
              <a:t>资金；资助</a:t>
            </a:r>
            <a:endParaRPr lang="en-US" dirty="0" smtClean="0">
              <a:solidFill>
                <a:srgbClr val="0070C0"/>
              </a:solidFill>
            </a:endParaRPr>
          </a:p>
          <a:p>
            <a:pPr marL="361950" indent="-360363" algn="just">
              <a:spcBef>
                <a:spcPts val="600"/>
              </a:spcBef>
              <a:buNone/>
            </a:pPr>
            <a:r>
              <a:rPr lang="en-US" altLang="zh-CN" i="1" dirty="0" smtClean="0"/>
              <a:t>e.g. </a:t>
            </a:r>
            <a:r>
              <a:rPr lang="en-US" dirty="0" smtClean="0"/>
              <a:t>The airport is being privately funded by a construction </a:t>
            </a:r>
            <a:endParaRPr lang="en-US" dirty="0" smtClean="0"/>
          </a:p>
          <a:p>
            <a:pPr marL="361950" indent="-360363" algn="just">
              <a:spcBef>
                <a:spcPts val="600"/>
              </a:spcBef>
              <a:buNone/>
            </a:pPr>
            <a:r>
              <a:rPr lang="en-US" dirty="0"/>
              <a:t> </a:t>
            </a:r>
            <a:r>
              <a:rPr lang="en-US" dirty="0" smtClean="0"/>
              <a:t>       </a:t>
            </a:r>
            <a:r>
              <a:rPr lang="en-US" dirty="0" smtClean="0"/>
              <a:t>group</a:t>
            </a:r>
            <a:r>
              <a:rPr lang="en-US" dirty="0" smtClean="0"/>
              <a:t>.</a:t>
            </a:r>
          </a:p>
          <a:p>
            <a:pPr marL="361950" indent="-360363" algn="just">
              <a:spcBef>
                <a:spcPts val="600"/>
              </a:spcBef>
              <a:buNone/>
            </a:pPr>
            <a:r>
              <a:rPr lang="zh-CN" altLang="en-US" sz="2400" dirty="0" smtClean="0">
                <a:solidFill>
                  <a:srgbClr val="0070C0"/>
                </a:solidFill>
              </a:rPr>
              <a:t>     </a:t>
            </a:r>
            <a:r>
              <a:rPr lang="zh-CN" altLang="en-US" sz="2400" dirty="0" smtClean="0">
                <a:solidFill>
                  <a:srgbClr val="0070C0"/>
                </a:solidFill>
              </a:rPr>
              <a:t>    该</a:t>
            </a:r>
            <a:r>
              <a:rPr lang="zh-CN" altLang="en-US" sz="2400" dirty="0" smtClean="0">
                <a:solidFill>
                  <a:srgbClr val="0070C0"/>
                </a:solidFill>
              </a:rPr>
              <a:t>机场是由一个建筑集团私人出资兴建的。</a:t>
            </a:r>
          </a:p>
          <a:p>
            <a:pPr>
              <a:buNone/>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2"/>
          <p:cNvPicPr>
            <a:picLocks noChangeAspect="1" noChangeArrowheads="1"/>
          </p:cNvPicPr>
          <p:nvPr/>
        </p:nvPicPr>
        <p:blipFill>
          <a:blip r:embed="rId8" cstate="print"/>
          <a:srcRect/>
          <a:stretch>
            <a:fillRect/>
          </a:stretch>
        </p:blipFill>
        <p:spPr bwMode="auto">
          <a:xfrm>
            <a:off x="1323889" y="715537"/>
            <a:ext cx="802975" cy="244716"/>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10" end="10"/>
                                            </p:txEl>
                                          </p:spTgt>
                                        </p:tgtEl>
                                        <p:attrNameLst>
                                          <p:attrName>style.visibility</p:attrName>
                                        </p:attrNameLst>
                                      </p:cBhvr>
                                      <p:to>
                                        <p:strVal val="visible"/>
                                      </p:to>
                                    </p:set>
                                    <p:animEffect transition="in" filter="dissolve">
                                      <p:cBhvr>
                                        <p:cTn id="17" dur="500"/>
                                        <p:tgtEl>
                                          <p:spTgt spid="15">
                                            <p:txEl>
                                              <p:pRg st="10" end="1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4101" name="图片 5" descr="Back">
            <a:hlinkClick r:id="rId3" action="ppaction://hlinksldjump"/>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56513" y="47625"/>
            <a:ext cx="558800" cy="393700"/>
          </a:xfrm>
          <a:prstGeom prst="rect">
            <a:avLst/>
          </a:prstGeom>
          <a:noFill/>
          <a:ln>
            <a:noFill/>
          </a:ln>
          <a:scene3d>
            <a:camera prst="orthographicFront"/>
            <a:lightRig rig="threePt" dir="t"/>
          </a:scene3d>
          <a:sp3d>
            <a:bevelT/>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4100" name="文本框 4"/>
          <p:cNvSpPr txBox="1">
            <a:spLocks noChangeArrowheads="1"/>
          </p:cNvSpPr>
          <p:nvPr/>
        </p:nvSpPr>
        <p:spPr bwMode="auto">
          <a:xfrm>
            <a:off x="184150" y="74613"/>
            <a:ext cx="2216150" cy="460375"/>
          </a:xfrm>
          <a:prstGeom prst="rect">
            <a:avLst/>
          </a:prstGeom>
          <a:noFill/>
          <a:ln w="9525">
            <a:noFill/>
            <a:miter lim="800000"/>
            <a:headEnd/>
            <a:tailEnd/>
          </a:ln>
        </p:spPr>
        <p:txBody>
          <a:bodyPr>
            <a:spAutoFit/>
          </a:bodyPr>
          <a:lstStyle/>
          <a:p>
            <a:pPr eaLnBrk="1" hangingPunct="1">
              <a:buFont typeface="Arial" charset="0"/>
              <a:buNone/>
            </a:pPr>
            <a:r>
              <a:rPr lang="en-US" altLang="zh-CN" sz="2400">
                <a:solidFill>
                  <a:schemeClr val="bg1"/>
                </a:solidFill>
                <a:latin typeface="Arial Black" pitchFamily="34" charset="0"/>
              </a:rPr>
              <a:t>Warming Up</a:t>
            </a:r>
          </a:p>
        </p:txBody>
      </p:sp>
      <p:sp>
        <p:nvSpPr>
          <p:cNvPr id="10" name="内容占位符 2"/>
          <p:cNvSpPr>
            <a:spLocks noGrp="1"/>
          </p:cNvSpPr>
          <p:nvPr>
            <p:ph idx="1"/>
          </p:nvPr>
        </p:nvSpPr>
        <p:spPr>
          <a:xfrm>
            <a:off x="184150" y="788989"/>
            <a:ext cx="8834438" cy="4736380"/>
          </a:xfrm>
        </p:spPr>
        <p:txBody>
          <a:bodyPr/>
          <a:lstStyle/>
          <a:p>
            <a:pPr marL="358775">
              <a:spcBef>
                <a:spcPct val="10000"/>
              </a:spcBef>
              <a:buNone/>
            </a:pPr>
            <a:r>
              <a:rPr lang="en-US" altLang="zh-CN" dirty="0" smtClean="0">
                <a:cs typeface="MV Boli" pitchFamily="2" charset="0"/>
              </a:rPr>
              <a:t>A father says “I love you”</a:t>
            </a:r>
          </a:p>
          <a:p>
            <a:pPr marL="358775">
              <a:spcBef>
                <a:spcPct val="10000"/>
              </a:spcBef>
              <a:buNone/>
            </a:pPr>
            <a:r>
              <a:rPr lang="en-US" altLang="zh-CN" dirty="0" smtClean="0">
                <a:cs typeface="MV Boli" pitchFamily="2" charset="0"/>
              </a:rPr>
              <a:t>With his strong _____ hands </a:t>
            </a:r>
          </a:p>
          <a:p>
            <a:pPr marL="358775">
              <a:spcBef>
                <a:spcPct val="10000"/>
              </a:spcBef>
              <a:buNone/>
            </a:pPr>
            <a:r>
              <a:rPr lang="en-US" altLang="zh-CN" dirty="0" smtClean="0">
                <a:cs typeface="MV Boli" pitchFamily="2" charset="0"/>
              </a:rPr>
              <a:t>With a smile when </a:t>
            </a:r>
            <a:r>
              <a:rPr lang="en-US" altLang="zh-CN" dirty="0" smtClean="0">
                <a:cs typeface="MV Boli" pitchFamily="2" charset="0"/>
              </a:rPr>
              <a:t>you’re </a:t>
            </a:r>
            <a:r>
              <a:rPr lang="en-US" altLang="zh-CN" dirty="0" smtClean="0">
                <a:cs typeface="MV Boli" pitchFamily="2" charset="0"/>
              </a:rPr>
              <a:t>in trouble</a:t>
            </a:r>
          </a:p>
          <a:p>
            <a:pPr marL="358775">
              <a:spcBef>
                <a:spcPct val="10000"/>
              </a:spcBef>
              <a:buNone/>
            </a:pPr>
            <a:r>
              <a:rPr lang="en-US" altLang="zh-CN" dirty="0" smtClean="0">
                <a:cs typeface="MV Boli" pitchFamily="2" charset="0"/>
              </a:rPr>
              <a:t>With the way he _____.</a:t>
            </a:r>
          </a:p>
          <a:p>
            <a:pPr marL="358775">
              <a:spcBef>
                <a:spcPct val="10000"/>
              </a:spcBef>
              <a:buNone/>
            </a:pPr>
            <a:r>
              <a:rPr lang="en-US" altLang="zh-CN" dirty="0" smtClean="0">
                <a:cs typeface="MV Boli" pitchFamily="2" charset="0"/>
              </a:rPr>
              <a:t>He says “I love you” haltingly,</a:t>
            </a:r>
          </a:p>
          <a:p>
            <a:pPr marL="358775">
              <a:spcBef>
                <a:spcPct val="10000"/>
              </a:spcBef>
              <a:buNone/>
            </a:pPr>
            <a:r>
              <a:rPr lang="en-US" altLang="zh-CN" dirty="0" smtClean="0">
                <a:cs typeface="MV Boli" pitchFamily="2" charset="0"/>
              </a:rPr>
              <a:t>With awkward </a:t>
            </a:r>
            <a:r>
              <a:rPr lang="en-US" altLang="zh-CN" dirty="0" smtClean="0">
                <a:cs typeface="MV Boli" pitchFamily="2" charset="0"/>
              </a:rPr>
              <a:t>_____. </a:t>
            </a:r>
            <a:endParaRPr lang="en-US" altLang="zh-CN" dirty="0" smtClean="0">
              <a:cs typeface="MV Boli" pitchFamily="2" charset="0"/>
            </a:endParaRPr>
          </a:p>
          <a:p>
            <a:pPr marL="358775">
              <a:spcBef>
                <a:spcPct val="10000"/>
              </a:spcBef>
              <a:buNone/>
            </a:pPr>
            <a:r>
              <a:rPr lang="en-US" altLang="zh-CN" dirty="0" smtClean="0">
                <a:cs typeface="MV Boli" pitchFamily="2" charset="0"/>
              </a:rPr>
              <a:t>It’s </a:t>
            </a:r>
            <a:r>
              <a:rPr lang="en-US" altLang="zh-CN" dirty="0" smtClean="0">
                <a:cs typeface="MV Boli" pitchFamily="2" charset="0"/>
              </a:rPr>
              <a:t>hard to help a four-year-old into a party dress!</a:t>
            </a:r>
          </a:p>
          <a:p>
            <a:pPr marL="358775">
              <a:spcBef>
                <a:spcPct val="10000"/>
              </a:spcBef>
              <a:buNone/>
            </a:pPr>
            <a:r>
              <a:rPr lang="en-US" altLang="zh-CN" dirty="0" smtClean="0">
                <a:cs typeface="MV Boli" pitchFamily="2" charset="0"/>
              </a:rPr>
              <a:t>He speaks his love _____</a:t>
            </a:r>
          </a:p>
          <a:p>
            <a:pPr marL="358775">
              <a:spcBef>
                <a:spcPct val="10000"/>
              </a:spcBef>
              <a:buNone/>
            </a:pPr>
            <a:r>
              <a:rPr lang="en-US" altLang="zh-CN" dirty="0" smtClean="0">
                <a:cs typeface="MV Boli" pitchFamily="2" charset="0"/>
              </a:rPr>
              <a:t>By giving all he can</a:t>
            </a:r>
          </a:p>
          <a:p>
            <a:pPr marL="358775">
              <a:spcBef>
                <a:spcPct val="10000"/>
              </a:spcBef>
              <a:buNone/>
            </a:pPr>
            <a:r>
              <a:rPr lang="en-US" altLang="zh-CN" dirty="0" smtClean="0">
                <a:cs typeface="MV Boli" pitchFamily="2" charset="0"/>
              </a:rPr>
              <a:t>To make some _____ dream come true,</a:t>
            </a:r>
          </a:p>
          <a:p>
            <a:pPr marL="358775">
              <a:spcBef>
                <a:spcPct val="10000"/>
              </a:spcBef>
              <a:buNone/>
            </a:pPr>
            <a:r>
              <a:rPr lang="en-US" altLang="zh-CN" dirty="0" smtClean="0">
                <a:cs typeface="MV Boli" pitchFamily="2" charset="0"/>
              </a:rPr>
              <a:t>Or follow through a plan.</a:t>
            </a:r>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pic>
        <p:nvPicPr>
          <p:cNvPr id="4102" name="图片 10" descr="MORE"/>
          <p:cNvPicPr>
            <a:picLocks noChangeAspect="1" noChangeArrowheads="1"/>
          </p:cNvPicPr>
          <p:nvPr/>
        </p:nvPicPr>
        <p:blipFill>
          <a:blip r:embed="rId7" cstate="print"/>
          <a:srcRect/>
          <a:stretch>
            <a:fillRect/>
          </a:stretch>
        </p:blipFill>
        <p:spPr bwMode="auto">
          <a:xfrm>
            <a:off x="7991475" y="6237288"/>
            <a:ext cx="912813" cy="228600"/>
          </a:xfrm>
          <a:prstGeom prst="rect">
            <a:avLst/>
          </a:prstGeom>
          <a:noFill/>
          <a:ln w="9525">
            <a:noFill/>
            <a:miter lim="800000"/>
            <a:headEnd/>
            <a:tailEnd/>
          </a:ln>
        </p:spPr>
      </p:pic>
      <p:pic>
        <p:nvPicPr>
          <p:cNvPr id="20481" name="Picture 1" descr="C:\Users\zhao\AppData\Roaming\Tencent\Users\27957503\QQ\WinTemp\RichOle\CN)W4NZ3AUB(P87T{)O))~9.png"/>
          <p:cNvPicPr>
            <a:picLocks noChangeAspect="1" noChangeArrowheads="1"/>
          </p:cNvPicPr>
          <p:nvPr/>
        </p:nvPicPr>
        <p:blipFill>
          <a:blip r:embed="rId8" cstate="print"/>
          <a:srcRect/>
          <a:stretch>
            <a:fillRect/>
          </a:stretch>
        </p:blipFill>
        <p:spPr bwMode="auto">
          <a:xfrm>
            <a:off x="4040592" y="5162550"/>
            <a:ext cx="3836584" cy="1545021"/>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dissolve">
                                      <p:cBhvr>
                                        <p:cTn id="7" dur="10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6061375" cy="6065837"/>
          </a:xfrm>
        </p:spPr>
        <p:txBody>
          <a:bodyPr/>
          <a:lstStyle/>
          <a:p>
            <a:pPr marL="180975" indent="-179388" algn="just">
              <a:lnSpc>
                <a:spcPct val="85000"/>
              </a:lnSpc>
              <a:buNone/>
            </a:pPr>
            <a:r>
              <a:rPr lang="en-US" sz="3200" b="1" dirty="0" smtClean="0"/>
              <a:t>cone </a:t>
            </a:r>
            <a:r>
              <a:rPr lang="en-US" dirty="0" smtClean="0"/>
              <a:t>              </a:t>
            </a:r>
            <a:r>
              <a:rPr lang="en-US" i="1" dirty="0" smtClean="0">
                <a:solidFill>
                  <a:srgbClr val="C00000"/>
                </a:solidFill>
              </a:rPr>
              <a:t>n. </a:t>
            </a:r>
            <a:r>
              <a:rPr lang="en-US" dirty="0" smtClean="0">
                <a:solidFill>
                  <a:srgbClr val="C00000"/>
                </a:solidFill>
              </a:rPr>
              <a:t>[C]</a:t>
            </a:r>
            <a:endParaRPr lang="zh-CN" altLang="en-US" dirty="0" smtClean="0">
              <a:solidFill>
                <a:srgbClr val="C00000"/>
              </a:solidFill>
            </a:endParaRPr>
          </a:p>
          <a:p>
            <a:pPr marL="180975" indent="-179388" algn="just">
              <a:lnSpc>
                <a:spcPct val="85000"/>
              </a:lnSpc>
              <a:buNone/>
            </a:pPr>
            <a:r>
              <a:rPr lang="en-US" b="1" dirty="0" smtClean="0"/>
              <a:t>1. </a:t>
            </a:r>
            <a:r>
              <a:rPr lang="en-US" altLang="zh-CN" dirty="0" smtClean="0">
                <a:latin typeface="Calibri" pitchFamily="34" charset="0"/>
              </a:rPr>
              <a:t>a cone shape that you put </a:t>
            </a:r>
            <a:r>
              <a:rPr lang="en-US" altLang="zh-CN" dirty="0" smtClean="0">
                <a:latin typeface="Calibri" pitchFamily="34" charset="0"/>
              </a:rPr>
              <a:t>ice-cream </a:t>
            </a:r>
            <a:r>
              <a:rPr lang="en-US" altLang="zh-CN" dirty="0" smtClean="0">
                <a:latin typeface="Calibri" pitchFamily="34" charset="0"/>
              </a:rPr>
              <a:t>in and eat </a:t>
            </a:r>
            <a:r>
              <a:rPr lang="zh-CN" altLang="en-US" sz="2400" dirty="0" smtClean="0">
                <a:solidFill>
                  <a:srgbClr val="0070C0"/>
                </a:solidFill>
                <a:latin typeface="Calibri" pitchFamily="34" charset="0"/>
              </a:rPr>
              <a:t>圆筒（冰淇淋）</a:t>
            </a:r>
            <a:endParaRPr lang="en-US" dirty="0" smtClean="0">
              <a:solidFill>
                <a:srgbClr val="0070C0"/>
              </a:solidFill>
            </a:endParaRPr>
          </a:p>
          <a:p>
            <a:pPr marL="180975" indent="-179388" algn="just">
              <a:lnSpc>
                <a:spcPct val="85000"/>
              </a:lnSpc>
              <a:buNone/>
            </a:pPr>
            <a:r>
              <a:rPr lang="en-US" altLang="zh-CN" i="1" dirty="0" smtClean="0"/>
              <a:t>e.g. </a:t>
            </a:r>
            <a:r>
              <a:rPr lang="en-US" altLang="zh-CN" dirty="0" smtClean="0"/>
              <a:t>She stopped by the ice-cream shop </a:t>
            </a:r>
            <a:endParaRPr lang="en-US" altLang="zh-CN" dirty="0" smtClean="0"/>
          </a:p>
          <a:p>
            <a:pPr marL="180975" indent="-179388" algn="just">
              <a:lnSpc>
                <a:spcPct val="85000"/>
              </a:lnSpc>
              <a:buNone/>
            </a:pPr>
            <a:r>
              <a:rPr lang="en-US" altLang="zh-CN" dirty="0"/>
              <a:t> </a:t>
            </a:r>
            <a:r>
              <a:rPr lang="en-US" altLang="zh-CN" dirty="0" smtClean="0"/>
              <a:t>      </a:t>
            </a:r>
            <a:r>
              <a:rPr lang="en-US" altLang="zh-CN" dirty="0" smtClean="0"/>
              <a:t>and </a:t>
            </a:r>
            <a:r>
              <a:rPr lang="en-US" altLang="zh-CN" dirty="0" smtClean="0"/>
              <a:t>had a chocolate cone.</a:t>
            </a:r>
          </a:p>
          <a:p>
            <a:pPr marL="180975" indent="-179388" algn="just">
              <a:lnSpc>
                <a:spcPct val="85000"/>
              </a:lnSpc>
              <a:buNone/>
            </a:pPr>
            <a:r>
              <a:rPr lang="zh-CN" altLang="en-US" sz="2400" dirty="0" smtClean="0">
                <a:solidFill>
                  <a:srgbClr val="0070C0"/>
                </a:solidFill>
              </a:rPr>
              <a:t>   </a:t>
            </a:r>
            <a:r>
              <a:rPr lang="zh-CN" altLang="en-US" sz="2400" dirty="0" smtClean="0">
                <a:solidFill>
                  <a:srgbClr val="0070C0"/>
                </a:solidFill>
              </a:rPr>
              <a:t>      她路过一家冰激凌</a:t>
            </a:r>
            <a:r>
              <a:rPr lang="zh-CN" altLang="en-US" sz="2400" dirty="0" smtClean="0">
                <a:solidFill>
                  <a:srgbClr val="0070C0"/>
                </a:solidFill>
              </a:rPr>
              <a:t>店，买了一个</a:t>
            </a:r>
            <a:r>
              <a:rPr lang="zh-CN" altLang="en-US" sz="2400" dirty="0" smtClean="0">
                <a:solidFill>
                  <a:srgbClr val="0070C0"/>
                </a:solidFill>
              </a:rPr>
              <a:t>巧克力</a:t>
            </a:r>
            <a:endParaRPr lang="en-US" altLang="zh-CN" sz="2400" dirty="0" smtClean="0">
              <a:solidFill>
                <a:srgbClr val="0070C0"/>
              </a:solidFill>
            </a:endParaRPr>
          </a:p>
          <a:p>
            <a:pPr marL="180975" indent="-179388" algn="just">
              <a:lnSpc>
                <a:spcPct val="85000"/>
              </a:lnSpc>
              <a:buNone/>
            </a:pPr>
            <a:r>
              <a:rPr lang="en-US" altLang="zh-CN" sz="2400" dirty="0">
                <a:solidFill>
                  <a:srgbClr val="0070C0"/>
                </a:solidFill>
              </a:rPr>
              <a:t> </a:t>
            </a:r>
            <a:r>
              <a:rPr lang="en-US" altLang="zh-CN" sz="2400" dirty="0" smtClean="0">
                <a:solidFill>
                  <a:srgbClr val="0070C0"/>
                </a:solidFill>
              </a:rPr>
              <a:t>        </a:t>
            </a:r>
            <a:r>
              <a:rPr lang="zh-CN" altLang="en-US" sz="2400" dirty="0" smtClean="0">
                <a:solidFill>
                  <a:srgbClr val="0070C0"/>
                </a:solidFill>
              </a:rPr>
              <a:t>蛋</a:t>
            </a:r>
            <a:r>
              <a:rPr lang="zh-CN" altLang="en-US" sz="2400" dirty="0" smtClean="0">
                <a:solidFill>
                  <a:srgbClr val="0070C0"/>
                </a:solidFill>
              </a:rPr>
              <a:t>筒冰激凌。</a:t>
            </a:r>
          </a:p>
          <a:p>
            <a:pPr marL="180975" indent="-179388" algn="just">
              <a:lnSpc>
                <a:spcPct val="85000"/>
              </a:lnSpc>
              <a:buNone/>
            </a:pPr>
            <a:r>
              <a:rPr lang="en-US" b="1" dirty="0" smtClean="0"/>
              <a:t>2. </a:t>
            </a:r>
            <a:r>
              <a:rPr lang="en-US" dirty="0" smtClean="0"/>
              <a:t>an object with a circular base that rises to a point </a:t>
            </a:r>
            <a:r>
              <a:rPr lang="zh-CN" altLang="en-US" sz="2400" dirty="0" smtClean="0">
                <a:solidFill>
                  <a:srgbClr val="0070C0"/>
                </a:solidFill>
              </a:rPr>
              <a:t>圆锥；锥</a:t>
            </a:r>
            <a:endParaRPr lang="en-US" dirty="0" smtClean="0">
              <a:solidFill>
                <a:srgbClr val="0070C0"/>
              </a:solidFill>
            </a:endParaRPr>
          </a:p>
          <a:p>
            <a:pPr marL="180975" indent="-179388" algn="just">
              <a:lnSpc>
                <a:spcPct val="85000"/>
              </a:lnSpc>
              <a:buNone/>
            </a:pPr>
            <a:r>
              <a:rPr lang="en-US" altLang="zh-CN" i="1" dirty="0" smtClean="0"/>
              <a:t>e.g. </a:t>
            </a:r>
            <a:r>
              <a:rPr lang="en-US" altLang="zh-CN" dirty="0" smtClean="0"/>
              <a:t>The police have sectioned off part </a:t>
            </a:r>
            <a:endParaRPr lang="en-US" altLang="zh-CN" dirty="0" smtClean="0"/>
          </a:p>
          <a:p>
            <a:pPr marL="180975" indent="-179388" algn="just">
              <a:lnSpc>
                <a:spcPct val="85000"/>
              </a:lnSpc>
              <a:buNone/>
            </a:pPr>
            <a:r>
              <a:rPr lang="en-US" altLang="zh-CN" dirty="0"/>
              <a:t> </a:t>
            </a:r>
            <a:r>
              <a:rPr lang="en-US" altLang="zh-CN" dirty="0" smtClean="0"/>
              <a:t>       </a:t>
            </a:r>
            <a:r>
              <a:rPr lang="en-US" altLang="zh-CN" dirty="0" smtClean="0"/>
              <a:t>of </a:t>
            </a:r>
            <a:r>
              <a:rPr lang="en-US" altLang="zh-CN" dirty="0" smtClean="0"/>
              <a:t>the road with traffic cone.</a:t>
            </a:r>
          </a:p>
          <a:p>
            <a:pPr>
              <a:lnSpc>
                <a:spcPct val="85000"/>
              </a:lnSpc>
              <a:buNone/>
            </a:pPr>
            <a:r>
              <a:rPr lang="zh-CN" altLang="en-US" sz="2400" dirty="0" smtClean="0">
                <a:solidFill>
                  <a:srgbClr val="0070C0"/>
                </a:solidFill>
              </a:rPr>
              <a:t>    </a:t>
            </a:r>
            <a:r>
              <a:rPr lang="zh-CN" altLang="en-US" sz="2400" dirty="0" smtClean="0">
                <a:solidFill>
                  <a:srgbClr val="0070C0"/>
                </a:solidFill>
              </a:rPr>
              <a:t>     警察</a:t>
            </a:r>
            <a:r>
              <a:rPr lang="zh-CN" altLang="en-US" sz="2400" dirty="0" smtClean="0">
                <a:solidFill>
                  <a:srgbClr val="0070C0"/>
                </a:solidFill>
              </a:rPr>
              <a:t>用锥形路标把部分路面分隔开来。</a:t>
            </a:r>
            <a:endParaRPr lang="en-US" altLang="zh-CN" sz="2400" dirty="0" smtClean="0">
              <a:solidFill>
                <a:srgbClr val="0070C0"/>
              </a:solidFill>
            </a:endParaRPr>
          </a:p>
          <a:p>
            <a:pPr>
              <a:lnSpc>
                <a:spcPct val="85000"/>
              </a:lnSpc>
              <a:buNone/>
            </a:pPr>
            <a:r>
              <a:rPr lang="en-US" altLang="zh-CN" b="1" dirty="0" smtClean="0">
                <a:solidFill>
                  <a:schemeClr val="accent6">
                    <a:lumMod val="50000"/>
                  </a:schemeClr>
                </a:solidFill>
                <a:latin typeface="Calibri" pitchFamily="34" charset="0"/>
              </a:rPr>
              <a:t>See also: </a:t>
            </a:r>
            <a:r>
              <a:rPr lang="en-US" altLang="zh-CN" b="1" dirty="0" smtClean="0">
                <a:latin typeface="Calibri" pitchFamily="34" charset="0"/>
                <a:hlinkClick r:id="" action="ppaction://hlinkshowjump?jump=nextslide"/>
              </a:rPr>
              <a:t>ice-cream cone</a:t>
            </a:r>
            <a:endParaRPr lang="zh-CN" altLang="en-US" b="1"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7" action="ppaction://hlinksldjump"/>
          </p:cNvPr>
          <p:cNvPicPr>
            <a:picLocks noChangeAspect="1"/>
          </p:cNvPicPr>
          <p:nvPr/>
        </p:nvPicPr>
        <p:blipFill>
          <a:blip r:embed="rId8"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9" cstate="print"/>
          <a:srcRect/>
          <a:stretch>
            <a:fillRect/>
          </a:stretch>
        </p:blipFill>
        <p:spPr bwMode="auto">
          <a:xfrm>
            <a:off x="7163242" y="6272904"/>
            <a:ext cx="474663" cy="225425"/>
          </a:xfrm>
          <a:prstGeom prst="rect">
            <a:avLst/>
          </a:prstGeom>
          <a:noFill/>
          <a:ln w="9525">
            <a:noFill/>
            <a:miter lim="800000"/>
            <a:headEnd/>
            <a:tailEnd/>
          </a:ln>
        </p:spPr>
      </p:pic>
      <p:pic>
        <p:nvPicPr>
          <p:cNvPr id="64513" name="Picture 1" descr="C:\Users\zhao\AppData\Roaming\Tencent\Users\27957503\QQ\WinTemp\RichOle\RB~ZIB$Q@GLDM1IH6P@[]]W.png"/>
          <p:cNvPicPr>
            <a:picLocks noChangeAspect="1" noChangeArrowheads="1"/>
          </p:cNvPicPr>
          <p:nvPr/>
        </p:nvPicPr>
        <p:blipFill>
          <a:blip r:embed="rId10" cstate="print"/>
          <a:srcRect/>
          <a:stretch>
            <a:fillRect/>
          </a:stretch>
        </p:blipFill>
        <p:spPr bwMode="auto">
          <a:xfrm>
            <a:off x="6167886" y="1166053"/>
            <a:ext cx="2743200" cy="2245514"/>
          </a:xfrm>
          <a:prstGeom prst="rect">
            <a:avLst/>
          </a:prstGeom>
          <a:noFill/>
        </p:spPr>
      </p:pic>
      <p:pic>
        <p:nvPicPr>
          <p:cNvPr id="64514" name="Picture 2" descr="C:\Users\zhao\AppData\Roaming\Tencent\Users\27957503\QQ\WinTemp\RichOle\GO08%]MYGAIL2NROG~1V]0H.png"/>
          <p:cNvPicPr>
            <a:picLocks noChangeAspect="1" noChangeArrowheads="1"/>
          </p:cNvPicPr>
          <p:nvPr/>
        </p:nvPicPr>
        <p:blipFill>
          <a:blip r:embed="rId11" cstate="print"/>
          <a:srcRect/>
          <a:stretch>
            <a:fillRect/>
          </a:stretch>
        </p:blipFill>
        <p:spPr bwMode="auto">
          <a:xfrm>
            <a:off x="6245525" y="3890513"/>
            <a:ext cx="2647950" cy="1847850"/>
          </a:xfrm>
          <a:prstGeom prst="rect">
            <a:avLst/>
          </a:prstGeom>
          <a:noFill/>
        </p:spPr>
      </p:pic>
      <p:pic>
        <p:nvPicPr>
          <p:cNvPr id="11" name="Picture 30"/>
          <p:cNvPicPr>
            <a:picLocks noChangeAspect="1" noChangeArrowheads="1"/>
          </p:cNvPicPr>
          <p:nvPr/>
        </p:nvPicPr>
        <p:blipFill>
          <a:blip r:embed="rId12" cstate="print"/>
          <a:srcRect/>
          <a:stretch>
            <a:fillRect/>
          </a:stretch>
        </p:blipFill>
        <p:spPr bwMode="auto">
          <a:xfrm>
            <a:off x="1297323" y="737478"/>
            <a:ext cx="747713" cy="256161"/>
          </a:xfrm>
          <a:prstGeom prst="rect">
            <a:avLst/>
          </a:prstGeom>
          <a:noFill/>
          <a:ln w="9525" algn="ctr">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5">
                                            <p:txEl>
                                              <p:pRg st="10" end="10"/>
                                            </p:txEl>
                                          </p:spTgt>
                                        </p:tgtEl>
                                        <p:attrNameLst>
                                          <p:attrName>style.visibility</p:attrName>
                                        </p:attrNameLst>
                                      </p:cBhvr>
                                      <p:to>
                                        <p:strVal val="visible"/>
                                      </p:to>
                                    </p:set>
                                    <p:animEffect transition="in" filter="dissolve">
                                      <p:cBhvr>
                                        <p:cTn id="22" dur="500"/>
                                        <p:tgtEl>
                                          <p:spTgt spid="15">
                                            <p:txEl>
                                              <p:pRg st="10" end="1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5103842" cy="6065837"/>
          </a:xfrm>
        </p:spPr>
        <p:txBody>
          <a:bodyPr/>
          <a:lstStyle/>
          <a:p>
            <a:pPr marL="180975" indent="-180975" algn="just">
              <a:lnSpc>
                <a:spcPct val="100000"/>
              </a:lnSpc>
              <a:buSzPct val="120000"/>
              <a:buNone/>
            </a:pPr>
            <a:r>
              <a:rPr lang="en-US" altLang="zh-CN" sz="3200" b="1" dirty="0" smtClean="0">
                <a:latin typeface="Calibri" pitchFamily="34" charset="0"/>
              </a:rPr>
              <a:t>ice-cream </a:t>
            </a:r>
            <a:r>
              <a:rPr lang="en-US" altLang="zh-CN" sz="3200" b="1" dirty="0" smtClean="0">
                <a:latin typeface="Calibri" pitchFamily="34" charset="0"/>
                <a:hlinkClick r:id="rId7" action="ppaction://hlinksldjump"/>
              </a:rPr>
              <a:t>cone</a:t>
            </a:r>
            <a:r>
              <a:rPr lang="en-US" altLang="zh-CN" sz="3200" b="1" dirty="0" smtClean="0">
                <a:latin typeface="Calibri" pitchFamily="34" charset="0"/>
              </a:rPr>
              <a:t>  </a:t>
            </a:r>
            <a:r>
              <a:rPr lang="en-US" altLang="zh-CN" i="1" dirty="0" smtClean="0">
                <a:solidFill>
                  <a:srgbClr val="C00000"/>
                </a:solidFill>
                <a:latin typeface="Calibri" pitchFamily="34" charset="0"/>
              </a:rPr>
              <a:t>n. </a:t>
            </a:r>
            <a:r>
              <a:rPr lang="en-US" altLang="zh-CN" dirty="0" smtClean="0">
                <a:solidFill>
                  <a:srgbClr val="C00000"/>
                </a:solidFill>
                <a:latin typeface="Calibri" pitchFamily="34" charset="0"/>
              </a:rPr>
              <a:t>[C] </a:t>
            </a:r>
            <a:r>
              <a:rPr lang="en-US" altLang="zh-CN" dirty="0" smtClean="0">
                <a:latin typeface="Calibri" pitchFamily="34" charset="0"/>
              </a:rPr>
              <a:t>a hard thin biscuit shaped like a cone, that you can put </a:t>
            </a:r>
            <a:r>
              <a:rPr lang="en-US" altLang="zh-CN" dirty="0" smtClean="0">
                <a:latin typeface="Calibri" pitchFamily="34" charset="0"/>
              </a:rPr>
              <a:t>ice-cream </a:t>
            </a:r>
            <a:r>
              <a:rPr lang="en-US" altLang="zh-CN" dirty="0" smtClean="0">
                <a:latin typeface="Calibri" pitchFamily="34" charset="0"/>
              </a:rPr>
              <a:t>in, or one of these with </a:t>
            </a:r>
            <a:r>
              <a:rPr lang="en-US" altLang="zh-CN" dirty="0" smtClean="0">
                <a:latin typeface="Calibri" pitchFamily="34" charset="0"/>
              </a:rPr>
              <a:t>ice-cream </a:t>
            </a:r>
            <a:r>
              <a:rPr lang="en-US" altLang="zh-CN" dirty="0" smtClean="0">
                <a:latin typeface="Calibri" pitchFamily="34" charset="0"/>
              </a:rPr>
              <a:t>in it </a:t>
            </a:r>
            <a:r>
              <a:rPr lang="zh-CN" altLang="en-US" sz="2400" dirty="0" smtClean="0">
                <a:solidFill>
                  <a:srgbClr val="0070C0"/>
                </a:solidFill>
                <a:latin typeface="Calibri" pitchFamily="34" charset="0"/>
              </a:rPr>
              <a:t>圆筒冰淇淋 </a:t>
            </a:r>
            <a:endParaRPr lang="zh-CN" altLang="en-US" sz="2400" b="1" dirty="0" smtClean="0">
              <a:solidFill>
                <a:srgbClr val="0070C0"/>
              </a:solidFill>
              <a:latin typeface="Calibri" pitchFamily="34" charset="0"/>
            </a:endParaRPr>
          </a:p>
          <a:p>
            <a:pPr marL="180975" indent="-180975" algn="just">
              <a:lnSpc>
                <a:spcPct val="100000"/>
              </a:lnSpc>
              <a:buSzPct val="120000"/>
              <a:buFont typeface="Arial" pitchFamily="34" charset="0"/>
              <a:buNone/>
            </a:pPr>
            <a:r>
              <a:rPr lang="en-US" altLang="zh-CN" i="1" dirty="0" smtClean="0">
                <a:latin typeface="Calibri" pitchFamily="34" charset="0"/>
              </a:rPr>
              <a:t>e.g.</a:t>
            </a:r>
            <a:r>
              <a:rPr lang="en-US" altLang="zh-CN" dirty="0" smtClean="0">
                <a:latin typeface="Calibri" pitchFamily="34" charset="0"/>
              </a:rPr>
              <a:t> The boy gobbled up an </a:t>
            </a:r>
            <a:r>
              <a:rPr lang="en-US" altLang="zh-CN" dirty="0" smtClean="0">
                <a:latin typeface="Calibri" pitchFamily="34" charset="0"/>
              </a:rPr>
              <a:t>ice- </a:t>
            </a:r>
          </a:p>
          <a:p>
            <a:pPr marL="180975" indent="-180975" algn="just">
              <a:lnSpc>
                <a:spcPct val="100000"/>
              </a:lnSpc>
              <a:buSzPct val="120000"/>
              <a:buFont typeface="Arial" pitchFamily="34" charset="0"/>
              <a:buNone/>
            </a:pPr>
            <a:r>
              <a:rPr lang="en-US" altLang="zh-CN" dirty="0">
                <a:latin typeface="Calibri" pitchFamily="34" charset="0"/>
              </a:rPr>
              <a:t> </a:t>
            </a:r>
            <a:r>
              <a:rPr lang="en-US" altLang="zh-CN" dirty="0" smtClean="0">
                <a:latin typeface="Calibri" pitchFamily="34" charset="0"/>
              </a:rPr>
              <a:t>      </a:t>
            </a:r>
            <a:r>
              <a:rPr lang="en-US" altLang="zh-CN" dirty="0" smtClean="0">
                <a:latin typeface="Calibri" pitchFamily="34" charset="0"/>
              </a:rPr>
              <a:t>cream </a:t>
            </a:r>
            <a:r>
              <a:rPr lang="en-US" altLang="zh-CN" dirty="0" smtClean="0">
                <a:latin typeface="Calibri" pitchFamily="34" charset="0"/>
              </a:rPr>
              <a:t>cone.</a:t>
            </a:r>
          </a:p>
          <a:p>
            <a:pPr marL="180975" indent="-180975" algn="just">
              <a:lnSpc>
                <a:spcPct val="100000"/>
              </a:lnSpc>
              <a:buSzPct val="120000"/>
              <a:buFont typeface="Arial" pitchFamily="34" charset="0"/>
              <a:buNone/>
            </a:pPr>
            <a:r>
              <a:rPr lang="zh-CN" altLang="en-US" sz="2400" dirty="0" smtClean="0">
                <a:solidFill>
                  <a:srgbClr val="0070C0"/>
                </a:solidFill>
                <a:latin typeface="Calibri" pitchFamily="34" charset="0"/>
              </a:rPr>
              <a:t>   </a:t>
            </a:r>
            <a:r>
              <a:rPr lang="zh-CN" altLang="en-US" sz="2400" dirty="0" smtClean="0">
                <a:solidFill>
                  <a:srgbClr val="0070C0"/>
                </a:solidFill>
                <a:latin typeface="Calibri" pitchFamily="34" charset="0"/>
              </a:rPr>
              <a:t>     那个</a:t>
            </a:r>
            <a:r>
              <a:rPr lang="zh-CN" altLang="en-US" sz="2400" dirty="0" smtClean="0">
                <a:solidFill>
                  <a:srgbClr val="0070C0"/>
                </a:solidFill>
                <a:latin typeface="Calibri" pitchFamily="34" charset="0"/>
              </a:rPr>
              <a:t>男孩大口大口地吃完了一</a:t>
            </a:r>
            <a:r>
              <a:rPr lang="zh-CN" altLang="en-US" sz="2400" dirty="0" smtClean="0">
                <a:solidFill>
                  <a:srgbClr val="0070C0"/>
                </a:solidFill>
                <a:latin typeface="Calibri" pitchFamily="34" charset="0"/>
              </a:rPr>
              <a:t>个</a:t>
            </a:r>
            <a:endParaRPr lang="en-US" altLang="zh-CN" sz="2400" dirty="0" smtClean="0">
              <a:solidFill>
                <a:srgbClr val="0070C0"/>
              </a:solidFill>
              <a:latin typeface="Calibri" pitchFamily="34" charset="0"/>
            </a:endParaRPr>
          </a:p>
          <a:p>
            <a:pPr marL="180975" indent="-180975" algn="just">
              <a:lnSpc>
                <a:spcPct val="100000"/>
              </a:lnSpc>
              <a:buSzPct val="120000"/>
              <a:buFont typeface="Arial" pitchFamily="34" charset="0"/>
              <a:buNone/>
            </a:pPr>
            <a:r>
              <a:rPr lang="en-US" altLang="zh-CN" sz="2400" dirty="0">
                <a:solidFill>
                  <a:srgbClr val="0070C0"/>
                </a:solidFill>
                <a:latin typeface="Calibri" pitchFamily="34" charset="0"/>
              </a:rPr>
              <a:t> </a:t>
            </a:r>
            <a:r>
              <a:rPr lang="en-US" altLang="zh-CN" sz="2400" dirty="0" smtClean="0">
                <a:solidFill>
                  <a:srgbClr val="0070C0"/>
                </a:solidFill>
                <a:latin typeface="Calibri" pitchFamily="34" charset="0"/>
              </a:rPr>
              <a:t>       </a:t>
            </a:r>
            <a:r>
              <a:rPr lang="zh-CN" altLang="en-US" sz="2400" dirty="0" smtClean="0">
                <a:solidFill>
                  <a:srgbClr val="0070C0"/>
                </a:solidFill>
                <a:latin typeface="Calibri" pitchFamily="34" charset="0"/>
              </a:rPr>
              <a:t>圆筒</a:t>
            </a:r>
            <a:r>
              <a:rPr lang="zh-CN" altLang="en-US" sz="2400" dirty="0" smtClean="0">
                <a:solidFill>
                  <a:srgbClr val="0070C0"/>
                </a:solidFill>
                <a:latin typeface="Calibri" pitchFamily="34" charset="0"/>
              </a:rPr>
              <a:t>冰淇淋。</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8" cstate="print"/>
          <a:srcRect/>
          <a:stretch>
            <a:fillRect/>
          </a:stretch>
        </p:blipFill>
        <p:spPr bwMode="auto">
          <a:xfrm>
            <a:off x="7163242" y="6272904"/>
            <a:ext cx="474663" cy="225425"/>
          </a:xfrm>
          <a:prstGeom prst="rect">
            <a:avLst/>
          </a:prstGeom>
          <a:noFill/>
          <a:ln w="9525">
            <a:noFill/>
            <a:miter lim="800000"/>
            <a:headEnd/>
            <a:tailEnd/>
          </a:ln>
        </p:spPr>
      </p:pic>
      <p:pic>
        <p:nvPicPr>
          <p:cNvPr id="71682" name="Picture 2" descr="C:\Users\zhao\AppData\Roaming\Tencent\Users\27957503\QQ\WinTemp\RichOle\GH@`7[M4UAGYC$JP}FTDZQK.png"/>
          <p:cNvPicPr>
            <a:picLocks noChangeAspect="1" noChangeArrowheads="1"/>
          </p:cNvPicPr>
          <p:nvPr/>
        </p:nvPicPr>
        <p:blipFill>
          <a:blip r:embed="rId9" cstate="print"/>
          <a:srcRect/>
          <a:stretch>
            <a:fillRect/>
          </a:stretch>
        </p:blipFill>
        <p:spPr bwMode="auto">
          <a:xfrm>
            <a:off x="5426030" y="840014"/>
            <a:ext cx="3444087" cy="4839060"/>
          </a:xfrm>
          <a:prstGeom prst="rect">
            <a:avLst/>
          </a:prstGeom>
          <a:noFill/>
        </p:spPr>
      </p:pic>
      <p:pic>
        <p:nvPicPr>
          <p:cNvPr id="9" name="图片 1">
            <a:hlinkClick r:id="rId10" action="ppaction://hlinksldjump"/>
          </p:cNvPr>
          <p:cNvPicPr>
            <a:picLocks noChangeAspect="1"/>
          </p:cNvPicPr>
          <p:nvPr/>
        </p:nvPicPr>
        <p:blipFill>
          <a:blip r:embed="rId11"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4" end="4"/>
                                            </p:txEl>
                                          </p:spTgt>
                                        </p:tgtEl>
                                        <p:attrNameLst>
                                          <p:attrName>style.visibility</p:attrName>
                                        </p:attrNameLst>
                                      </p:cBhvr>
                                      <p:to>
                                        <p:strVal val="visible"/>
                                      </p:to>
                                    </p:set>
                                    <p:animEffect transition="in" filter="dissolve">
                                      <p:cBhvr>
                                        <p:cTn id="12" dur="500"/>
                                        <p:tgtEl>
                                          <p:spTgt spid="1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49" y="627063"/>
            <a:ext cx="8778695" cy="6065837"/>
          </a:xfrm>
        </p:spPr>
        <p:txBody>
          <a:bodyPr/>
          <a:lstStyle/>
          <a:p>
            <a:pPr algn="just" eaLnBrk="1" hangingPunct="1">
              <a:buNone/>
              <a:defRPr/>
            </a:pPr>
            <a:r>
              <a:rPr lang="en-US" sz="3200" b="1" dirty="0" smtClean="0"/>
              <a:t>vanilla</a:t>
            </a:r>
            <a:r>
              <a:rPr lang="en-US" b="1" dirty="0" smtClean="0"/>
              <a:t> </a:t>
            </a:r>
            <a:r>
              <a:rPr lang="en-US" dirty="0" smtClean="0"/>
              <a:t>                </a:t>
            </a:r>
            <a:r>
              <a:rPr lang="en-US" i="1" dirty="0" smtClean="0">
                <a:solidFill>
                  <a:srgbClr val="C00000"/>
                </a:solidFill>
              </a:rPr>
              <a:t>a.</a:t>
            </a:r>
            <a:r>
              <a:rPr lang="en-US" i="1" dirty="0" smtClean="0"/>
              <a:t> </a:t>
            </a:r>
            <a:r>
              <a:rPr lang="en-US" altLang="zh-CN" dirty="0" smtClean="0">
                <a:latin typeface="Calibri" pitchFamily="34" charset="0"/>
              </a:rPr>
              <a:t>made from vanilla, or with vanilla added for </a:t>
            </a:r>
            <a:r>
              <a:rPr lang="en-US" altLang="zh-CN" dirty="0" err="1" smtClean="0">
                <a:latin typeface="Calibri" pitchFamily="34" charset="0"/>
              </a:rPr>
              <a:t>flavour</a:t>
            </a:r>
            <a:r>
              <a:rPr lang="en-US" altLang="zh-CN" dirty="0" smtClean="0">
                <a:latin typeface="Calibri" pitchFamily="34" charset="0"/>
              </a:rPr>
              <a:t> </a:t>
            </a:r>
            <a:r>
              <a:rPr lang="zh-CN" altLang="en-US" sz="2400" dirty="0" smtClean="0">
                <a:solidFill>
                  <a:srgbClr val="0070C0"/>
                </a:solidFill>
                <a:latin typeface="Calibri" pitchFamily="34" charset="0"/>
              </a:rPr>
              <a:t>香草制的；香草味的</a:t>
            </a:r>
            <a:endParaRPr lang="en-US" dirty="0" smtClean="0">
              <a:solidFill>
                <a:srgbClr val="0070C0"/>
              </a:solidFill>
            </a:endParaRPr>
          </a:p>
          <a:p>
            <a:pPr algn="just" eaLnBrk="1" hangingPunct="1">
              <a:buNone/>
              <a:defRPr/>
            </a:pPr>
            <a:r>
              <a:rPr lang="en-US" altLang="zh-CN" i="1" dirty="0" smtClean="0"/>
              <a:t>e.g.</a:t>
            </a:r>
          </a:p>
          <a:p>
            <a:pPr algn="just" eaLnBrk="1" hangingPunct="1">
              <a:buNone/>
              <a:defRPr/>
            </a:pPr>
            <a:r>
              <a:rPr lang="en-US" altLang="zh-CN" dirty="0" smtClean="0"/>
              <a:t>1. Add a teaspoon of vanilla extract to the juice.</a:t>
            </a:r>
          </a:p>
          <a:p>
            <a:pPr algn="just" eaLnBrk="1" hangingPunct="1">
              <a:buNone/>
              <a:defRPr/>
            </a:pPr>
            <a:r>
              <a:rPr lang="zh-CN" altLang="en-US" sz="2400" dirty="0" smtClean="0">
                <a:solidFill>
                  <a:srgbClr val="0070C0"/>
                </a:solidFill>
              </a:rPr>
              <a:t>     在果汁中加一茶匙香草香精。</a:t>
            </a:r>
            <a:endParaRPr lang="en-US" altLang="zh-CN" sz="2400" dirty="0" smtClean="0">
              <a:solidFill>
                <a:srgbClr val="0070C0"/>
              </a:solidFill>
            </a:endParaRPr>
          </a:p>
          <a:p>
            <a:pPr algn="just" eaLnBrk="1" hangingPunct="1">
              <a:buNone/>
              <a:defRPr/>
            </a:pPr>
            <a:r>
              <a:rPr lang="en-US" altLang="zh-CN" dirty="0" smtClean="0"/>
              <a:t>2. Add a few drops of vanilla essence.</a:t>
            </a:r>
          </a:p>
          <a:p>
            <a:pPr algn="just" eaLnBrk="1" hangingPunct="1">
              <a:buNone/>
              <a:defRPr/>
            </a:pPr>
            <a:r>
              <a:rPr lang="zh-CN" altLang="en-US" sz="2400" dirty="0" smtClean="0">
                <a:solidFill>
                  <a:srgbClr val="0070C0"/>
                </a:solidFill>
              </a:rPr>
              <a:t>     加入几滴香草精油。</a:t>
            </a:r>
            <a:endParaRPr lang="en-US" altLang="zh-CN" sz="2400" dirty="0" smtClean="0">
              <a:solidFill>
                <a:srgbClr val="0070C0"/>
              </a:solidFill>
            </a:endParaRPr>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72705" name="Picture 1" descr="C:\Users\zhao\AppData\Roaming\Tencent\Users\27957503\QQ\WinTemp\RichOle\JYMW)%`(Y]7HP87F27Z{]WB.png"/>
          <p:cNvPicPr>
            <a:picLocks noChangeAspect="1" noChangeArrowheads="1"/>
          </p:cNvPicPr>
          <p:nvPr/>
        </p:nvPicPr>
        <p:blipFill>
          <a:blip r:embed="rId8" cstate="print"/>
          <a:srcRect/>
          <a:stretch>
            <a:fillRect/>
          </a:stretch>
        </p:blipFill>
        <p:spPr bwMode="auto">
          <a:xfrm>
            <a:off x="6382602" y="2780736"/>
            <a:ext cx="1996899" cy="1966642"/>
          </a:xfrm>
          <a:prstGeom prst="rect">
            <a:avLst/>
          </a:prstGeom>
          <a:noFill/>
        </p:spPr>
      </p:pic>
      <p:pic>
        <p:nvPicPr>
          <p:cNvPr id="72707" name="Picture 3" descr="C:\Users\zhao\AppData\Roaming\Tencent\Users\27957503\QQ\WinTemp\RichOle\5Q5CV6@SMAGLVDJ62)J$A)A.png"/>
          <p:cNvPicPr>
            <a:picLocks noChangeAspect="1" noChangeArrowheads="1"/>
          </p:cNvPicPr>
          <p:nvPr/>
        </p:nvPicPr>
        <p:blipFill>
          <a:blip r:embed="rId9" cstate="print"/>
          <a:srcRect/>
          <a:stretch>
            <a:fillRect/>
          </a:stretch>
        </p:blipFill>
        <p:spPr bwMode="auto">
          <a:xfrm>
            <a:off x="749509" y="4498650"/>
            <a:ext cx="1726991" cy="2090568"/>
          </a:xfrm>
          <a:prstGeom prst="rect">
            <a:avLst/>
          </a:prstGeom>
          <a:noFill/>
        </p:spPr>
      </p:pic>
      <p:pic>
        <p:nvPicPr>
          <p:cNvPr id="72708" name="Picture 4" descr="C:\Users\zhao\AppData\Roaming\Tencent\Users\27957503\QQ\WinTemp\RichOle\(Y0Y7QS4MOH5SY()@@(SSN6.png"/>
          <p:cNvPicPr>
            <a:picLocks noChangeAspect="1" noChangeArrowheads="1"/>
          </p:cNvPicPr>
          <p:nvPr/>
        </p:nvPicPr>
        <p:blipFill>
          <a:blip r:embed="rId10" cstate="print"/>
          <a:srcRect/>
          <a:stretch>
            <a:fillRect/>
          </a:stretch>
        </p:blipFill>
        <p:spPr bwMode="auto">
          <a:xfrm>
            <a:off x="3282524" y="4268137"/>
            <a:ext cx="2442001" cy="1699003"/>
          </a:xfrm>
          <a:prstGeom prst="rect">
            <a:avLst/>
          </a:prstGeom>
          <a:noFill/>
        </p:spPr>
      </p:pic>
      <p:pic>
        <p:nvPicPr>
          <p:cNvPr id="12" name="Picture 44"/>
          <p:cNvPicPr>
            <a:picLocks noChangeAspect="1" noChangeArrowheads="1"/>
          </p:cNvPicPr>
          <p:nvPr/>
        </p:nvPicPr>
        <p:blipFill>
          <a:blip r:embed="rId11" cstate="print"/>
          <a:srcRect/>
          <a:stretch>
            <a:fillRect/>
          </a:stretch>
        </p:blipFill>
        <p:spPr bwMode="auto">
          <a:xfrm>
            <a:off x="1870228" y="759114"/>
            <a:ext cx="941322" cy="255502"/>
          </a:xfrm>
          <a:prstGeom prst="rect">
            <a:avLst/>
          </a:prstGeom>
          <a:noFill/>
          <a:ln w="9525" algn="ctr">
            <a:noFill/>
            <a:miter lim="800000"/>
            <a:headEnd/>
            <a:tailEnd/>
          </a:ln>
          <a:effectLst/>
        </p:spPr>
      </p:pic>
      <p:pic>
        <p:nvPicPr>
          <p:cNvPr id="13" name="图片 1">
            <a:hlinkClick r:id="rId12" action="ppaction://hlinksldjump"/>
          </p:cNvPr>
          <p:cNvPicPr>
            <a:picLocks noChangeAspect="1"/>
          </p:cNvPicPr>
          <p:nvPr/>
        </p:nvPicPr>
        <p:blipFill>
          <a:blip r:embed="rId13"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buNone/>
            </a:pPr>
            <a:r>
              <a:rPr lang="en-US" sz="3200" b="1" dirty="0" smtClean="0"/>
              <a:t>parlor </a:t>
            </a:r>
            <a:r>
              <a:rPr lang="en-US" sz="3200" dirty="0" smtClean="0"/>
              <a:t>  </a:t>
            </a:r>
            <a:r>
              <a:rPr lang="en-US" dirty="0" smtClean="0"/>
              <a:t>                   </a:t>
            </a:r>
            <a:r>
              <a:rPr lang="en-US" i="1" dirty="0" smtClean="0">
                <a:solidFill>
                  <a:srgbClr val="C00000"/>
                </a:solidFill>
              </a:rPr>
              <a:t>n. </a:t>
            </a:r>
            <a:r>
              <a:rPr lang="en-US" dirty="0" smtClean="0">
                <a:solidFill>
                  <a:srgbClr val="C00000"/>
                </a:solidFill>
              </a:rPr>
              <a:t>[C] </a:t>
            </a:r>
          </a:p>
          <a:p>
            <a:pPr algn="just">
              <a:buNone/>
            </a:pPr>
            <a:r>
              <a:rPr lang="en-US" b="1" dirty="0" smtClean="0"/>
              <a:t>1. </a:t>
            </a:r>
            <a:r>
              <a:rPr lang="en-US" dirty="0" smtClean="0"/>
              <a:t>a name used by some businesses for the shop or room  </a:t>
            </a:r>
            <a:r>
              <a:rPr lang="zh-CN" altLang="en-US" sz="2400" dirty="0" smtClean="0">
                <a:solidFill>
                  <a:srgbClr val="0070C0"/>
                </a:solidFill>
              </a:rPr>
              <a:t>（某些商店的）店堂，馆</a:t>
            </a:r>
            <a:endParaRPr lang="en-US" dirty="0" smtClean="0">
              <a:solidFill>
                <a:srgbClr val="0070C0"/>
              </a:solidFill>
            </a:endParaRPr>
          </a:p>
          <a:p>
            <a:pPr marL="355600" indent="-355600">
              <a:spcBef>
                <a:spcPct val="20000"/>
              </a:spcBef>
              <a:buSzTx/>
              <a:buFontTx/>
              <a:buNone/>
            </a:pPr>
            <a:r>
              <a:rPr lang="en-US" altLang="zh-CN" i="1" dirty="0" smtClean="0">
                <a:latin typeface="Calibri" pitchFamily="34" charset="0"/>
              </a:rPr>
              <a:t>e.g. </a:t>
            </a:r>
          </a:p>
          <a:p>
            <a:pPr marL="355600" indent="-355600">
              <a:spcBef>
                <a:spcPct val="20000"/>
              </a:spcBef>
              <a:buSzTx/>
              <a:buFontTx/>
              <a:buNone/>
            </a:pPr>
            <a:r>
              <a:rPr lang="en-US" altLang="zh-CN" dirty="0" smtClean="0">
                <a:latin typeface="Calibri" pitchFamily="34" charset="0"/>
              </a:rPr>
              <a:t>1. They scouted around for a beauty parlor.</a:t>
            </a:r>
          </a:p>
          <a:p>
            <a:pPr marL="355600" indent="-355600">
              <a:spcBef>
                <a:spcPct val="20000"/>
              </a:spcBef>
              <a:buSzTx/>
              <a:buFontTx/>
              <a:buNone/>
            </a:pPr>
            <a:r>
              <a:rPr lang="zh-CN" altLang="en-US" sz="2400" dirty="0" smtClean="0">
                <a:solidFill>
                  <a:srgbClr val="0070C0"/>
                </a:solidFill>
                <a:latin typeface="Calibri" pitchFamily="34" charset="0"/>
              </a:rPr>
              <a:t>     他们四处寻找美容院。</a:t>
            </a:r>
          </a:p>
          <a:p>
            <a:pPr marL="355600" indent="-355600">
              <a:spcBef>
                <a:spcPct val="20000"/>
              </a:spcBef>
              <a:buSzTx/>
              <a:buFontTx/>
              <a:buNone/>
            </a:pPr>
            <a:r>
              <a:rPr lang="en-US" altLang="zh-CN" dirty="0" smtClean="0">
                <a:latin typeface="Calibri" pitchFamily="34" charset="0"/>
              </a:rPr>
              <a:t>2. He ran an ice-cream parlor.</a:t>
            </a:r>
          </a:p>
          <a:p>
            <a:pPr marL="355600" indent="-355600">
              <a:spcBef>
                <a:spcPct val="20000"/>
              </a:spcBef>
              <a:buSzTx/>
              <a:buFontTx/>
              <a:buNone/>
            </a:pPr>
            <a:r>
              <a:rPr lang="zh-CN" altLang="en-US" sz="2400" dirty="0" smtClean="0">
                <a:solidFill>
                  <a:srgbClr val="0070C0"/>
                </a:solidFill>
                <a:latin typeface="Calibri" pitchFamily="34" charset="0"/>
              </a:rPr>
              <a:t>     他经营</a:t>
            </a:r>
            <a:r>
              <a:rPr lang="zh-CN" altLang="en-US" sz="2400" dirty="0">
                <a:solidFill>
                  <a:srgbClr val="0070C0"/>
                </a:solidFill>
                <a:latin typeface="Calibri" pitchFamily="34" charset="0"/>
              </a:rPr>
              <a:t>一家冰淇淋店</a:t>
            </a:r>
            <a:r>
              <a:rPr lang="zh-CN" altLang="en-US" sz="2400" dirty="0" smtClean="0">
                <a:solidFill>
                  <a:srgbClr val="0070C0"/>
                </a:solidFill>
                <a:latin typeface="Calibri" pitchFamily="34" charset="0"/>
              </a:rPr>
              <a:t>。</a:t>
            </a:r>
            <a:endParaRPr lang="en-US" altLang="zh-CN" sz="2400" dirty="0" smtClean="0">
              <a:solidFill>
                <a:srgbClr val="0070C0"/>
              </a:solidFill>
              <a:latin typeface="Calibri" pitchFamily="34" charset="0"/>
            </a:endParaRPr>
          </a:p>
          <a:p>
            <a:pPr marL="355600" indent="-355600">
              <a:spcBef>
                <a:spcPct val="20000"/>
              </a:spcBef>
              <a:buSzTx/>
              <a:buFontTx/>
              <a:buNone/>
            </a:pPr>
            <a:r>
              <a:rPr lang="en-US" altLang="zh-CN" b="1" dirty="0" smtClean="0">
                <a:latin typeface="Calibri" pitchFamily="34" charset="0"/>
              </a:rPr>
              <a:t>2. </a:t>
            </a:r>
            <a:r>
              <a:rPr lang="en-US" altLang="zh-CN" dirty="0" smtClean="0">
                <a:latin typeface="Calibri" pitchFamily="34" charset="0"/>
              </a:rPr>
              <a:t>a room in a house, used for entertaining guests  </a:t>
            </a:r>
            <a:r>
              <a:rPr lang="zh-CN" altLang="en-US" sz="2400" dirty="0" smtClean="0">
                <a:solidFill>
                  <a:srgbClr val="0070C0"/>
                </a:solidFill>
                <a:latin typeface="Calibri" pitchFamily="34" charset="0"/>
              </a:rPr>
              <a:t>客厅；起居室</a:t>
            </a:r>
          </a:p>
          <a:p>
            <a:pPr marL="355600" indent="-355600">
              <a:spcBef>
                <a:spcPct val="20000"/>
              </a:spcBef>
              <a:buSzTx/>
              <a:buFontTx/>
              <a:buNone/>
            </a:pPr>
            <a:r>
              <a:rPr lang="en-US" altLang="zh-CN" i="1" dirty="0" smtClean="0">
                <a:latin typeface="Calibri" pitchFamily="34" charset="0"/>
              </a:rPr>
              <a:t>e.g.</a:t>
            </a:r>
            <a:r>
              <a:rPr lang="en-US" altLang="zh-CN" dirty="0" smtClean="0">
                <a:latin typeface="Calibri" pitchFamily="34" charset="0"/>
              </a:rPr>
              <a:t> The parlors of the hotels were well furnished.</a:t>
            </a:r>
          </a:p>
          <a:p>
            <a:pPr marL="355600" indent="-355600">
              <a:spcBef>
                <a:spcPct val="20000"/>
              </a:spcBef>
              <a:buSzTx/>
              <a:buFontTx/>
              <a:buNone/>
            </a:pPr>
            <a:r>
              <a:rPr lang="zh-CN" altLang="en-US" sz="2400" dirty="0" smtClean="0">
                <a:solidFill>
                  <a:srgbClr val="0070C0"/>
                </a:solidFill>
                <a:latin typeface="Calibri" pitchFamily="34" charset="0"/>
              </a:rPr>
              <a:t>        </a:t>
            </a:r>
            <a:r>
              <a:rPr lang="zh-CN" altLang="en-US" sz="2400" dirty="0" smtClean="0">
                <a:solidFill>
                  <a:srgbClr val="0070C0"/>
                </a:solidFill>
                <a:latin typeface="Calibri" pitchFamily="34" charset="0"/>
              </a:rPr>
              <a:t> 旅馆</a:t>
            </a:r>
            <a:r>
              <a:rPr lang="zh-CN" altLang="en-US" sz="2400" dirty="0" smtClean="0">
                <a:solidFill>
                  <a:srgbClr val="0070C0"/>
                </a:solidFill>
                <a:latin typeface="Calibri" pitchFamily="34" charset="0"/>
              </a:rPr>
              <a:t>的客厅都布置得很好。</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38"/>
          <p:cNvPicPr>
            <a:picLocks noChangeAspect="1" noChangeArrowheads="1"/>
          </p:cNvPicPr>
          <p:nvPr/>
        </p:nvPicPr>
        <p:blipFill>
          <a:blip r:embed="rId8" cstate="print"/>
          <a:srcRect/>
          <a:stretch>
            <a:fillRect/>
          </a:stretch>
        </p:blipFill>
        <p:spPr bwMode="auto">
          <a:xfrm>
            <a:off x="1672597" y="724620"/>
            <a:ext cx="838707" cy="290842"/>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100000"/>
              </a:lnSpc>
              <a:buNone/>
            </a:pPr>
            <a:r>
              <a:rPr lang="en-US" sz="3200" b="1" dirty="0" smtClean="0"/>
              <a:t>nestle</a:t>
            </a:r>
            <a:r>
              <a:rPr lang="en-US" b="1" dirty="0" smtClean="0"/>
              <a:t> </a:t>
            </a:r>
            <a:r>
              <a:rPr lang="en-US" dirty="0" smtClean="0"/>
              <a:t>               </a:t>
            </a:r>
            <a:r>
              <a:rPr lang="en-US" i="1" dirty="0" smtClean="0">
                <a:solidFill>
                  <a:srgbClr val="C00000"/>
                </a:solidFill>
              </a:rPr>
              <a:t>v.</a:t>
            </a:r>
            <a:r>
              <a:rPr lang="en-US" dirty="0" smtClean="0"/>
              <a:t> </a:t>
            </a:r>
            <a:r>
              <a:rPr lang="en-US" altLang="zh-CN" dirty="0"/>
              <a:t>to </a:t>
            </a:r>
            <a:r>
              <a:rPr lang="en-US" dirty="0" smtClean="0"/>
              <a:t>find </a:t>
            </a:r>
            <a:r>
              <a:rPr lang="en-US" dirty="0" smtClean="0"/>
              <a:t>a comfortable and safe position to be in, or to put sb. or sth. in such a position </a:t>
            </a:r>
            <a:r>
              <a:rPr lang="zh-CN" altLang="en-US" sz="2400" dirty="0" smtClean="0">
                <a:solidFill>
                  <a:srgbClr val="0070C0"/>
                </a:solidFill>
              </a:rPr>
              <a:t>（使）安顿下来；舒适地躺下</a:t>
            </a:r>
            <a:endParaRPr lang="en-US" dirty="0" smtClean="0">
              <a:solidFill>
                <a:srgbClr val="0070C0"/>
              </a:solidFill>
            </a:endParaRPr>
          </a:p>
          <a:p>
            <a:pPr marL="381000" indent="-381000" algn="just">
              <a:lnSpc>
                <a:spcPct val="100000"/>
              </a:lnSpc>
              <a:buNone/>
            </a:pPr>
            <a:r>
              <a:rPr lang="en-US" altLang="zh-CN" i="1" dirty="0" smtClean="0">
                <a:latin typeface="Calibri" pitchFamily="34" charset="0"/>
              </a:rPr>
              <a:t>e.g.</a:t>
            </a:r>
            <a:r>
              <a:rPr lang="en-US" altLang="zh-CN" dirty="0" smtClean="0">
                <a:latin typeface="Calibri" pitchFamily="34" charset="0"/>
              </a:rPr>
              <a:t> </a:t>
            </a:r>
          </a:p>
          <a:p>
            <a:pPr marL="381000" indent="-381000" algn="just">
              <a:lnSpc>
                <a:spcPct val="100000"/>
              </a:lnSpc>
              <a:buNone/>
            </a:pPr>
            <a:r>
              <a:rPr lang="en-US" altLang="zh-CN" dirty="0" smtClean="0">
                <a:latin typeface="Calibri" pitchFamily="34" charset="0"/>
              </a:rPr>
              <a:t>1. He nestled (down) among the cushions.</a:t>
            </a:r>
          </a:p>
          <a:p>
            <a:pPr marL="381000" indent="-381000" algn="just">
              <a:lnSpc>
                <a:spcPct val="100000"/>
              </a:lnSpc>
              <a:buNone/>
            </a:pPr>
            <a:r>
              <a:rPr lang="en-US" altLang="zh-CN" dirty="0" smtClean="0">
                <a:latin typeface="Calibri" pitchFamily="34" charset="0"/>
              </a:rPr>
              <a:t>    </a:t>
            </a:r>
            <a:r>
              <a:rPr lang="zh-CN" altLang="en-US" sz="2400" dirty="0" smtClean="0">
                <a:solidFill>
                  <a:srgbClr val="0070C0"/>
                </a:solidFill>
                <a:latin typeface="Calibri" pitchFamily="34" charset="0"/>
              </a:rPr>
              <a:t>他在一堆垫子里舒服地躺着。</a:t>
            </a:r>
            <a:endParaRPr lang="en-US" altLang="zh-CN" sz="2400" dirty="0" smtClean="0">
              <a:solidFill>
                <a:srgbClr val="0070C0"/>
              </a:solidFill>
              <a:latin typeface="Calibri" pitchFamily="34" charset="0"/>
            </a:endParaRPr>
          </a:p>
          <a:p>
            <a:pPr algn="just">
              <a:lnSpc>
                <a:spcPct val="100000"/>
              </a:lnSpc>
              <a:buNone/>
            </a:pPr>
            <a:r>
              <a:rPr lang="en-US" altLang="zh-CN" dirty="0" smtClean="0"/>
              <a:t>2. John took one child into the crook of each arm and let </a:t>
            </a:r>
            <a:endParaRPr lang="en-US" altLang="zh-CN" dirty="0" smtClean="0"/>
          </a:p>
          <a:p>
            <a:pPr algn="just">
              <a:lnSpc>
                <a:spcPct val="100000"/>
              </a:lnSpc>
              <a:buNone/>
            </a:pPr>
            <a:r>
              <a:rPr lang="en-US" altLang="zh-CN" dirty="0"/>
              <a:t> </a:t>
            </a:r>
            <a:r>
              <a:rPr lang="en-US" altLang="zh-CN" dirty="0" smtClean="0"/>
              <a:t>   </a:t>
            </a:r>
            <a:r>
              <a:rPr lang="en-US" altLang="zh-CN" dirty="0" smtClean="0"/>
              <a:t>them </a:t>
            </a:r>
            <a:r>
              <a:rPr lang="en-US" altLang="zh-CN" dirty="0" smtClean="0"/>
              <a:t>nestle against him.</a:t>
            </a:r>
          </a:p>
          <a:p>
            <a:pPr>
              <a:lnSpc>
                <a:spcPct val="100000"/>
              </a:lnSpc>
              <a:buNone/>
            </a:pPr>
            <a:r>
              <a:rPr lang="zh-CN" altLang="en-US" sz="2400" dirty="0" smtClean="0">
                <a:solidFill>
                  <a:srgbClr val="0070C0"/>
                </a:solidFill>
              </a:rPr>
              <a:t>     约翰一只臂弯搂着一个孩子，让他们舒服地靠着他。</a:t>
            </a:r>
          </a:p>
          <a:p>
            <a:pPr eaLnBrk="1" hangingPunct="1">
              <a:lnSpc>
                <a:spcPct val="100000"/>
              </a:lnSpc>
              <a:buNone/>
              <a:defRPr/>
            </a:pPr>
            <a:r>
              <a:rPr lang="en-US" altLang="zh-CN" b="1" dirty="0" smtClean="0">
                <a:solidFill>
                  <a:schemeClr val="accent6">
                    <a:lumMod val="50000"/>
                  </a:schemeClr>
                </a:solidFill>
              </a:rPr>
              <a:t>Word family: </a:t>
            </a:r>
            <a:r>
              <a:rPr lang="en-US" altLang="zh-CN" b="1" dirty="0" smtClean="0"/>
              <a:t>nest</a:t>
            </a:r>
            <a:r>
              <a:rPr lang="en-US" altLang="zh-CN" b="1" dirty="0" smtClean="0">
                <a:solidFill>
                  <a:schemeClr val="accent6">
                    <a:lumMod val="50000"/>
                  </a:schemeClr>
                </a:solidFill>
              </a:rPr>
              <a:t>  </a:t>
            </a:r>
            <a:r>
              <a:rPr lang="en-US" altLang="zh-CN" i="1" dirty="0" smtClean="0">
                <a:solidFill>
                  <a:srgbClr val="C00000"/>
                </a:solidFill>
              </a:rPr>
              <a:t>n</a:t>
            </a:r>
            <a:r>
              <a:rPr lang="en-US" altLang="zh-CN" i="1" dirty="0" smtClean="0">
                <a:solidFill>
                  <a:srgbClr val="C00000"/>
                </a:solidFill>
              </a:rPr>
              <a:t>. </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8"/>
          <p:cNvPicPr>
            <a:picLocks noChangeAspect="1" noChangeArrowheads="1"/>
          </p:cNvPicPr>
          <p:nvPr/>
        </p:nvPicPr>
        <p:blipFill>
          <a:blip r:embed="rId8" cstate="print"/>
          <a:srcRect/>
          <a:stretch>
            <a:fillRect/>
          </a:stretch>
        </p:blipFill>
        <p:spPr bwMode="auto">
          <a:xfrm>
            <a:off x="1654461" y="783308"/>
            <a:ext cx="792522" cy="269457"/>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7" end="7"/>
                                            </p:txEl>
                                          </p:spTgt>
                                        </p:tgtEl>
                                        <p:attrNameLst>
                                          <p:attrName>style.visibility</p:attrName>
                                        </p:attrNameLst>
                                      </p:cBhvr>
                                      <p:to>
                                        <p:strVal val="visible"/>
                                      </p:to>
                                    </p:set>
                                    <p:animEffect transition="in" filter="dissolve">
                                      <p:cBhvr>
                                        <p:cTn id="17" dur="500"/>
                                        <p:tgtEl>
                                          <p:spTgt spid="15">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100000"/>
              </a:lnSpc>
              <a:buNone/>
            </a:pPr>
            <a:r>
              <a:rPr lang="en-US" sz="3200" b="1" dirty="0" smtClean="0"/>
              <a:t>palm </a:t>
            </a:r>
            <a:r>
              <a:rPr lang="en-US" sz="3200" dirty="0" smtClean="0"/>
              <a:t> </a:t>
            </a:r>
            <a:r>
              <a:rPr lang="en-US" dirty="0" smtClean="0"/>
              <a:t>                </a:t>
            </a:r>
            <a:r>
              <a:rPr lang="en-US" i="1" dirty="0" smtClean="0">
                <a:solidFill>
                  <a:srgbClr val="C00000"/>
                </a:solidFill>
              </a:rPr>
              <a:t>n. </a:t>
            </a:r>
            <a:r>
              <a:rPr lang="en-US" dirty="0" smtClean="0">
                <a:solidFill>
                  <a:srgbClr val="C00000"/>
                </a:solidFill>
              </a:rPr>
              <a:t>[C] </a:t>
            </a:r>
            <a:r>
              <a:rPr lang="en-US" dirty="0" smtClean="0"/>
              <a:t>the inside part of your hand, between your fingers and your wrist </a:t>
            </a:r>
            <a:r>
              <a:rPr lang="zh-CN" altLang="en-US" sz="2400" dirty="0" smtClean="0">
                <a:solidFill>
                  <a:srgbClr val="0070C0"/>
                </a:solidFill>
              </a:rPr>
              <a:t>手掌；手心</a:t>
            </a:r>
            <a:endParaRPr lang="en-US" dirty="0" smtClean="0">
              <a:solidFill>
                <a:srgbClr val="0070C0"/>
              </a:solidFill>
            </a:endParaRPr>
          </a:p>
          <a:p>
            <a:pPr algn="just">
              <a:lnSpc>
                <a:spcPct val="100000"/>
              </a:lnSpc>
              <a:buNone/>
            </a:pPr>
            <a:r>
              <a:rPr lang="en-US" i="1" dirty="0" smtClean="0"/>
              <a:t>e.g. </a:t>
            </a:r>
          </a:p>
          <a:p>
            <a:pPr algn="just">
              <a:lnSpc>
                <a:spcPct val="100000"/>
              </a:lnSpc>
              <a:buNone/>
            </a:pPr>
            <a:r>
              <a:rPr lang="en-US" altLang="zh-CN" dirty="0" smtClean="0"/>
              <a:t>1. He cupped her chin in the palm of his hand.</a:t>
            </a:r>
          </a:p>
          <a:p>
            <a:pPr algn="just">
              <a:lnSpc>
                <a:spcPct val="100000"/>
              </a:lnSpc>
              <a:buNone/>
            </a:pPr>
            <a:r>
              <a:rPr lang="zh-CN" altLang="en-US" sz="2400" dirty="0" smtClean="0">
                <a:solidFill>
                  <a:srgbClr val="0070C0"/>
                </a:solidFill>
              </a:rPr>
              <a:t>    </a:t>
            </a:r>
            <a:r>
              <a:rPr lang="zh-CN" altLang="en-US" sz="2400" dirty="0" smtClean="0">
                <a:solidFill>
                  <a:srgbClr val="0070C0"/>
                </a:solidFill>
              </a:rPr>
              <a:t> 他用</a:t>
            </a:r>
            <a:r>
              <a:rPr lang="zh-CN" altLang="en-US" sz="2400" dirty="0" smtClean="0">
                <a:solidFill>
                  <a:srgbClr val="0070C0"/>
                </a:solidFill>
              </a:rPr>
              <a:t>手心托着她的下巴。</a:t>
            </a:r>
          </a:p>
          <a:p>
            <a:pPr algn="just">
              <a:lnSpc>
                <a:spcPct val="100000"/>
              </a:lnSpc>
              <a:buNone/>
            </a:pPr>
            <a:r>
              <a:rPr lang="en-US" altLang="zh-CN" dirty="0" smtClean="0"/>
              <a:t>2. Don slapped the table with the palm of his hand.</a:t>
            </a:r>
          </a:p>
          <a:p>
            <a:pPr algn="just">
              <a:lnSpc>
                <a:spcPct val="100000"/>
              </a:lnSpc>
              <a:buNone/>
            </a:pPr>
            <a:r>
              <a:rPr lang="zh-CN" altLang="en-US" sz="2400" dirty="0" smtClean="0">
                <a:solidFill>
                  <a:srgbClr val="0070C0"/>
                </a:solidFill>
              </a:rPr>
              <a:t>    </a:t>
            </a:r>
            <a:r>
              <a:rPr lang="zh-CN" altLang="en-US" sz="2400" dirty="0" smtClean="0">
                <a:solidFill>
                  <a:srgbClr val="0070C0"/>
                </a:solidFill>
              </a:rPr>
              <a:t> 唐</a:t>
            </a:r>
            <a:r>
              <a:rPr lang="zh-CN" altLang="en-US" sz="2400" dirty="0" smtClean="0">
                <a:solidFill>
                  <a:srgbClr val="0070C0"/>
                </a:solidFill>
              </a:rPr>
              <a:t>用手掌拍着桌子。</a:t>
            </a:r>
          </a:p>
          <a:p>
            <a:pPr algn="just">
              <a:lnSpc>
                <a:spcPct val="100000"/>
              </a:lnSpc>
              <a:buNone/>
            </a:pPr>
            <a:r>
              <a:rPr lang="en-US" altLang="zh-CN" dirty="0" smtClean="0"/>
              <a:t>3. She placed her hands palm uppermost in her lap.</a:t>
            </a:r>
          </a:p>
          <a:p>
            <a:pPr algn="just">
              <a:lnSpc>
                <a:spcPct val="100000"/>
              </a:lnSpc>
              <a:buNone/>
            </a:pPr>
            <a:r>
              <a:rPr lang="zh-CN" altLang="en-US" sz="2400" dirty="0" smtClean="0">
                <a:solidFill>
                  <a:srgbClr val="0070C0"/>
                </a:solidFill>
              </a:rPr>
              <a:t>    </a:t>
            </a:r>
            <a:r>
              <a:rPr lang="zh-CN" altLang="en-US" sz="2400" dirty="0" smtClean="0">
                <a:solidFill>
                  <a:srgbClr val="0070C0"/>
                </a:solidFill>
              </a:rPr>
              <a:t> 她</a:t>
            </a:r>
            <a:r>
              <a:rPr lang="zh-CN" altLang="en-US" sz="2400" dirty="0" smtClean="0">
                <a:solidFill>
                  <a:srgbClr val="0070C0"/>
                </a:solidFill>
              </a:rPr>
              <a:t>把手心向上放在大腿上。</a:t>
            </a:r>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6"/>
          <p:cNvPicPr>
            <a:picLocks noChangeAspect="1" noChangeArrowheads="1"/>
          </p:cNvPicPr>
          <p:nvPr/>
        </p:nvPicPr>
        <p:blipFill>
          <a:blip r:embed="rId8" cstate="print"/>
          <a:srcRect/>
          <a:stretch>
            <a:fillRect/>
          </a:stretch>
        </p:blipFill>
        <p:spPr bwMode="auto">
          <a:xfrm>
            <a:off x="1480550" y="803789"/>
            <a:ext cx="792642" cy="288233"/>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7" end="7"/>
                                            </p:txEl>
                                          </p:spTgt>
                                        </p:tgtEl>
                                        <p:attrNameLst>
                                          <p:attrName>style.visibility</p:attrName>
                                        </p:attrNameLst>
                                      </p:cBhvr>
                                      <p:to>
                                        <p:strVal val="visible"/>
                                      </p:to>
                                    </p:set>
                                    <p:animEffect transition="in" filter="dissolve">
                                      <p:cBhvr>
                                        <p:cTn id="17" dur="500"/>
                                        <p:tgtEl>
                                          <p:spTgt spid="15">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80000"/>
              </a:lnSpc>
              <a:buNone/>
            </a:pPr>
            <a:r>
              <a:rPr lang="en-US" sz="3200" b="1" dirty="0" smtClean="0"/>
              <a:t>rattle </a:t>
            </a:r>
            <a:r>
              <a:rPr lang="en-US" dirty="0" smtClean="0"/>
              <a:t>                     </a:t>
            </a:r>
            <a:r>
              <a:rPr lang="en-US" i="1" dirty="0" smtClean="0">
                <a:solidFill>
                  <a:srgbClr val="C00000"/>
                </a:solidFill>
              </a:rPr>
              <a:t>vi. </a:t>
            </a:r>
          </a:p>
          <a:p>
            <a:pPr algn="just">
              <a:buNone/>
            </a:pPr>
            <a:r>
              <a:rPr lang="en-US" b="1" dirty="0" smtClean="0"/>
              <a:t>1. </a:t>
            </a:r>
            <a:r>
              <a:rPr lang="en-US" dirty="0" smtClean="0"/>
              <a:t>if sth. rattles, it makes short sharp knocking sounds as it moves or shakes </a:t>
            </a:r>
            <a:r>
              <a:rPr lang="zh-CN" altLang="en-US" sz="2400" dirty="0" smtClean="0">
                <a:solidFill>
                  <a:srgbClr val="0070C0"/>
                </a:solidFill>
              </a:rPr>
              <a:t>发出短促尖厉的敲击声；发出嘎嘎声</a:t>
            </a:r>
            <a:endParaRPr lang="en-US" dirty="0" smtClean="0">
              <a:solidFill>
                <a:srgbClr val="0070C0"/>
              </a:solidFill>
            </a:endParaRPr>
          </a:p>
          <a:p>
            <a:pPr marL="363538" indent="-363538" algn="just">
              <a:buNone/>
            </a:pPr>
            <a:r>
              <a:rPr lang="en-US" altLang="zh-CN" i="1" dirty="0" smtClean="0">
                <a:latin typeface="Calibri" pitchFamily="34" charset="0"/>
              </a:rPr>
              <a:t>e.g.</a:t>
            </a:r>
            <a:r>
              <a:rPr lang="en-US" altLang="zh-CN" dirty="0" smtClean="0">
                <a:latin typeface="Calibri" pitchFamily="34" charset="0"/>
              </a:rPr>
              <a:t> </a:t>
            </a:r>
          </a:p>
          <a:p>
            <a:pPr marL="363538" indent="-363538" algn="just">
              <a:lnSpc>
                <a:spcPct val="80000"/>
              </a:lnSpc>
              <a:buNone/>
            </a:pPr>
            <a:r>
              <a:rPr lang="en-US" altLang="zh-CN" dirty="0" smtClean="0">
                <a:latin typeface="Calibri" pitchFamily="34" charset="0"/>
              </a:rPr>
              <a:t>1. The old bus rattled along the stony road. </a:t>
            </a:r>
          </a:p>
          <a:p>
            <a:pPr marL="363538" indent="-363538" algn="just">
              <a:lnSpc>
                <a:spcPct val="80000"/>
              </a:lnSpc>
              <a:buNone/>
            </a:pP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那辆旧</a:t>
            </a:r>
            <a:r>
              <a:rPr lang="zh-CN" altLang="en-US" sz="2400" dirty="0">
                <a:solidFill>
                  <a:srgbClr val="0070C0"/>
                </a:solidFill>
                <a:latin typeface="Calibri" pitchFamily="34" charset="0"/>
              </a:rPr>
              <a:t>公共汽车哐啷哐啷地</a:t>
            </a:r>
            <a:r>
              <a:rPr lang="zh-CN" altLang="en-US" sz="2400" dirty="0" smtClean="0">
                <a:solidFill>
                  <a:srgbClr val="0070C0"/>
                </a:solidFill>
                <a:latin typeface="Calibri" pitchFamily="34" charset="0"/>
              </a:rPr>
              <a:t>沿碎石路行驶。 </a:t>
            </a:r>
          </a:p>
          <a:p>
            <a:pPr marL="363538" indent="-363538" algn="just">
              <a:lnSpc>
                <a:spcPct val="80000"/>
              </a:lnSpc>
              <a:buNone/>
            </a:pPr>
            <a:r>
              <a:rPr lang="en-US" altLang="zh-CN" dirty="0" smtClean="0">
                <a:latin typeface="Calibri" pitchFamily="34" charset="0"/>
              </a:rPr>
              <a:t>2. A cart full of milk-bottles rattled past.</a:t>
            </a:r>
          </a:p>
          <a:p>
            <a:pPr marL="363538" indent="-363538" algn="just">
              <a:lnSpc>
                <a:spcPct val="80000"/>
              </a:lnSpc>
              <a:buNone/>
            </a:pPr>
            <a:r>
              <a:rPr lang="zh-CN" altLang="en-US" sz="2400" dirty="0" smtClean="0">
                <a:solidFill>
                  <a:srgbClr val="0070C0"/>
                </a:solidFill>
                <a:latin typeface="Calibri" pitchFamily="34" charset="0"/>
              </a:rPr>
              <a:t>     一辆载满牛奶瓶的车子嘎嘎作响地驶过。</a:t>
            </a:r>
            <a:endParaRPr lang="en-US" altLang="zh-CN" sz="2400" dirty="0" smtClean="0">
              <a:solidFill>
                <a:srgbClr val="0070C0"/>
              </a:solidFill>
              <a:latin typeface="Calibri" pitchFamily="34" charset="0"/>
            </a:endParaRPr>
          </a:p>
          <a:p>
            <a:pPr marL="363538" indent="-363538" algn="just">
              <a:lnSpc>
                <a:spcPct val="80000"/>
              </a:lnSpc>
              <a:buNone/>
            </a:pPr>
            <a:r>
              <a:rPr lang="en-US" altLang="zh-CN" b="1" dirty="0" smtClean="0">
                <a:latin typeface="Calibri" pitchFamily="34" charset="0"/>
              </a:rPr>
              <a:t>2. </a:t>
            </a:r>
            <a:r>
              <a:rPr lang="en-US" altLang="zh-CN" dirty="0">
                <a:latin typeface="Calibri" pitchFamily="34" charset="0"/>
              </a:rPr>
              <a:t>to talk </a:t>
            </a:r>
            <a:r>
              <a:rPr lang="en-US" altLang="zh-CN" dirty="0" smtClean="0">
                <a:latin typeface="Calibri" pitchFamily="34" charset="0"/>
              </a:rPr>
              <a:t>idly and at length; </a:t>
            </a:r>
            <a:r>
              <a:rPr lang="en-US" altLang="zh-CN" dirty="0" smtClean="0">
                <a:latin typeface="Calibri" pitchFamily="34" charset="0"/>
              </a:rPr>
              <a:t>to chatter </a:t>
            </a:r>
            <a:r>
              <a:rPr lang="zh-CN" altLang="en-US" sz="2400" dirty="0" smtClean="0">
                <a:solidFill>
                  <a:srgbClr val="0070C0"/>
                </a:solidFill>
                <a:latin typeface="+mn-ea"/>
              </a:rPr>
              <a:t>神聊；喋喋不休</a:t>
            </a:r>
            <a:r>
              <a:rPr lang="en-US" altLang="zh-CN" sz="2400" dirty="0" smtClean="0">
                <a:solidFill>
                  <a:srgbClr val="0070C0"/>
                </a:solidFill>
                <a:latin typeface="+mn-ea"/>
              </a:rPr>
              <a:t> </a:t>
            </a:r>
          </a:p>
          <a:p>
            <a:pPr marL="363538" indent="-363538" algn="just">
              <a:lnSpc>
                <a:spcPct val="80000"/>
              </a:lnSpc>
              <a:buNone/>
            </a:pPr>
            <a:r>
              <a:rPr lang="en-US" altLang="zh-CN" i="1" dirty="0" smtClean="0">
                <a:latin typeface="Calibri" pitchFamily="34" charset="0"/>
              </a:rPr>
              <a:t>e.g.</a:t>
            </a:r>
            <a:r>
              <a:rPr lang="en-US" altLang="zh-CN" dirty="0" smtClean="0">
                <a:latin typeface="Calibri" pitchFamily="34" charset="0"/>
              </a:rPr>
              <a:t> He rattled on about his job, not noticing how bored she </a:t>
            </a:r>
            <a:endParaRPr lang="en-US" altLang="zh-CN" dirty="0" smtClean="0">
              <a:latin typeface="Calibri" pitchFamily="34" charset="0"/>
            </a:endParaRPr>
          </a:p>
          <a:p>
            <a:pPr marL="363538" indent="-363538" algn="just">
              <a:lnSpc>
                <a:spcPct val="80000"/>
              </a:lnSpc>
              <a:buNone/>
            </a:pPr>
            <a:r>
              <a:rPr lang="en-US" altLang="zh-CN" dirty="0">
                <a:latin typeface="Calibri" pitchFamily="34" charset="0"/>
              </a:rPr>
              <a:t> </a:t>
            </a:r>
            <a:r>
              <a:rPr lang="en-US" altLang="zh-CN" dirty="0" smtClean="0">
                <a:latin typeface="Calibri" pitchFamily="34" charset="0"/>
              </a:rPr>
              <a:t>      </a:t>
            </a:r>
            <a:r>
              <a:rPr lang="en-US" altLang="zh-CN" dirty="0" smtClean="0">
                <a:latin typeface="Calibri" pitchFamily="34" charset="0"/>
              </a:rPr>
              <a:t>was</a:t>
            </a:r>
            <a:r>
              <a:rPr lang="en-US" altLang="zh-CN" dirty="0" smtClean="0">
                <a:latin typeface="Calibri" pitchFamily="34" charset="0"/>
              </a:rPr>
              <a:t>. </a:t>
            </a:r>
          </a:p>
          <a:p>
            <a:pPr marL="363538" indent="-363538" algn="just">
              <a:lnSpc>
                <a:spcPct val="80000"/>
              </a:lnSpc>
              <a:buNone/>
            </a:pPr>
            <a:r>
              <a:rPr lang="zh-CN" altLang="en-US" dirty="0" smtClean="0">
                <a:solidFill>
                  <a:srgbClr val="0070C0"/>
                </a:solidFill>
                <a:latin typeface="Calibri" pitchFamily="34" charset="0"/>
              </a:rPr>
              <a:t>    </a:t>
            </a: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他</a:t>
            </a:r>
            <a:r>
              <a:rPr lang="zh-CN" altLang="en-US" sz="2400" dirty="0" smtClean="0">
                <a:solidFill>
                  <a:srgbClr val="0070C0"/>
                </a:solidFill>
                <a:latin typeface="Calibri" pitchFamily="34" charset="0"/>
              </a:rPr>
              <a:t>喋喋不休地说工作上的事，没注意到她有多么腻烦。</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5"/>
          <p:cNvPicPr>
            <a:picLocks noChangeAspect="1" noChangeArrowheads="1"/>
          </p:cNvPicPr>
          <p:nvPr/>
        </p:nvPicPr>
        <p:blipFill>
          <a:blip r:embed="rId8" cstate="print"/>
          <a:srcRect/>
          <a:stretch>
            <a:fillRect/>
          </a:stretch>
        </p:blipFill>
        <p:spPr bwMode="auto">
          <a:xfrm>
            <a:off x="1677038" y="705412"/>
            <a:ext cx="764007" cy="247751"/>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10" end="10"/>
                                            </p:txEl>
                                          </p:spTgt>
                                        </p:tgtEl>
                                        <p:attrNameLst>
                                          <p:attrName>style.visibility</p:attrName>
                                        </p:attrNameLst>
                                      </p:cBhvr>
                                      <p:to>
                                        <p:strVal val="visible"/>
                                      </p:to>
                                    </p:set>
                                    <p:animEffect transition="in" filter="dissolve">
                                      <p:cBhvr>
                                        <p:cTn id="17" dur="500"/>
                                        <p:tgtEl>
                                          <p:spTgt spid="15">
                                            <p:txEl>
                                              <p:pRg st="10" end="1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100000"/>
              </a:lnSpc>
              <a:buNone/>
            </a:pPr>
            <a:r>
              <a:rPr lang="en-US" sz="3200" b="1" dirty="0" smtClean="0"/>
              <a:t>nickel </a:t>
            </a:r>
            <a:r>
              <a:rPr lang="en-US" dirty="0" smtClean="0"/>
              <a:t>                    </a:t>
            </a:r>
            <a:r>
              <a:rPr lang="en-US" i="1" dirty="0" smtClean="0">
                <a:solidFill>
                  <a:srgbClr val="C00000"/>
                </a:solidFill>
              </a:rPr>
              <a:t>n. </a:t>
            </a:r>
            <a:r>
              <a:rPr lang="en-US" dirty="0" smtClean="0">
                <a:solidFill>
                  <a:srgbClr val="C00000"/>
                </a:solidFill>
              </a:rPr>
              <a:t>[C]</a:t>
            </a:r>
            <a:r>
              <a:rPr lang="en-US" altLang="en-US" dirty="0" smtClean="0">
                <a:latin typeface="Calibri" pitchFamily="34" charset="0"/>
              </a:rPr>
              <a:t> a coin in the US and Canada worth five</a:t>
            </a:r>
            <a:r>
              <a:rPr lang="en-US" altLang="zh-CN" dirty="0" smtClean="0">
                <a:latin typeface="Calibri" pitchFamily="34" charset="0"/>
              </a:rPr>
              <a:t> </a:t>
            </a:r>
            <a:r>
              <a:rPr lang="en-US" altLang="en-US" dirty="0" smtClean="0">
                <a:latin typeface="Calibri" pitchFamily="34" charset="0"/>
              </a:rPr>
              <a:t>cents </a:t>
            </a:r>
            <a:r>
              <a:rPr lang="zh-CN" altLang="en-US" sz="2400" dirty="0" smtClean="0">
                <a:solidFill>
                  <a:srgbClr val="0070C0"/>
                </a:solidFill>
                <a:latin typeface="Calibri" pitchFamily="34" charset="0"/>
              </a:rPr>
              <a:t>（ 美国和加拿大的）五分镍币</a:t>
            </a:r>
            <a:endParaRPr lang="en-US" dirty="0" smtClean="0">
              <a:solidFill>
                <a:srgbClr val="0070C0"/>
              </a:solidFill>
            </a:endParaRPr>
          </a:p>
          <a:p>
            <a:pPr marL="355600" indent="-355600">
              <a:lnSpc>
                <a:spcPct val="100000"/>
              </a:lnSpc>
              <a:buSzTx/>
              <a:buFontTx/>
              <a:buNone/>
            </a:pPr>
            <a:r>
              <a:rPr lang="en-US" altLang="zh-CN" i="1" dirty="0" smtClean="0">
                <a:latin typeface="Calibri" pitchFamily="34" charset="0"/>
              </a:rPr>
              <a:t>e.g.</a:t>
            </a:r>
          </a:p>
          <a:p>
            <a:pPr marL="355600" indent="-355600">
              <a:lnSpc>
                <a:spcPct val="100000"/>
              </a:lnSpc>
              <a:buSzTx/>
              <a:buFontTx/>
              <a:buNone/>
            </a:pPr>
            <a:r>
              <a:rPr lang="en-US" altLang="zh-CN" dirty="0" smtClean="0">
                <a:latin typeface="Calibri" pitchFamily="34" charset="0"/>
              </a:rPr>
              <a:t>1. May I have a nickel?</a:t>
            </a:r>
          </a:p>
          <a:p>
            <a:pPr marL="355600" indent="-355600">
              <a:lnSpc>
                <a:spcPct val="100000"/>
              </a:lnSpc>
              <a:buSzTx/>
              <a:buFontTx/>
              <a:buNone/>
            </a:pPr>
            <a:r>
              <a:rPr lang="zh-CN" altLang="en-US" sz="2400" dirty="0" smtClean="0"/>
              <a:t>    </a:t>
            </a:r>
            <a:r>
              <a:rPr lang="zh-CN" altLang="en-US" sz="2400" dirty="0" smtClean="0"/>
              <a:t> </a:t>
            </a:r>
            <a:r>
              <a:rPr lang="zh-CN" altLang="en-US" sz="2400" dirty="0" smtClean="0">
                <a:solidFill>
                  <a:srgbClr val="0070C0"/>
                </a:solidFill>
              </a:rPr>
              <a:t>能</a:t>
            </a:r>
            <a:r>
              <a:rPr lang="zh-CN" altLang="en-US" sz="2400" dirty="0" smtClean="0">
                <a:solidFill>
                  <a:srgbClr val="0070C0"/>
                </a:solidFill>
              </a:rPr>
              <a:t>给我五分钱吗</a:t>
            </a:r>
            <a:r>
              <a:rPr lang="en-US" altLang="zh-CN" sz="2400" dirty="0" smtClean="0">
                <a:solidFill>
                  <a:srgbClr val="0070C0"/>
                </a:solidFill>
              </a:rPr>
              <a:t>?</a:t>
            </a:r>
          </a:p>
          <a:p>
            <a:pPr marL="355600" indent="-355600">
              <a:lnSpc>
                <a:spcPct val="100000"/>
              </a:lnSpc>
              <a:buSzTx/>
              <a:buFontTx/>
              <a:buNone/>
            </a:pPr>
            <a:r>
              <a:rPr lang="en-US" altLang="zh-CN" dirty="0" smtClean="0">
                <a:latin typeface="Calibri" pitchFamily="34" charset="0"/>
              </a:rPr>
              <a:t>2. </a:t>
            </a:r>
            <a:r>
              <a:rPr lang="en-US" altLang="zh-CN" dirty="0" smtClean="0">
                <a:latin typeface="Calibri" pitchFamily="34" charset="0"/>
              </a:rPr>
              <a:t>Don’t </a:t>
            </a:r>
            <a:r>
              <a:rPr lang="en-US" altLang="zh-CN" dirty="0" smtClean="0">
                <a:latin typeface="Calibri" pitchFamily="34" charset="0"/>
              </a:rPr>
              <a:t>take any wooden nickels. </a:t>
            </a:r>
          </a:p>
          <a:p>
            <a:pPr marL="355600" indent="-355600">
              <a:lnSpc>
                <a:spcPct val="100000"/>
              </a:lnSpc>
              <a:buSzTx/>
              <a:buFontTx/>
              <a:buNone/>
            </a:pPr>
            <a:r>
              <a:rPr lang="en-US" altLang="zh-CN" sz="2400" dirty="0" smtClean="0">
                <a:latin typeface="宋体" pitchFamily="2" charset="-122"/>
              </a:rPr>
              <a:t>  </a:t>
            </a:r>
            <a:r>
              <a:rPr lang="en-US" altLang="zh-CN" sz="2400" dirty="0" smtClean="0">
                <a:solidFill>
                  <a:srgbClr val="0070C0"/>
                </a:solidFill>
                <a:latin typeface="宋体" pitchFamily="2" charset="-122"/>
              </a:rPr>
              <a:t>[</a:t>
            </a:r>
            <a:r>
              <a:rPr lang="zh-CN" altLang="en-US" sz="2400" dirty="0" smtClean="0">
                <a:solidFill>
                  <a:srgbClr val="0070C0"/>
                </a:solidFill>
                <a:latin typeface="宋体" pitchFamily="2" charset="-122"/>
              </a:rPr>
              <a:t>美俚</a:t>
            </a:r>
            <a:r>
              <a:rPr lang="en-US" altLang="zh-CN" sz="2400" dirty="0" smtClean="0">
                <a:solidFill>
                  <a:srgbClr val="0070C0"/>
                </a:solidFill>
                <a:latin typeface="宋体" pitchFamily="2" charset="-122"/>
              </a:rPr>
              <a:t>]</a:t>
            </a:r>
            <a:r>
              <a:rPr lang="zh-CN" altLang="en-US" sz="2400" dirty="0" smtClean="0">
                <a:solidFill>
                  <a:srgbClr val="0070C0"/>
                </a:solidFill>
                <a:latin typeface="宋体" pitchFamily="2" charset="-122"/>
              </a:rPr>
              <a:t>（临别</a:t>
            </a:r>
            <a:r>
              <a:rPr lang="zh-CN" altLang="en-US" sz="2400" dirty="0" smtClean="0">
                <a:solidFill>
                  <a:srgbClr val="0070C0"/>
                </a:solidFill>
                <a:latin typeface="宋体" pitchFamily="2" charset="-122"/>
              </a:rPr>
              <a:t>用语</a:t>
            </a:r>
            <a:r>
              <a:rPr lang="en-US" altLang="zh-CN" sz="2400" dirty="0" smtClean="0">
                <a:solidFill>
                  <a:srgbClr val="0070C0"/>
                </a:solidFill>
                <a:latin typeface="宋体" pitchFamily="2" charset="-122"/>
              </a:rPr>
              <a:t>)</a:t>
            </a:r>
            <a:r>
              <a:rPr lang="zh-CN" altLang="en-US" sz="2400" dirty="0" smtClean="0">
                <a:solidFill>
                  <a:srgbClr val="0070C0"/>
                </a:solidFill>
                <a:latin typeface="Calibri" pitchFamily="34" charset="0"/>
              </a:rPr>
              <a:t>再见，多加小心，别再上当。</a:t>
            </a:r>
          </a:p>
          <a:p>
            <a:endParaRPr lang="zh-CN" altLang="en-US"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grpSp>
        <p:nvGrpSpPr>
          <p:cNvPr id="2" name="组合 1"/>
          <p:cNvGrpSpPr/>
          <p:nvPr/>
        </p:nvGrpSpPr>
        <p:grpSpPr>
          <a:xfrm>
            <a:off x="4656497" y="4552619"/>
            <a:ext cx="3367881" cy="1150938"/>
            <a:chOff x="5037497" y="4516107"/>
            <a:chExt cx="3367881" cy="1150938"/>
          </a:xfrm>
        </p:grpSpPr>
        <p:pic>
          <p:nvPicPr>
            <p:cNvPr id="14" name="Picture 24" descr="5proof"/>
            <p:cNvPicPr>
              <a:picLocks noChangeAspect="1" noChangeArrowheads="1"/>
            </p:cNvPicPr>
            <p:nvPr/>
          </p:nvPicPr>
          <p:blipFill>
            <a:blip r:embed="rId8" cstate="print"/>
            <a:srcRect/>
            <a:stretch>
              <a:fillRect/>
            </a:stretch>
          </p:blipFill>
          <p:spPr bwMode="auto">
            <a:xfrm>
              <a:off x="6178116" y="4521049"/>
              <a:ext cx="1055687" cy="1145996"/>
            </a:xfrm>
            <a:prstGeom prst="rect">
              <a:avLst/>
            </a:prstGeom>
            <a:noFill/>
          </p:spPr>
        </p:pic>
        <p:pic>
          <p:nvPicPr>
            <p:cNvPr id="16" name="Picture 26" descr="nickel"/>
            <p:cNvPicPr>
              <a:picLocks noChangeAspect="1" noChangeArrowheads="1"/>
            </p:cNvPicPr>
            <p:nvPr/>
          </p:nvPicPr>
          <p:blipFill>
            <a:blip r:embed="rId9" cstate="print"/>
            <a:srcRect/>
            <a:stretch>
              <a:fillRect/>
            </a:stretch>
          </p:blipFill>
          <p:spPr bwMode="auto">
            <a:xfrm>
              <a:off x="5037497" y="4516107"/>
              <a:ext cx="1141412" cy="1150938"/>
            </a:xfrm>
            <a:prstGeom prst="rect">
              <a:avLst/>
            </a:prstGeom>
            <a:noFill/>
          </p:spPr>
        </p:pic>
        <p:pic>
          <p:nvPicPr>
            <p:cNvPr id="17" name="Picture 28" descr="istockphoto_4254357-canadian-nickel"/>
            <p:cNvPicPr>
              <a:picLocks noChangeAspect="1" noChangeArrowheads="1"/>
            </p:cNvPicPr>
            <p:nvPr/>
          </p:nvPicPr>
          <p:blipFill>
            <a:blip r:embed="rId10" cstate="print">
              <a:lum bright="18000"/>
            </a:blip>
            <a:srcRect/>
            <a:stretch>
              <a:fillRect/>
            </a:stretch>
          </p:blipFill>
          <p:spPr bwMode="auto">
            <a:xfrm>
              <a:off x="7233803" y="4521050"/>
              <a:ext cx="1171575" cy="1132036"/>
            </a:xfrm>
            <a:prstGeom prst="rect">
              <a:avLst/>
            </a:prstGeom>
            <a:noFill/>
          </p:spPr>
        </p:pic>
      </p:grpSp>
      <p:sp>
        <p:nvSpPr>
          <p:cNvPr id="18" name="Text Box 35"/>
          <p:cNvSpPr txBox="1">
            <a:spLocks noChangeArrowheads="1"/>
          </p:cNvSpPr>
          <p:nvPr/>
        </p:nvSpPr>
        <p:spPr bwMode="auto">
          <a:xfrm>
            <a:off x="5434020" y="5889474"/>
            <a:ext cx="2160588" cy="298543"/>
          </a:xfrm>
          <a:prstGeom prst="rect">
            <a:avLst/>
          </a:prstGeom>
          <a:noFill/>
          <a:ln w="9525" algn="ctr">
            <a:noFill/>
            <a:miter lim="800000"/>
            <a:headEnd/>
            <a:tailEnd/>
          </a:ln>
          <a:effectLst>
            <a:prstShdw prst="shdw17" dist="17961" dir="2700000">
              <a:srgbClr val="B2B2B2">
                <a:gamma/>
                <a:shade val="60000"/>
                <a:invGamma/>
              </a:srgbClr>
            </a:prstShdw>
          </a:effectLst>
        </p:spPr>
        <p:txBody>
          <a:bodyPr>
            <a:spAutoFit/>
          </a:bodyPr>
          <a:lstStyle/>
          <a:p>
            <a:pPr>
              <a:lnSpc>
                <a:spcPct val="60000"/>
              </a:lnSpc>
              <a:spcBef>
                <a:spcPct val="50000"/>
              </a:spcBef>
              <a:buSzTx/>
              <a:buFontTx/>
              <a:buNone/>
            </a:pPr>
            <a:r>
              <a:rPr lang="en-US" altLang="zh-CN" sz="2000" b="1" dirty="0">
                <a:latin typeface="Calibri" pitchFamily="34" charset="0"/>
              </a:rPr>
              <a:t>Canadian nickels</a:t>
            </a:r>
          </a:p>
        </p:txBody>
      </p:sp>
      <p:sp>
        <p:nvSpPr>
          <p:cNvPr id="25" name="Text Box 36"/>
          <p:cNvSpPr txBox="1">
            <a:spLocks noChangeArrowheads="1"/>
          </p:cNvSpPr>
          <p:nvPr/>
        </p:nvSpPr>
        <p:spPr bwMode="auto">
          <a:xfrm>
            <a:off x="1463735" y="5889475"/>
            <a:ext cx="1873250" cy="298543"/>
          </a:xfrm>
          <a:prstGeom prst="rect">
            <a:avLst/>
          </a:prstGeom>
          <a:noFill/>
          <a:ln w="9525" algn="ctr">
            <a:noFill/>
            <a:miter lim="800000"/>
            <a:headEnd/>
            <a:tailEnd/>
          </a:ln>
          <a:effectLst>
            <a:prstShdw prst="shdw17" dist="17961" dir="2700000">
              <a:srgbClr val="B2B2B2">
                <a:gamma/>
                <a:shade val="60000"/>
                <a:invGamma/>
              </a:srgbClr>
            </a:prstShdw>
          </a:effectLst>
        </p:spPr>
        <p:txBody>
          <a:bodyPr>
            <a:spAutoFit/>
          </a:bodyPr>
          <a:lstStyle/>
          <a:p>
            <a:pPr>
              <a:lnSpc>
                <a:spcPct val="60000"/>
              </a:lnSpc>
              <a:spcBef>
                <a:spcPct val="50000"/>
              </a:spcBef>
              <a:buSzTx/>
              <a:buFontTx/>
              <a:buNone/>
            </a:pPr>
            <a:r>
              <a:rPr lang="en-US" altLang="zh-CN" sz="2000" b="1" dirty="0">
                <a:latin typeface="Calibri" pitchFamily="34" charset="0"/>
              </a:rPr>
              <a:t>US nickels</a:t>
            </a:r>
          </a:p>
        </p:txBody>
      </p:sp>
      <p:pic>
        <p:nvPicPr>
          <p:cNvPr id="22" name="Picture 30" descr="keelNickelProof_obv"/>
          <p:cNvPicPr>
            <a:picLocks noChangeAspect="1" noChangeArrowheads="1"/>
          </p:cNvPicPr>
          <p:nvPr/>
        </p:nvPicPr>
        <p:blipFill>
          <a:blip r:embed="rId11" cstate="print"/>
          <a:srcRect/>
          <a:stretch>
            <a:fillRect/>
          </a:stretch>
        </p:blipFill>
        <p:spPr bwMode="auto">
          <a:xfrm>
            <a:off x="609660" y="4521050"/>
            <a:ext cx="1125538" cy="1141412"/>
          </a:xfrm>
          <a:prstGeom prst="rect">
            <a:avLst/>
          </a:prstGeom>
          <a:noFill/>
        </p:spPr>
      </p:pic>
      <p:pic>
        <p:nvPicPr>
          <p:cNvPr id="23" name="Picture 32" descr="2005_nickel"/>
          <p:cNvPicPr>
            <a:picLocks noChangeAspect="1" noChangeArrowheads="1"/>
          </p:cNvPicPr>
          <p:nvPr/>
        </p:nvPicPr>
        <p:blipFill>
          <a:blip r:embed="rId12" cstate="print"/>
          <a:srcRect/>
          <a:stretch>
            <a:fillRect/>
          </a:stretch>
        </p:blipFill>
        <p:spPr bwMode="auto">
          <a:xfrm>
            <a:off x="1736575" y="4516106"/>
            <a:ext cx="1079500" cy="1146355"/>
          </a:xfrm>
          <a:prstGeom prst="rect">
            <a:avLst/>
          </a:prstGeom>
          <a:noFill/>
        </p:spPr>
      </p:pic>
      <p:pic>
        <p:nvPicPr>
          <p:cNvPr id="26" name="Picture 38" descr="2006_Nickel_Proof_Obv"/>
          <p:cNvPicPr>
            <a:picLocks noChangeAspect="1" noChangeArrowheads="1"/>
          </p:cNvPicPr>
          <p:nvPr/>
        </p:nvPicPr>
        <p:blipFill>
          <a:blip r:embed="rId13" cstate="print"/>
          <a:srcRect/>
          <a:stretch>
            <a:fillRect/>
          </a:stretch>
        </p:blipFill>
        <p:spPr bwMode="auto">
          <a:xfrm>
            <a:off x="2814967" y="4516106"/>
            <a:ext cx="1079500" cy="1146355"/>
          </a:xfrm>
          <a:prstGeom prst="rect">
            <a:avLst/>
          </a:prstGeom>
          <a:noFill/>
        </p:spPr>
      </p:pic>
      <p:pic>
        <p:nvPicPr>
          <p:cNvPr id="27" name="Picture 43"/>
          <p:cNvPicPr>
            <a:picLocks noChangeAspect="1" noChangeArrowheads="1"/>
          </p:cNvPicPr>
          <p:nvPr/>
        </p:nvPicPr>
        <p:blipFill>
          <a:blip r:embed="rId14" cstate="print"/>
          <a:srcRect/>
          <a:stretch>
            <a:fillRect/>
          </a:stretch>
        </p:blipFill>
        <p:spPr bwMode="auto">
          <a:xfrm>
            <a:off x="1675549" y="804486"/>
            <a:ext cx="787490" cy="242305"/>
          </a:xfrm>
          <a:prstGeom prst="rect">
            <a:avLst/>
          </a:prstGeom>
          <a:noFill/>
          <a:ln w="9525" algn="ctr">
            <a:noFill/>
            <a:miter lim="800000"/>
            <a:headEnd/>
            <a:tailEnd/>
          </a:ln>
          <a:effectLst/>
        </p:spPr>
      </p:pic>
      <p:pic>
        <p:nvPicPr>
          <p:cNvPr id="19" name="图片 1">
            <a:hlinkClick r:id="rId15" action="ppaction://hlinksldjump"/>
          </p:cNvPr>
          <p:cNvPicPr>
            <a:picLocks noChangeAspect="1"/>
          </p:cNvPicPr>
          <p:nvPr/>
        </p:nvPicPr>
        <p:blipFill>
          <a:blip r:embed="rId16"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30591"/>
            <a:ext cx="8834438" cy="6065837"/>
          </a:xfrm>
        </p:spPr>
        <p:txBody>
          <a:bodyPr/>
          <a:lstStyle/>
          <a:p>
            <a:pPr algn="just">
              <a:lnSpc>
                <a:spcPct val="100000"/>
              </a:lnSpc>
              <a:buNone/>
            </a:pPr>
            <a:r>
              <a:rPr lang="en-US" sz="3200" b="1" dirty="0" smtClean="0"/>
              <a:t>dime </a:t>
            </a:r>
            <a:r>
              <a:rPr lang="en-US" dirty="0" smtClean="0"/>
              <a:t>                       </a:t>
            </a:r>
            <a:r>
              <a:rPr lang="en-US" i="1" dirty="0" smtClean="0">
                <a:solidFill>
                  <a:srgbClr val="C00000"/>
                </a:solidFill>
              </a:rPr>
              <a:t>n. </a:t>
            </a:r>
            <a:r>
              <a:rPr lang="en-US" dirty="0" smtClean="0">
                <a:solidFill>
                  <a:srgbClr val="C00000"/>
                </a:solidFill>
              </a:rPr>
              <a:t>[C]</a:t>
            </a:r>
            <a:r>
              <a:rPr lang="en-US" altLang="zh-CN" i="1" dirty="0" smtClean="0">
                <a:solidFill>
                  <a:srgbClr val="C00000"/>
                </a:solidFill>
                <a:latin typeface="Calibri" pitchFamily="34" charset="0"/>
                <a:ea typeface="微软雅黑" pitchFamily="34" charset="-122"/>
              </a:rPr>
              <a:t> </a:t>
            </a:r>
            <a:r>
              <a:rPr lang="en-US" altLang="zh-CN" dirty="0" smtClean="0">
                <a:solidFill>
                  <a:srgbClr val="C00000"/>
                </a:solidFill>
                <a:latin typeface="Calibri" pitchFamily="34" charset="0"/>
              </a:rPr>
              <a:t> </a:t>
            </a:r>
            <a:r>
              <a:rPr lang="en-US" altLang="en-US" dirty="0" smtClean="0">
                <a:latin typeface="Calibri" pitchFamily="34" charset="0"/>
              </a:rPr>
              <a:t>a coin worth ten cents in the US and</a:t>
            </a:r>
            <a:r>
              <a:rPr lang="en-US" altLang="zh-CN" dirty="0" smtClean="0">
                <a:latin typeface="Calibri" pitchFamily="34" charset="0"/>
              </a:rPr>
              <a:t> </a:t>
            </a:r>
            <a:r>
              <a:rPr lang="en-US" altLang="en-US" dirty="0" smtClean="0">
                <a:latin typeface="Calibri" pitchFamily="34" charset="0"/>
              </a:rPr>
              <a:t>Canada </a:t>
            </a:r>
            <a:r>
              <a:rPr lang="zh-CN" altLang="en-US" sz="2400" dirty="0" smtClean="0">
                <a:solidFill>
                  <a:srgbClr val="0070C0"/>
                </a:solidFill>
                <a:latin typeface="Calibri" pitchFamily="34" charset="0"/>
              </a:rPr>
              <a:t>（美国和加拿大的）十分硬币</a:t>
            </a:r>
            <a:endParaRPr lang="en-US" dirty="0" smtClean="0">
              <a:solidFill>
                <a:srgbClr val="0070C0"/>
              </a:solidFill>
            </a:endParaRPr>
          </a:p>
          <a:p>
            <a:pPr marL="363538" indent="-363538" algn="just">
              <a:lnSpc>
                <a:spcPct val="100000"/>
              </a:lnSpc>
              <a:buFont typeface="Wingdings" pitchFamily="2" charset="2"/>
              <a:buChar char="Ø"/>
            </a:pPr>
            <a:r>
              <a:rPr lang="en-US" altLang="zh-CN" b="1" dirty="0" smtClean="0">
                <a:latin typeface="Calibri" pitchFamily="34" charset="0"/>
              </a:rPr>
              <a:t>a dime a </a:t>
            </a:r>
            <a:r>
              <a:rPr lang="en-US" altLang="zh-CN" b="1" dirty="0" smtClean="0">
                <a:latin typeface="Calibri" pitchFamily="34" charset="0"/>
              </a:rPr>
              <a:t>dozen: </a:t>
            </a:r>
            <a:r>
              <a:rPr lang="en-US" altLang="zh-CN" dirty="0" smtClean="0">
                <a:latin typeface="Calibri" pitchFamily="34" charset="0"/>
              </a:rPr>
              <a:t>(</a:t>
            </a:r>
            <a:r>
              <a:rPr lang="en-US" altLang="zh-CN" i="1" dirty="0" err="1" smtClean="0">
                <a:latin typeface="Calibri" pitchFamily="34" charset="0"/>
              </a:rPr>
              <a:t>infml</a:t>
            </a:r>
            <a:r>
              <a:rPr lang="en-US" altLang="zh-CN" dirty="0" smtClean="0">
                <a:latin typeface="Calibri" pitchFamily="34" charset="0"/>
              </a:rPr>
              <a:t>) nearly worthless or very common  </a:t>
            </a:r>
            <a:r>
              <a:rPr lang="zh-CN" altLang="en-US" sz="2400" dirty="0" smtClean="0">
                <a:solidFill>
                  <a:srgbClr val="0070C0"/>
                </a:solidFill>
                <a:latin typeface="Calibri" pitchFamily="34" charset="0"/>
              </a:rPr>
              <a:t>几乎一文不值的；</a:t>
            </a:r>
            <a:r>
              <a:rPr lang="en-US" altLang="zh-CN" sz="2400" dirty="0" smtClean="0">
                <a:solidFill>
                  <a:srgbClr val="0070C0"/>
                </a:solidFill>
                <a:latin typeface="Calibri" pitchFamily="34" charset="0"/>
              </a:rPr>
              <a:t> </a:t>
            </a:r>
            <a:r>
              <a:rPr lang="zh-CN" altLang="en-US" sz="2400" dirty="0" smtClean="0">
                <a:solidFill>
                  <a:srgbClr val="0070C0"/>
                </a:solidFill>
                <a:latin typeface="Calibri" pitchFamily="34" charset="0"/>
              </a:rPr>
              <a:t>极便宜的；</a:t>
            </a:r>
            <a:r>
              <a:rPr lang="en-US" altLang="zh-CN" sz="2400" dirty="0" smtClean="0">
                <a:solidFill>
                  <a:srgbClr val="0070C0"/>
                </a:solidFill>
                <a:latin typeface="Calibri" pitchFamily="34" charset="0"/>
              </a:rPr>
              <a:t> </a:t>
            </a:r>
            <a:r>
              <a:rPr lang="zh-CN" altLang="en-US" sz="2400" dirty="0" smtClean="0">
                <a:solidFill>
                  <a:srgbClr val="0070C0"/>
                </a:solidFill>
                <a:latin typeface="Calibri" pitchFamily="34" charset="0"/>
              </a:rPr>
              <a:t>很普通的</a:t>
            </a:r>
            <a:r>
              <a:rPr lang="en-US" altLang="zh-CN" sz="2400" dirty="0" smtClean="0">
                <a:solidFill>
                  <a:srgbClr val="0070C0"/>
                </a:solidFill>
                <a:latin typeface="Calibri" pitchFamily="34" charset="0"/>
              </a:rPr>
              <a:t> </a:t>
            </a:r>
          </a:p>
          <a:p>
            <a:pPr marL="363538" indent="-363538" algn="just">
              <a:lnSpc>
                <a:spcPct val="100000"/>
              </a:lnSpc>
              <a:buSzTx/>
              <a:buFontTx/>
              <a:buNone/>
            </a:pPr>
            <a:r>
              <a:rPr lang="en-US" altLang="zh-CN" i="1" dirty="0" smtClean="0">
                <a:latin typeface="Calibri" pitchFamily="34" charset="0"/>
              </a:rPr>
              <a:t>e.g.</a:t>
            </a:r>
            <a:r>
              <a:rPr lang="en-US" altLang="zh-CN" dirty="0" smtClean="0">
                <a:latin typeface="Calibri" pitchFamily="34" charset="0"/>
              </a:rPr>
              <a:t> Novels like this one are a dime a dozen! </a:t>
            </a:r>
          </a:p>
          <a:p>
            <a:pPr marL="363538" indent="-363538" algn="just">
              <a:lnSpc>
                <a:spcPct val="100000"/>
              </a:lnSpc>
              <a:buSzTx/>
              <a:buFontTx/>
              <a:buNone/>
            </a:pPr>
            <a:r>
              <a:rPr lang="zh-CN" altLang="en-US" dirty="0" smtClean="0">
                <a:latin typeface="Calibri" pitchFamily="34" charset="0"/>
              </a:rPr>
              <a:t>       </a:t>
            </a:r>
            <a:r>
              <a:rPr lang="zh-CN" altLang="en-US" sz="2400" dirty="0" smtClean="0">
                <a:solidFill>
                  <a:srgbClr val="0070C0"/>
                </a:solidFill>
                <a:latin typeface="Calibri" pitchFamily="34" charset="0"/>
              </a:rPr>
              <a:t>这样的小说多如牛毛</a:t>
            </a:r>
            <a:r>
              <a:rPr lang="en-US" altLang="zh-CN" sz="2400" dirty="0" smtClean="0">
                <a:solidFill>
                  <a:srgbClr val="0070C0"/>
                </a:solidFill>
                <a:latin typeface="Calibri" pitchFamily="34" charset="0"/>
              </a:rPr>
              <a:t>! </a:t>
            </a:r>
          </a:p>
          <a:p>
            <a:pPr marL="363538" indent="-363538" algn="just">
              <a:lnSpc>
                <a:spcPct val="100000"/>
              </a:lnSpc>
              <a:buSzTx/>
              <a:buFont typeface="Wingdings" pitchFamily="2" charset="2"/>
              <a:buChar char="Ø"/>
            </a:pPr>
            <a:r>
              <a:rPr lang="en-US" altLang="zh-CN" b="1" dirty="0" smtClean="0">
                <a:latin typeface="Calibri" pitchFamily="34" charset="0"/>
              </a:rPr>
              <a:t>five-and-dime:</a:t>
            </a:r>
            <a:r>
              <a:rPr lang="en-US" altLang="zh-CN" dirty="0" smtClean="0">
                <a:latin typeface="Calibri" pitchFamily="34" charset="0"/>
              </a:rPr>
              <a:t> (also dime store) a </a:t>
            </a:r>
            <a:r>
              <a:rPr lang="en-US" altLang="zh-CN" dirty="0" smtClean="0">
                <a:latin typeface="Calibri" pitchFamily="34" charset="0"/>
              </a:rPr>
              <a:t>shop / store </a:t>
            </a:r>
            <a:r>
              <a:rPr lang="en-US" altLang="zh-CN" dirty="0" smtClean="0">
                <a:latin typeface="Calibri" pitchFamily="34" charset="0"/>
              </a:rPr>
              <a:t>that sells a range of cheap goods  </a:t>
            </a:r>
            <a:r>
              <a:rPr lang="zh-CN" altLang="en-US" sz="2400" dirty="0" smtClean="0">
                <a:solidFill>
                  <a:srgbClr val="0070C0"/>
                </a:solidFill>
                <a:latin typeface="Calibri" pitchFamily="34" charset="0"/>
              </a:rPr>
              <a:t>廉价店</a:t>
            </a:r>
          </a:p>
          <a:p>
            <a:endParaRPr lang="zh-CN" altLang="en-US"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grpSp>
        <p:nvGrpSpPr>
          <p:cNvPr id="2" name="组合 1"/>
          <p:cNvGrpSpPr/>
          <p:nvPr/>
        </p:nvGrpSpPr>
        <p:grpSpPr>
          <a:xfrm>
            <a:off x="1136650" y="4864334"/>
            <a:ext cx="2295525" cy="1144588"/>
            <a:chOff x="1403350" y="4959584"/>
            <a:chExt cx="2295525" cy="1144588"/>
          </a:xfrm>
        </p:grpSpPr>
        <p:pic>
          <p:nvPicPr>
            <p:cNvPr id="8" name="Picture 25" descr="20060812060048!2005_Dime_Rev_Unc_P"/>
            <p:cNvPicPr>
              <a:picLocks noChangeAspect="1" noChangeArrowheads="1"/>
            </p:cNvPicPr>
            <p:nvPr/>
          </p:nvPicPr>
          <p:blipFill>
            <a:blip r:embed="rId8" cstate="print"/>
            <a:srcRect/>
            <a:stretch>
              <a:fillRect/>
            </a:stretch>
          </p:blipFill>
          <p:spPr bwMode="auto">
            <a:xfrm>
              <a:off x="1403350" y="4959584"/>
              <a:ext cx="1152525" cy="1144588"/>
            </a:xfrm>
            <a:prstGeom prst="rect">
              <a:avLst/>
            </a:prstGeom>
            <a:noFill/>
          </p:spPr>
        </p:pic>
        <p:pic>
          <p:nvPicPr>
            <p:cNvPr id="9" name="Picture 31" descr="dime_front_40207_md"/>
            <p:cNvPicPr>
              <a:picLocks noChangeAspect="1" noChangeArrowheads="1"/>
            </p:cNvPicPr>
            <p:nvPr/>
          </p:nvPicPr>
          <p:blipFill>
            <a:blip r:embed="rId9" cstate="print"/>
            <a:srcRect/>
            <a:stretch>
              <a:fillRect/>
            </a:stretch>
          </p:blipFill>
          <p:spPr bwMode="auto">
            <a:xfrm>
              <a:off x="2555875" y="4959584"/>
              <a:ext cx="1143000" cy="1143000"/>
            </a:xfrm>
            <a:prstGeom prst="rect">
              <a:avLst/>
            </a:prstGeom>
            <a:noFill/>
          </p:spPr>
        </p:pic>
      </p:grpSp>
      <p:grpSp>
        <p:nvGrpSpPr>
          <p:cNvPr id="3" name="组合 2"/>
          <p:cNvGrpSpPr/>
          <p:nvPr/>
        </p:nvGrpSpPr>
        <p:grpSpPr>
          <a:xfrm>
            <a:off x="4430713" y="4911959"/>
            <a:ext cx="2265242" cy="1100120"/>
            <a:chOff x="4430713" y="4911959"/>
            <a:chExt cx="2265242" cy="1100120"/>
          </a:xfrm>
        </p:grpSpPr>
        <p:pic>
          <p:nvPicPr>
            <p:cNvPr id="11" name="Picture 33" descr="Canadian-10-Cent-Dime-Tails"/>
            <p:cNvPicPr>
              <a:picLocks noChangeAspect="1" noChangeArrowheads="1"/>
            </p:cNvPicPr>
            <p:nvPr/>
          </p:nvPicPr>
          <p:blipFill>
            <a:blip r:embed="rId10" cstate="print">
              <a:lum bright="12000"/>
            </a:blip>
            <a:srcRect/>
            <a:stretch>
              <a:fillRect/>
            </a:stretch>
          </p:blipFill>
          <p:spPr bwMode="auto">
            <a:xfrm>
              <a:off x="5619750" y="4911959"/>
              <a:ext cx="1076205" cy="1100120"/>
            </a:xfrm>
            <a:prstGeom prst="rect">
              <a:avLst/>
            </a:prstGeom>
            <a:noFill/>
          </p:spPr>
        </p:pic>
        <p:pic>
          <p:nvPicPr>
            <p:cNvPr id="12" name="Picture 37" descr="44491263_cd009167bb_o"/>
            <p:cNvPicPr>
              <a:picLocks noChangeAspect="1" noChangeArrowheads="1"/>
            </p:cNvPicPr>
            <p:nvPr/>
          </p:nvPicPr>
          <p:blipFill>
            <a:blip r:embed="rId11" cstate="print">
              <a:lum bright="6000"/>
            </a:blip>
            <a:srcRect/>
            <a:stretch>
              <a:fillRect/>
            </a:stretch>
          </p:blipFill>
          <p:spPr bwMode="auto">
            <a:xfrm>
              <a:off x="4430713" y="4911959"/>
              <a:ext cx="1181100" cy="1095375"/>
            </a:xfrm>
            <a:prstGeom prst="rect">
              <a:avLst/>
            </a:prstGeom>
            <a:noFill/>
          </p:spPr>
        </p:pic>
      </p:grpSp>
      <p:sp>
        <p:nvSpPr>
          <p:cNvPr id="13" name="Text Box 39"/>
          <p:cNvSpPr txBox="1">
            <a:spLocks noChangeArrowheads="1"/>
          </p:cNvSpPr>
          <p:nvPr/>
        </p:nvSpPr>
        <p:spPr bwMode="auto">
          <a:xfrm>
            <a:off x="1673225" y="6166319"/>
            <a:ext cx="1295400" cy="298543"/>
          </a:xfrm>
          <a:prstGeom prst="rect">
            <a:avLst/>
          </a:prstGeom>
          <a:noFill/>
          <a:ln w="9525" algn="ctr">
            <a:noFill/>
            <a:miter lim="800000"/>
            <a:headEnd/>
            <a:tailEnd/>
          </a:ln>
          <a:effectLst>
            <a:prstShdw prst="shdw17" dist="17961" dir="2700000">
              <a:srgbClr val="B2B2B2">
                <a:gamma/>
                <a:shade val="60000"/>
                <a:invGamma/>
              </a:srgbClr>
            </a:prstShdw>
          </a:effectLst>
        </p:spPr>
        <p:txBody>
          <a:bodyPr>
            <a:spAutoFit/>
          </a:bodyPr>
          <a:lstStyle/>
          <a:p>
            <a:pPr>
              <a:lnSpc>
                <a:spcPct val="60000"/>
              </a:lnSpc>
              <a:spcBef>
                <a:spcPct val="50000"/>
              </a:spcBef>
              <a:buSzTx/>
              <a:buFontTx/>
              <a:buNone/>
            </a:pPr>
            <a:r>
              <a:rPr lang="en-US" altLang="zh-CN" sz="2000" b="1" dirty="0">
                <a:latin typeface="Calibri" pitchFamily="34" charset="0"/>
              </a:rPr>
              <a:t>US dimes</a:t>
            </a:r>
          </a:p>
        </p:txBody>
      </p:sp>
      <p:sp>
        <p:nvSpPr>
          <p:cNvPr id="14" name="Text Box 40"/>
          <p:cNvSpPr txBox="1">
            <a:spLocks noChangeArrowheads="1"/>
          </p:cNvSpPr>
          <p:nvPr/>
        </p:nvSpPr>
        <p:spPr bwMode="auto">
          <a:xfrm>
            <a:off x="4587081" y="6150351"/>
            <a:ext cx="2160588" cy="298543"/>
          </a:xfrm>
          <a:prstGeom prst="rect">
            <a:avLst/>
          </a:prstGeom>
          <a:noFill/>
          <a:ln w="9525" algn="ctr">
            <a:noFill/>
            <a:miter lim="800000"/>
            <a:headEnd/>
            <a:tailEnd/>
          </a:ln>
          <a:effectLst>
            <a:prstShdw prst="shdw17" dist="17961" dir="2700000">
              <a:srgbClr val="B2B2B2">
                <a:gamma/>
                <a:shade val="60000"/>
                <a:invGamma/>
              </a:srgbClr>
            </a:prstShdw>
          </a:effectLst>
        </p:spPr>
        <p:txBody>
          <a:bodyPr>
            <a:spAutoFit/>
          </a:bodyPr>
          <a:lstStyle/>
          <a:p>
            <a:pPr>
              <a:lnSpc>
                <a:spcPct val="60000"/>
              </a:lnSpc>
              <a:spcBef>
                <a:spcPct val="50000"/>
              </a:spcBef>
              <a:buSzTx/>
              <a:buFontTx/>
              <a:buNone/>
            </a:pPr>
            <a:r>
              <a:rPr lang="en-US" altLang="zh-CN" sz="2000" b="1" dirty="0">
                <a:latin typeface="Calibri" pitchFamily="34" charset="0"/>
              </a:rPr>
              <a:t>Canadian dimes</a:t>
            </a:r>
          </a:p>
        </p:txBody>
      </p:sp>
      <p:pic>
        <p:nvPicPr>
          <p:cNvPr id="16" name="Picture 45"/>
          <p:cNvPicPr>
            <a:picLocks noChangeAspect="1" noChangeArrowheads="1"/>
          </p:cNvPicPr>
          <p:nvPr/>
        </p:nvPicPr>
        <p:blipFill>
          <a:blip r:embed="rId12" cstate="print"/>
          <a:srcRect/>
          <a:stretch>
            <a:fillRect/>
          </a:stretch>
        </p:blipFill>
        <p:spPr bwMode="auto">
          <a:xfrm>
            <a:off x="1759256" y="787114"/>
            <a:ext cx="888522" cy="272792"/>
          </a:xfrm>
          <a:prstGeom prst="rect">
            <a:avLst/>
          </a:prstGeom>
          <a:noFill/>
          <a:ln w="9525" algn="ctr">
            <a:noFill/>
            <a:miter lim="800000"/>
            <a:headEnd/>
            <a:tailEnd/>
          </a:ln>
          <a:effectLst/>
        </p:spPr>
      </p:pic>
      <p:pic>
        <p:nvPicPr>
          <p:cNvPr id="17" name="图片 1">
            <a:hlinkClick r:id="rId13" action="ppaction://hlinksldjump"/>
          </p:cNvPr>
          <p:cNvPicPr>
            <a:picLocks noChangeAspect="1"/>
          </p:cNvPicPr>
          <p:nvPr/>
        </p:nvPicPr>
        <p:blipFill>
          <a:blip r:embed="rId14"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80975" algn="just">
              <a:lnSpc>
                <a:spcPct val="80000"/>
              </a:lnSpc>
              <a:buNone/>
            </a:pPr>
            <a:r>
              <a:rPr lang="en-US" sz="3200" b="1" dirty="0" smtClean="0"/>
              <a:t>lump </a:t>
            </a:r>
            <a:r>
              <a:rPr lang="en-US" sz="3200" dirty="0" smtClean="0"/>
              <a:t> </a:t>
            </a:r>
            <a:r>
              <a:rPr lang="en-US" dirty="0" smtClean="0"/>
              <a:t>                </a:t>
            </a:r>
            <a:r>
              <a:rPr lang="en-US" i="1" dirty="0" smtClean="0">
                <a:solidFill>
                  <a:srgbClr val="C00000"/>
                </a:solidFill>
              </a:rPr>
              <a:t>n. </a:t>
            </a:r>
            <a:r>
              <a:rPr lang="en-US" dirty="0" smtClean="0">
                <a:solidFill>
                  <a:srgbClr val="C00000"/>
                </a:solidFill>
              </a:rPr>
              <a:t>[C]</a:t>
            </a:r>
            <a:endParaRPr lang="zh-CN" altLang="en-US" dirty="0" smtClean="0">
              <a:solidFill>
                <a:srgbClr val="C00000"/>
              </a:solidFill>
            </a:endParaRPr>
          </a:p>
          <a:p>
            <a:pPr marL="180975" indent="-180975" algn="just">
              <a:buNone/>
            </a:pPr>
            <a:r>
              <a:rPr lang="en-US" b="1" dirty="0" smtClean="0"/>
              <a:t>1. </a:t>
            </a:r>
            <a:r>
              <a:rPr lang="en-US" dirty="0" smtClean="0"/>
              <a:t>a solid piece of sth. that does not have a regular shape  </a:t>
            </a:r>
            <a:r>
              <a:rPr lang="zh-CN" altLang="en-US" sz="2400" dirty="0" smtClean="0">
                <a:solidFill>
                  <a:srgbClr val="0070C0"/>
                </a:solidFill>
              </a:rPr>
              <a:t>（ 不定形的）块</a:t>
            </a:r>
            <a:endParaRPr lang="en-US" dirty="0" smtClean="0">
              <a:solidFill>
                <a:srgbClr val="0070C0"/>
              </a:solidFill>
            </a:endParaRPr>
          </a:p>
          <a:p>
            <a:pPr marL="180975" indent="-180975" algn="just">
              <a:buNone/>
            </a:pPr>
            <a:r>
              <a:rPr lang="en-US" i="1" dirty="0" smtClean="0"/>
              <a:t>e.g. </a:t>
            </a:r>
          </a:p>
          <a:p>
            <a:pPr marL="514350" indent="-514350" algn="just">
              <a:buFont typeface="+mj-lt"/>
              <a:buAutoNum type="arabicPeriod"/>
            </a:pPr>
            <a:r>
              <a:rPr lang="en-US" altLang="zh-CN" dirty="0" smtClean="0"/>
              <a:t>The </a:t>
            </a:r>
            <a:r>
              <a:rPr lang="en-US" altLang="zh-CN" dirty="0" smtClean="0"/>
              <a:t>potter shaped and squeezed the lump of clay into a graceful shape.</a:t>
            </a:r>
          </a:p>
          <a:p>
            <a:pPr marL="180975" indent="-180975" algn="just">
              <a:buNone/>
            </a:pPr>
            <a:r>
              <a:rPr lang="zh-CN" altLang="en-US" sz="2400" dirty="0" smtClean="0">
                <a:solidFill>
                  <a:srgbClr val="0070C0"/>
                </a:solidFill>
              </a:rPr>
              <a:t>     </a:t>
            </a:r>
            <a:r>
              <a:rPr lang="zh-CN" altLang="en-US" sz="2400" dirty="0" smtClean="0">
                <a:solidFill>
                  <a:srgbClr val="0070C0"/>
                </a:solidFill>
              </a:rPr>
              <a:t>  制</a:t>
            </a:r>
            <a:r>
              <a:rPr lang="zh-CN" altLang="en-US" sz="2400" dirty="0" smtClean="0">
                <a:solidFill>
                  <a:srgbClr val="0070C0"/>
                </a:solidFill>
              </a:rPr>
              <a:t>陶工人把黏土块捏塑成优美的形状。</a:t>
            </a:r>
          </a:p>
          <a:p>
            <a:pPr marL="514350" indent="-514350" algn="just">
              <a:buFont typeface="+mj-lt"/>
              <a:buAutoNum type="arabicPeriod" startAt="2"/>
            </a:pPr>
            <a:r>
              <a:rPr lang="en-US" altLang="zh-CN" dirty="0" smtClean="0">
                <a:latin typeface="Calibri" pitchFamily="34" charset="0"/>
              </a:rPr>
              <a:t>He </a:t>
            </a:r>
            <a:r>
              <a:rPr lang="en-US" altLang="zh-CN" dirty="0" smtClean="0">
                <a:latin typeface="Calibri" pitchFamily="34" charset="0"/>
              </a:rPr>
              <a:t>is breaking a piece of coal into small lumps outside. </a:t>
            </a:r>
          </a:p>
          <a:p>
            <a:pPr marL="180975" indent="-180975" algn="just">
              <a:buNone/>
            </a:pPr>
            <a:r>
              <a:rPr lang="zh-CN" altLang="en-US" dirty="0" smtClean="0">
                <a:solidFill>
                  <a:srgbClr val="0070C0"/>
                </a:solidFill>
                <a:latin typeface="Calibri" pitchFamily="34" charset="0"/>
              </a:rPr>
              <a:t>    </a:t>
            </a: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他</a:t>
            </a:r>
            <a:r>
              <a:rPr lang="zh-CN" altLang="en-US" sz="2400" dirty="0" smtClean="0">
                <a:solidFill>
                  <a:srgbClr val="0070C0"/>
                </a:solidFill>
                <a:latin typeface="Calibri" pitchFamily="34" charset="0"/>
              </a:rPr>
              <a:t>正在外面把一块煤砸成小块。</a:t>
            </a:r>
          </a:p>
          <a:p>
            <a:pPr marL="180975" indent="-180975" algn="just">
              <a:buNone/>
            </a:pPr>
            <a:r>
              <a:rPr lang="en-US" b="1" dirty="0" smtClean="0"/>
              <a:t>2. </a:t>
            </a:r>
            <a:r>
              <a:rPr lang="en-US" dirty="0" smtClean="0"/>
              <a:t>a small hard part on or under your skin that is caused by illness or injury </a:t>
            </a:r>
            <a:r>
              <a:rPr lang="zh-CN" altLang="en-US" sz="2400" dirty="0" smtClean="0">
                <a:solidFill>
                  <a:srgbClr val="0070C0"/>
                </a:solidFill>
              </a:rPr>
              <a:t>肿块</a:t>
            </a:r>
            <a:endParaRPr lang="en-US" dirty="0" smtClean="0">
              <a:solidFill>
                <a:srgbClr val="0070C0"/>
              </a:solidFill>
            </a:endParaRPr>
          </a:p>
          <a:p>
            <a:pPr marL="180975" indent="-180975" algn="just">
              <a:buNone/>
            </a:pPr>
            <a:r>
              <a:rPr lang="en-US" altLang="zh-CN" i="1" dirty="0" smtClean="0">
                <a:latin typeface="Calibri" pitchFamily="34" charset="0"/>
              </a:rPr>
              <a:t>e.g.</a:t>
            </a:r>
            <a:r>
              <a:rPr lang="en-US" altLang="zh-CN" dirty="0" smtClean="0">
                <a:latin typeface="Calibri" pitchFamily="34" charset="0"/>
              </a:rPr>
              <a:t> She has a terrible lump on her neck. </a:t>
            </a:r>
          </a:p>
          <a:p>
            <a:pPr marL="180975" indent="-180975" algn="just">
              <a:buNone/>
            </a:pPr>
            <a:r>
              <a:rPr lang="zh-CN" altLang="en-US" sz="2400" dirty="0" smtClean="0">
                <a:solidFill>
                  <a:srgbClr val="0070C0"/>
                </a:solidFill>
                <a:latin typeface="Calibri" pitchFamily="34" charset="0"/>
              </a:rPr>
              <a:t>         她颈上有个可怕的大肿块。</a:t>
            </a:r>
            <a:endParaRPr lang="en-US" altLang="zh-CN" sz="2400" dirty="0" smtClean="0">
              <a:solidFill>
                <a:srgbClr val="0070C0"/>
              </a:solidFill>
            </a:endParaRPr>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7" action="ppaction://hlinksldjump"/>
          </p:cNvPr>
          <p:cNvPicPr>
            <a:picLocks noChangeAspect="1"/>
          </p:cNvPicPr>
          <p:nvPr/>
        </p:nvPicPr>
        <p:blipFill>
          <a:blip r:embed="rId8"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9"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37"/>
          <p:cNvPicPr>
            <a:picLocks noChangeAspect="1" noChangeArrowheads="1"/>
          </p:cNvPicPr>
          <p:nvPr/>
        </p:nvPicPr>
        <p:blipFill>
          <a:blip r:embed="rId10" cstate="print"/>
          <a:srcRect/>
          <a:stretch>
            <a:fillRect/>
          </a:stretch>
        </p:blipFill>
        <p:spPr bwMode="auto">
          <a:xfrm>
            <a:off x="1406105" y="698141"/>
            <a:ext cx="751307" cy="301864"/>
          </a:xfrm>
          <a:prstGeom prst="rect">
            <a:avLst/>
          </a:prstGeom>
          <a:noFill/>
          <a:ln w="9525" algn="ctr">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4099"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4100" name="文本框 4"/>
          <p:cNvSpPr txBox="1">
            <a:spLocks noChangeArrowheads="1"/>
          </p:cNvSpPr>
          <p:nvPr/>
        </p:nvSpPr>
        <p:spPr bwMode="auto">
          <a:xfrm>
            <a:off x="184150" y="74613"/>
            <a:ext cx="2216150" cy="460375"/>
          </a:xfrm>
          <a:prstGeom prst="rect">
            <a:avLst/>
          </a:prstGeom>
          <a:noFill/>
          <a:ln w="9525">
            <a:noFill/>
            <a:miter lim="800000"/>
            <a:headEnd/>
            <a:tailEnd/>
          </a:ln>
        </p:spPr>
        <p:txBody>
          <a:bodyPr>
            <a:spAutoFit/>
          </a:bodyPr>
          <a:lstStyle/>
          <a:p>
            <a:pPr eaLnBrk="1" hangingPunct="1">
              <a:buFont typeface="Arial" charset="0"/>
              <a:buNone/>
            </a:pPr>
            <a:r>
              <a:rPr lang="en-US" altLang="zh-CN" sz="2400">
                <a:solidFill>
                  <a:schemeClr val="bg1"/>
                </a:solidFill>
                <a:latin typeface="Arial Black" pitchFamily="34" charset="0"/>
              </a:rPr>
              <a:t>Warming Up</a:t>
            </a:r>
          </a:p>
        </p:txBody>
      </p:sp>
      <p:sp>
        <p:nvSpPr>
          <p:cNvPr id="10" name="内容占位符 2"/>
          <p:cNvSpPr>
            <a:spLocks noGrp="1"/>
          </p:cNvSpPr>
          <p:nvPr>
            <p:ph idx="1"/>
          </p:nvPr>
        </p:nvSpPr>
        <p:spPr>
          <a:xfrm>
            <a:off x="184150" y="627063"/>
            <a:ext cx="8834438" cy="6065837"/>
          </a:xfrm>
        </p:spPr>
        <p:txBody>
          <a:bodyPr/>
          <a:lstStyle/>
          <a:p>
            <a:pPr marL="358775">
              <a:spcBef>
                <a:spcPct val="15000"/>
              </a:spcBef>
              <a:buNone/>
            </a:pPr>
            <a:r>
              <a:rPr lang="en-US" altLang="zh-CN" dirty="0" smtClean="0">
                <a:cs typeface="MV Boli" pitchFamily="2" charset="0"/>
              </a:rPr>
              <a:t>A </a:t>
            </a:r>
            <a:r>
              <a:rPr lang="en-US" altLang="zh-CN" dirty="0" smtClean="0">
                <a:cs typeface="MV Boli" pitchFamily="2" charset="0"/>
              </a:rPr>
              <a:t>father’s </a:t>
            </a:r>
            <a:r>
              <a:rPr lang="en-US" altLang="zh-CN" dirty="0" smtClean="0">
                <a:cs typeface="MV Boli" pitchFamily="2" charset="0"/>
              </a:rPr>
              <a:t>seldom-spoken love</a:t>
            </a:r>
          </a:p>
          <a:p>
            <a:pPr marL="358775">
              <a:spcBef>
                <a:spcPct val="15000"/>
              </a:spcBef>
              <a:buNone/>
            </a:pPr>
            <a:r>
              <a:rPr lang="en-US" altLang="zh-CN" dirty="0" smtClean="0">
                <a:cs typeface="MV Boli" pitchFamily="2" charset="0"/>
              </a:rPr>
              <a:t>Sounds clearly through the _____,</a:t>
            </a:r>
          </a:p>
          <a:p>
            <a:pPr marL="358775">
              <a:spcBef>
                <a:spcPct val="15000"/>
              </a:spcBef>
              <a:buNone/>
            </a:pPr>
            <a:r>
              <a:rPr lang="en-US" altLang="zh-CN" dirty="0" smtClean="0">
                <a:cs typeface="MV Boli" pitchFamily="2" charset="0"/>
              </a:rPr>
              <a:t>Sometimes in peals of laughter,     </a:t>
            </a:r>
          </a:p>
          <a:p>
            <a:pPr marL="358775">
              <a:spcBef>
                <a:spcPct val="15000"/>
              </a:spcBef>
              <a:buNone/>
            </a:pPr>
            <a:r>
              <a:rPr lang="en-US" altLang="zh-CN" dirty="0" smtClean="0">
                <a:cs typeface="MV Boli" pitchFamily="2" charset="0"/>
              </a:rPr>
              <a:t>Sometimes through happy _____.     </a:t>
            </a:r>
          </a:p>
          <a:p>
            <a:pPr marL="358775">
              <a:spcBef>
                <a:spcPct val="15000"/>
              </a:spcBef>
              <a:buNone/>
            </a:pPr>
            <a:r>
              <a:rPr lang="en-US" altLang="zh-CN" dirty="0" smtClean="0">
                <a:cs typeface="MV Boli" pitchFamily="2" charset="0"/>
              </a:rPr>
              <a:t>Perhaps they have to speak their love</a:t>
            </a:r>
          </a:p>
          <a:p>
            <a:pPr marL="358775">
              <a:spcBef>
                <a:spcPct val="15000"/>
              </a:spcBef>
              <a:buNone/>
            </a:pPr>
            <a:r>
              <a:rPr lang="en-US" altLang="zh-CN" dirty="0" smtClean="0">
                <a:cs typeface="MV Boli" pitchFamily="2" charset="0"/>
              </a:rPr>
              <a:t>In a fashion all their _____.       </a:t>
            </a:r>
          </a:p>
          <a:p>
            <a:pPr marL="358775">
              <a:spcBef>
                <a:spcPct val="15000"/>
              </a:spcBef>
              <a:buNone/>
            </a:pPr>
            <a:r>
              <a:rPr lang="en-US" altLang="zh-CN" dirty="0" smtClean="0">
                <a:cs typeface="MV Boli" pitchFamily="2" charset="0"/>
              </a:rPr>
              <a:t>Because the love that fathers feel</a:t>
            </a:r>
          </a:p>
          <a:p>
            <a:pPr marL="358775">
              <a:spcBef>
                <a:spcPct val="15000"/>
              </a:spcBef>
              <a:buNone/>
            </a:pPr>
            <a:r>
              <a:rPr lang="en-US" altLang="zh-CN" dirty="0" smtClean="0">
                <a:cs typeface="MV Boli" pitchFamily="2" charset="0"/>
              </a:rPr>
              <a:t>Is too big for _____ alone!</a:t>
            </a:r>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pic>
        <p:nvPicPr>
          <p:cNvPr id="19457" name="Picture 1" descr="C:\Users\zhao\AppData\Roaming\Tencent\Users\27957503\QQ\WinTemp\RichOle\W{T16`D~EU61WJIYO9I$0UG.png"/>
          <p:cNvPicPr>
            <a:picLocks noChangeAspect="1" noChangeArrowheads="1"/>
          </p:cNvPicPr>
          <p:nvPr/>
        </p:nvPicPr>
        <p:blipFill>
          <a:blip r:embed="rId5" cstate="print"/>
          <a:srcRect/>
          <a:stretch>
            <a:fillRect/>
          </a:stretch>
        </p:blipFill>
        <p:spPr bwMode="auto">
          <a:xfrm>
            <a:off x="2880960" y="4412182"/>
            <a:ext cx="3910365" cy="2186016"/>
          </a:xfrm>
          <a:prstGeom prst="rect">
            <a:avLst/>
          </a:prstGeom>
          <a:noFill/>
        </p:spPr>
      </p:pic>
      <p:sp>
        <p:nvSpPr>
          <p:cNvPr id="9" name="对角圆角矩形 8">
            <a:hlinkClick r:id="rId6" action="ppaction://hlinksldjump"/>
          </p:cNvPr>
          <p:cNvSpPr/>
          <p:nvPr/>
        </p:nvSpPr>
        <p:spPr>
          <a:xfrm>
            <a:off x="432213" y="6150194"/>
            <a:ext cx="844138" cy="409903"/>
          </a:xfrm>
          <a:prstGeom prst="round2DiagRect">
            <a:avLst/>
          </a:prstGeom>
          <a:noFill/>
          <a:ln w="254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rgbClr val="0070C0"/>
                </a:solidFill>
              </a:rPr>
              <a:t>Key</a:t>
            </a:r>
            <a:endParaRPr lang="zh-CN" altLang="en-US" sz="2400" b="1" dirty="0">
              <a:solidFill>
                <a:srgbClr val="0070C0"/>
              </a:solidFill>
            </a:endParaRPr>
          </a:p>
        </p:txBody>
      </p:sp>
      <p:pic>
        <p:nvPicPr>
          <p:cNvPr id="11" name="图片 9" descr="END"/>
          <p:cNvPicPr>
            <a:picLocks noChangeAspect="1" noChangeArrowheads="1"/>
          </p:cNvPicPr>
          <p:nvPr/>
        </p:nvPicPr>
        <p:blipFill>
          <a:blip r:embed="rId7" cstate="print"/>
          <a:srcRect/>
          <a:stretch>
            <a:fillRect/>
          </a:stretch>
        </p:blipFill>
        <p:spPr bwMode="auto">
          <a:xfrm>
            <a:off x="8371019" y="6333761"/>
            <a:ext cx="476250" cy="225425"/>
          </a:xfrm>
          <a:prstGeom prst="rect">
            <a:avLst/>
          </a:prstGeom>
          <a:noFill/>
          <a:ln w="9525">
            <a:noFill/>
            <a:miter lim="800000"/>
            <a:headEnd/>
            <a:tailEnd/>
          </a:ln>
        </p:spPr>
      </p:pic>
      <p:pic>
        <p:nvPicPr>
          <p:cNvPr id="12" name="图片 5" descr="Back">
            <a:hlinkClick r:id="rId8" action="ppaction://hlinksldjump"/>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56513" y="47625"/>
            <a:ext cx="558800" cy="393700"/>
          </a:xfrm>
          <a:prstGeom prst="rect">
            <a:avLst/>
          </a:prstGeom>
          <a:noFill/>
          <a:ln>
            <a:noFill/>
          </a:ln>
          <a:scene3d>
            <a:camera prst="orthographicFront"/>
            <a:lightRig rig="threePt" dir="t"/>
          </a:scene3d>
          <a:sp3d>
            <a:bevelT/>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79388" algn="just">
              <a:lnSpc>
                <a:spcPct val="100000"/>
              </a:lnSpc>
              <a:buNone/>
            </a:pPr>
            <a:r>
              <a:rPr lang="en-US" sz="3200" b="1" dirty="0" smtClean="0"/>
              <a:t>determination </a:t>
            </a:r>
            <a:r>
              <a:rPr lang="en-US" sz="3200" dirty="0" smtClean="0"/>
              <a:t> </a:t>
            </a:r>
            <a:r>
              <a:rPr lang="en-US" dirty="0" smtClean="0"/>
              <a:t>                            </a:t>
            </a:r>
            <a:r>
              <a:rPr lang="en-US" i="1" dirty="0" smtClean="0">
                <a:solidFill>
                  <a:srgbClr val="C00000"/>
                </a:solidFill>
              </a:rPr>
              <a:t>n. </a:t>
            </a:r>
            <a:r>
              <a:rPr lang="en-US" dirty="0" smtClean="0">
                <a:solidFill>
                  <a:srgbClr val="C00000"/>
                </a:solidFill>
              </a:rPr>
              <a:t>[U] </a:t>
            </a:r>
            <a:r>
              <a:rPr lang="en-US" dirty="0" smtClean="0"/>
              <a:t>the refusal to let anything prevent you from doing what you have decided to do </a:t>
            </a:r>
            <a:r>
              <a:rPr lang="zh-CN" altLang="en-US" sz="2400" dirty="0" smtClean="0">
                <a:solidFill>
                  <a:srgbClr val="0070C0"/>
                </a:solidFill>
              </a:rPr>
              <a:t>坚定；决心</a:t>
            </a:r>
            <a:endParaRPr lang="en-US" dirty="0" smtClean="0">
              <a:solidFill>
                <a:srgbClr val="0070C0"/>
              </a:solidFill>
            </a:endParaRPr>
          </a:p>
          <a:p>
            <a:pPr marL="180975" indent="-179388" algn="just">
              <a:lnSpc>
                <a:spcPct val="100000"/>
              </a:lnSpc>
              <a:buNone/>
            </a:pPr>
            <a:r>
              <a:rPr lang="en-US" altLang="zh-CN" i="1" dirty="0" smtClean="0">
                <a:latin typeface="Calibri" pitchFamily="34" charset="0"/>
              </a:rPr>
              <a:t>e.g.</a:t>
            </a:r>
            <a:r>
              <a:rPr lang="en-US" altLang="zh-CN" dirty="0" smtClean="0">
                <a:latin typeface="Calibri" pitchFamily="34" charset="0"/>
              </a:rPr>
              <a:t> </a:t>
            </a:r>
          </a:p>
          <a:p>
            <a:pPr marL="515937" indent="-514350" algn="just">
              <a:lnSpc>
                <a:spcPct val="100000"/>
              </a:lnSpc>
              <a:buFont typeface="+mj-lt"/>
              <a:buAutoNum type="arabicPeriod"/>
            </a:pPr>
            <a:r>
              <a:rPr lang="en-US" altLang="zh-CN" dirty="0" smtClean="0">
                <a:latin typeface="Calibri" pitchFamily="34" charset="0"/>
              </a:rPr>
              <a:t>He </a:t>
            </a:r>
            <a:r>
              <a:rPr lang="en-US" altLang="zh-CN" dirty="0" smtClean="0">
                <a:latin typeface="Calibri" pitchFamily="34" charset="0"/>
              </a:rPr>
              <a:t>is not a leader with courage and determination. </a:t>
            </a:r>
          </a:p>
          <a:p>
            <a:pPr marL="180975" indent="-179388" algn="just">
              <a:lnSpc>
                <a:spcPct val="100000"/>
              </a:lnSpc>
              <a:buNone/>
            </a:pPr>
            <a:r>
              <a:rPr lang="zh-CN" altLang="en-US" dirty="0" smtClean="0">
                <a:solidFill>
                  <a:srgbClr val="0070C0"/>
                </a:solidFill>
                <a:latin typeface="Calibri" pitchFamily="34" charset="0"/>
              </a:rPr>
              <a:t>    </a:t>
            </a: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他</a:t>
            </a:r>
            <a:r>
              <a:rPr lang="zh-CN" altLang="en-US" sz="2400" dirty="0" smtClean="0">
                <a:solidFill>
                  <a:srgbClr val="0070C0"/>
                </a:solidFill>
                <a:latin typeface="Calibri" pitchFamily="34" charset="0"/>
              </a:rPr>
              <a:t>不是一个果敢的领导者。 </a:t>
            </a:r>
          </a:p>
          <a:p>
            <a:pPr marL="515937" indent="-514350" algn="just">
              <a:lnSpc>
                <a:spcPct val="100000"/>
              </a:lnSpc>
              <a:buFont typeface="+mj-lt"/>
              <a:buAutoNum type="arabicPeriod" startAt="2"/>
            </a:pPr>
            <a:r>
              <a:rPr lang="en-US" altLang="zh-CN" dirty="0" smtClean="0">
                <a:latin typeface="Calibri" pitchFamily="34" charset="0"/>
              </a:rPr>
              <a:t>We </a:t>
            </a:r>
            <a:r>
              <a:rPr lang="en-US" altLang="zh-CN" dirty="0" smtClean="0">
                <a:latin typeface="Calibri" pitchFamily="34" charset="0"/>
              </a:rPr>
              <a:t>are all moved by her dogged determination to learn English. </a:t>
            </a:r>
          </a:p>
          <a:p>
            <a:pPr marL="180975" indent="-179388" algn="just">
              <a:lnSpc>
                <a:spcPct val="100000"/>
              </a:lnSpc>
              <a:buNone/>
            </a:pPr>
            <a:r>
              <a:rPr lang="zh-CN" altLang="en-US" dirty="0" smtClean="0">
                <a:solidFill>
                  <a:srgbClr val="0070C0"/>
                </a:solidFill>
                <a:latin typeface="Calibri" pitchFamily="34" charset="0"/>
              </a:rPr>
              <a:t>    </a:t>
            </a: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我们</a:t>
            </a:r>
            <a:r>
              <a:rPr lang="zh-CN" altLang="en-US" sz="2400" dirty="0" smtClean="0">
                <a:solidFill>
                  <a:srgbClr val="0070C0"/>
                </a:solidFill>
                <a:latin typeface="Calibri" pitchFamily="34" charset="0"/>
              </a:rPr>
              <a:t>全都被她学英语的那种坚定不移的决心所感动。</a:t>
            </a:r>
            <a:endParaRPr lang="en-US" altLang="zh-CN" sz="2400" dirty="0" smtClean="0">
              <a:solidFill>
                <a:srgbClr val="0070C0"/>
              </a:solidFill>
              <a:latin typeface="Calibri" pitchFamily="34" charset="0"/>
            </a:endParaRPr>
          </a:p>
          <a:p>
            <a:pPr marL="180975" indent="-179388" algn="just" eaLnBrk="1" hangingPunct="1">
              <a:lnSpc>
                <a:spcPct val="100000"/>
              </a:lnSpc>
              <a:buNone/>
              <a:defRPr/>
            </a:pPr>
            <a:r>
              <a:rPr lang="en-US" altLang="zh-CN" b="1" dirty="0" smtClean="0">
                <a:solidFill>
                  <a:schemeClr val="accent6">
                    <a:lumMod val="50000"/>
                  </a:schemeClr>
                </a:solidFill>
              </a:rPr>
              <a:t>Word family: </a:t>
            </a:r>
            <a:r>
              <a:rPr lang="en-US" altLang="zh-CN" b="1" dirty="0" smtClean="0"/>
              <a:t>determine</a:t>
            </a:r>
            <a:r>
              <a:rPr lang="en-US" altLang="zh-CN" b="1" dirty="0" smtClean="0">
                <a:solidFill>
                  <a:schemeClr val="accent6">
                    <a:lumMod val="50000"/>
                  </a:schemeClr>
                </a:solidFill>
              </a:rPr>
              <a:t>  </a:t>
            </a:r>
            <a:r>
              <a:rPr lang="en-US" altLang="zh-CN" i="1" dirty="0" smtClean="0">
                <a:solidFill>
                  <a:srgbClr val="C00000"/>
                </a:solidFill>
              </a:rPr>
              <a:t>v.      </a:t>
            </a:r>
            <a:r>
              <a:rPr lang="en-US" altLang="zh-CN" b="1" dirty="0" smtClean="0"/>
              <a:t>determined</a:t>
            </a:r>
            <a:r>
              <a:rPr lang="en-US" altLang="zh-CN" b="1" dirty="0" smtClean="0">
                <a:solidFill>
                  <a:schemeClr val="accent6">
                    <a:lumMod val="50000"/>
                  </a:schemeClr>
                </a:solidFill>
              </a:rPr>
              <a:t>  </a:t>
            </a:r>
            <a:r>
              <a:rPr lang="en-US" altLang="zh-CN" i="1" dirty="0" smtClean="0">
                <a:solidFill>
                  <a:srgbClr val="C00000"/>
                </a:solidFill>
              </a:rPr>
              <a:t>a. </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6"/>
          <p:cNvPicPr>
            <a:picLocks noChangeAspect="1" noChangeArrowheads="1"/>
          </p:cNvPicPr>
          <p:nvPr/>
        </p:nvPicPr>
        <p:blipFill>
          <a:blip r:embed="rId8" cstate="print"/>
          <a:srcRect/>
          <a:stretch>
            <a:fillRect/>
          </a:stretch>
        </p:blipFill>
        <p:spPr bwMode="auto">
          <a:xfrm>
            <a:off x="3350031" y="769886"/>
            <a:ext cx="1953104" cy="359371"/>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6" end="6"/>
                                            </p:txEl>
                                          </p:spTgt>
                                        </p:tgtEl>
                                        <p:attrNameLst>
                                          <p:attrName>style.visibility</p:attrName>
                                        </p:attrNameLst>
                                      </p:cBhvr>
                                      <p:to>
                                        <p:strVal val="visible"/>
                                      </p:to>
                                    </p:set>
                                    <p:animEffect transition="in" filter="dissolve">
                                      <p:cBhvr>
                                        <p:cTn id="17" dur="500"/>
                                        <p:tgtEl>
                                          <p:spTgt spid="15">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07950" y="627063"/>
            <a:ext cx="8959850" cy="6065837"/>
          </a:xfrm>
        </p:spPr>
        <p:txBody>
          <a:bodyPr/>
          <a:lstStyle/>
          <a:p>
            <a:pPr marL="180975" indent="-180975" algn="just">
              <a:lnSpc>
                <a:spcPct val="100000"/>
              </a:lnSpc>
              <a:spcBef>
                <a:spcPts val="600"/>
              </a:spcBef>
              <a:buNone/>
            </a:pPr>
            <a:r>
              <a:rPr lang="en-US" sz="3200" b="1" dirty="0" smtClean="0"/>
              <a:t>perseverance </a:t>
            </a:r>
            <a:r>
              <a:rPr lang="en-US" sz="3200" dirty="0" smtClean="0"/>
              <a:t> </a:t>
            </a:r>
            <a:r>
              <a:rPr lang="en-US" dirty="0" smtClean="0"/>
              <a:t>                            </a:t>
            </a:r>
            <a:r>
              <a:rPr lang="en-US" i="1" dirty="0" smtClean="0">
                <a:solidFill>
                  <a:srgbClr val="C00000"/>
                </a:solidFill>
              </a:rPr>
              <a:t>n. </a:t>
            </a:r>
            <a:r>
              <a:rPr lang="en-US" dirty="0" smtClean="0">
                <a:solidFill>
                  <a:srgbClr val="C00000"/>
                </a:solidFill>
              </a:rPr>
              <a:t>[U] </a:t>
            </a:r>
            <a:r>
              <a:rPr lang="en-US" dirty="0" smtClean="0"/>
              <a:t>a determined attitude that makes you continue trying to achieve sth. difficult </a:t>
            </a:r>
            <a:r>
              <a:rPr lang="zh-CN" altLang="en-US" sz="2400" dirty="0" smtClean="0">
                <a:solidFill>
                  <a:srgbClr val="0070C0"/>
                </a:solidFill>
              </a:rPr>
              <a:t>毅力；锲而不舍</a:t>
            </a:r>
            <a:endParaRPr lang="en-US" dirty="0" smtClean="0">
              <a:solidFill>
                <a:srgbClr val="0070C0"/>
              </a:solidFill>
            </a:endParaRPr>
          </a:p>
          <a:p>
            <a:pPr marL="180975" indent="-180975" algn="just">
              <a:lnSpc>
                <a:spcPct val="100000"/>
              </a:lnSpc>
              <a:spcBef>
                <a:spcPts val="600"/>
              </a:spcBef>
              <a:buNone/>
            </a:pPr>
            <a:r>
              <a:rPr lang="en-US" altLang="zh-CN" i="1" dirty="0" smtClean="0">
                <a:latin typeface="Calibri" pitchFamily="34" charset="0"/>
              </a:rPr>
              <a:t>e.g.</a:t>
            </a:r>
            <a:r>
              <a:rPr lang="en-US" altLang="zh-CN" dirty="0" smtClean="0">
                <a:latin typeface="Calibri" pitchFamily="34" charset="0"/>
              </a:rPr>
              <a:t> </a:t>
            </a:r>
          </a:p>
          <a:p>
            <a:pPr marL="514350" indent="-514350" algn="just">
              <a:lnSpc>
                <a:spcPct val="100000"/>
              </a:lnSpc>
              <a:spcBef>
                <a:spcPts val="600"/>
              </a:spcBef>
              <a:buFont typeface="+mj-lt"/>
              <a:buAutoNum type="arabicPeriod"/>
            </a:pPr>
            <a:r>
              <a:rPr lang="en-US" altLang="zh-CN" dirty="0" smtClean="0">
                <a:latin typeface="Calibri" pitchFamily="34" charset="0"/>
              </a:rPr>
              <a:t>They </a:t>
            </a:r>
            <a:r>
              <a:rPr lang="en-US" altLang="zh-CN" dirty="0" smtClean="0">
                <a:latin typeface="Calibri" pitchFamily="34" charset="0"/>
              </a:rPr>
              <a:t>showed great perseverance in the face of difficulty. </a:t>
            </a:r>
          </a:p>
          <a:p>
            <a:pPr marL="180975" indent="-180975" algn="just">
              <a:lnSpc>
                <a:spcPct val="100000"/>
              </a:lnSpc>
              <a:spcBef>
                <a:spcPts val="600"/>
              </a:spcBef>
              <a:buNone/>
            </a:pPr>
            <a:r>
              <a:rPr lang="zh-CN" altLang="en-US" sz="2400" dirty="0" smtClean="0">
                <a:solidFill>
                  <a:srgbClr val="0070C0"/>
                </a:solidFill>
                <a:latin typeface="Calibri" pitchFamily="34" charset="0"/>
              </a:rPr>
              <a:t>     </a:t>
            </a:r>
            <a:r>
              <a:rPr lang="zh-CN" altLang="en-US" sz="2400" dirty="0" smtClean="0">
                <a:solidFill>
                  <a:srgbClr val="0070C0"/>
                </a:solidFill>
                <a:latin typeface="Calibri" pitchFamily="34" charset="0"/>
              </a:rPr>
              <a:t>   他们</a:t>
            </a:r>
            <a:r>
              <a:rPr lang="zh-CN" altLang="en-US" sz="2400" dirty="0" smtClean="0">
                <a:solidFill>
                  <a:srgbClr val="0070C0"/>
                </a:solidFill>
                <a:latin typeface="Calibri" pitchFamily="34" charset="0"/>
              </a:rPr>
              <a:t>面对困难表现出了非凡的毅力。 </a:t>
            </a:r>
          </a:p>
          <a:p>
            <a:pPr marL="514350" indent="-514350" algn="just">
              <a:lnSpc>
                <a:spcPct val="100000"/>
              </a:lnSpc>
              <a:spcBef>
                <a:spcPts val="600"/>
              </a:spcBef>
              <a:buFont typeface="+mj-lt"/>
              <a:buAutoNum type="arabicPeriod" startAt="2"/>
            </a:pPr>
            <a:r>
              <a:rPr lang="en-US" dirty="0" smtClean="0"/>
              <a:t>There is a saying that “</a:t>
            </a:r>
            <a:r>
              <a:rPr lang="en-US" altLang="zh-CN" dirty="0" smtClean="0"/>
              <a:t>nothing</a:t>
            </a:r>
            <a:r>
              <a:rPr lang="en-US" dirty="0" smtClean="0"/>
              <a:t> is </a:t>
            </a:r>
            <a:r>
              <a:rPr lang="en-US" altLang="zh-CN" dirty="0"/>
              <a:t>impossible</a:t>
            </a:r>
            <a:r>
              <a:rPr lang="en-US" dirty="0" smtClean="0"/>
              <a:t>”. To make the </a:t>
            </a:r>
            <a:r>
              <a:rPr lang="en-US" dirty="0" smtClean="0"/>
              <a:t>impossible possible, we must exercise our perseverance and strong willpower.</a:t>
            </a:r>
            <a:r>
              <a:rPr lang="zh-CN" altLang="en-US" dirty="0" smtClean="0">
                <a:solidFill>
                  <a:srgbClr val="0070C0"/>
                </a:solidFill>
                <a:latin typeface="Calibri" pitchFamily="34" charset="0"/>
              </a:rPr>
              <a:t>  </a:t>
            </a:r>
            <a:r>
              <a:rPr lang="en-US" altLang="zh-CN" sz="2400" b="1" dirty="0" smtClean="0">
                <a:solidFill>
                  <a:schemeClr val="accent6">
                    <a:lumMod val="50000"/>
                  </a:schemeClr>
                </a:solidFill>
                <a:latin typeface="Calibri" pitchFamily="34" charset="0"/>
              </a:rPr>
              <a:t>(CET4-2011-06)</a:t>
            </a:r>
            <a:endParaRPr lang="en-US" altLang="zh-CN" b="1" dirty="0" smtClean="0">
              <a:solidFill>
                <a:schemeClr val="accent6">
                  <a:lumMod val="50000"/>
                </a:schemeClr>
              </a:solidFill>
              <a:latin typeface="Calibri" pitchFamily="34" charset="0"/>
            </a:endParaRPr>
          </a:p>
          <a:p>
            <a:pPr marL="180975" indent="-180975" algn="just">
              <a:lnSpc>
                <a:spcPct val="100000"/>
              </a:lnSpc>
              <a:spcBef>
                <a:spcPts val="600"/>
              </a:spcBef>
              <a:buNone/>
            </a:pPr>
            <a:r>
              <a:rPr lang="en-US" altLang="zh-CN" dirty="0" smtClean="0">
                <a:solidFill>
                  <a:srgbClr val="0070C0"/>
                </a:solidFill>
                <a:latin typeface="Calibri" pitchFamily="34" charset="0"/>
              </a:rPr>
              <a:t>  </a:t>
            </a:r>
            <a:r>
              <a:rPr lang="en-US" altLang="zh-CN" dirty="0" smtClean="0">
                <a:solidFill>
                  <a:srgbClr val="0070C0"/>
                </a:solidFill>
                <a:latin typeface="Calibri" pitchFamily="34" charset="0"/>
              </a:rPr>
              <a:t>    </a:t>
            </a:r>
            <a:r>
              <a:rPr lang="zh-CN" altLang="en-US" sz="2400" dirty="0" smtClean="0">
                <a:solidFill>
                  <a:srgbClr val="0070C0"/>
                </a:solidFill>
                <a:latin typeface="Calibri" pitchFamily="34" charset="0"/>
              </a:rPr>
              <a:t>有</a:t>
            </a:r>
            <a:r>
              <a:rPr lang="zh-CN" altLang="en-US" sz="2400" dirty="0" smtClean="0">
                <a:solidFill>
                  <a:srgbClr val="0070C0"/>
                </a:solidFill>
                <a:latin typeface="Calibri" pitchFamily="34" charset="0"/>
              </a:rPr>
              <a:t>种说法叫“一切皆有可能”。为了把不可能的事变成可能</a:t>
            </a:r>
            <a:r>
              <a:rPr lang="zh-CN" altLang="en-US" sz="2400" dirty="0" smtClean="0">
                <a:solidFill>
                  <a:srgbClr val="0070C0"/>
                </a:solidFill>
                <a:latin typeface="Calibri" pitchFamily="34" charset="0"/>
              </a:rPr>
              <a:t>，</a:t>
            </a:r>
            <a:endParaRPr lang="en-US" altLang="zh-CN" sz="2400" dirty="0" smtClean="0">
              <a:solidFill>
                <a:srgbClr val="0070C0"/>
              </a:solidFill>
              <a:latin typeface="Calibri" pitchFamily="34" charset="0"/>
            </a:endParaRPr>
          </a:p>
          <a:p>
            <a:pPr marL="180975" indent="-180975" algn="just">
              <a:lnSpc>
                <a:spcPct val="100000"/>
              </a:lnSpc>
              <a:spcBef>
                <a:spcPts val="600"/>
              </a:spcBef>
              <a:buNone/>
            </a:pPr>
            <a:r>
              <a:rPr lang="en-US" altLang="zh-CN" sz="2400" dirty="0">
                <a:solidFill>
                  <a:srgbClr val="0070C0"/>
                </a:solidFill>
                <a:latin typeface="Calibri" pitchFamily="34" charset="0"/>
              </a:rPr>
              <a:t> </a:t>
            </a:r>
            <a:r>
              <a:rPr lang="en-US" altLang="zh-CN" sz="2400" dirty="0" smtClean="0">
                <a:solidFill>
                  <a:srgbClr val="0070C0"/>
                </a:solidFill>
                <a:latin typeface="Calibri" pitchFamily="34" charset="0"/>
              </a:rPr>
              <a:t>      </a:t>
            </a:r>
            <a:r>
              <a:rPr lang="zh-CN" altLang="en-US" sz="2400" dirty="0" smtClean="0">
                <a:solidFill>
                  <a:srgbClr val="0070C0"/>
                </a:solidFill>
                <a:latin typeface="Calibri" pitchFamily="34" charset="0"/>
              </a:rPr>
              <a:t>我们</a:t>
            </a:r>
            <a:r>
              <a:rPr lang="zh-CN" altLang="en-US" sz="2400" dirty="0" smtClean="0">
                <a:solidFill>
                  <a:srgbClr val="0070C0"/>
                </a:solidFill>
                <a:latin typeface="Calibri" pitchFamily="34" charset="0"/>
              </a:rPr>
              <a:t>必须发挥我们的坚韧毅力和坚强意志。</a:t>
            </a:r>
            <a:endParaRPr lang="zh-CN" altLang="en-US" dirty="0" smtClean="0">
              <a:solidFill>
                <a:srgbClr val="0070C0"/>
              </a:solidFill>
              <a:latin typeface="Calibri" pitchFamily="34" charset="0"/>
            </a:endParaRPr>
          </a:p>
          <a:p>
            <a:pPr eaLnBrk="1" hangingPunct="1">
              <a:lnSpc>
                <a:spcPct val="100000"/>
              </a:lnSpc>
              <a:spcBef>
                <a:spcPts val="600"/>
              </a:spcBef>
              <a:buNone/>
              <a:defRPr/>
            </a:pPr>
            <a:r>
              <a:rPr lang="en-US" altLang="zh-CN" b="1" dirty="0" smtClean="0">
                <a:solidFill>
                  <a:schemeClr val="accent6">
                    <a:lumMod val="50000"/>
                  </a:schemeClr>
                </a:solidFill>
              </a:rPr>
              <a:t>Synonym: </a:t>
            </a:r>
            <a:r>
              <a:rPr lang="en-US" altLang="zh-CN" b="1" dirty="0" smtClean="0"/>
              <a:t>persistence</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37"/>
          <p:cNvPicPr>
            <a:picLocks noChangeAspect="1" noChangeArrowheads="1"/>
          </p:cNvPicPr>
          <p:nvPr/>
        </p:nvPicPr>
        <p:blipFill>
          <a:blip r:embed="rId8" cstate="print"/>
          <a:srcRect/>
          <a:stretch>
            <a:fillRect/>
          </a:stretch>
        </p:blipFill>
        <p:spPr bwMode="auto">
          <a:xfrm>
            <a:off x="2742602" y="805942"/>
            <a:ext cx="1923691" cy="331127"/>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6" end="6"/>
                                            </p:txEl>
                                          </p:spTgt>
                                        </p:tgtEl>
                                        <p:attrNameLst>
                                          <p:attrName>style.visibility</p:attrName>
                                        </p:attrNameLst>
                                      </p:cBhvr>
                                      <p:to>
                                        <p:strVal val="visible"/>
                                      </p:to>
                                    </p:set>
                                    <p:animEffect transition="in" filter="dissolve">
                                      <p:cBhvr>
                                        <p:cTn id="17" dur="500"/>
                                        <p:tgtEl>
                                          <p:spTgt spid="15">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5">
                                            <p:txEl>
                                              <p:pRg st="7" end="7"/>
                                            </p:txEl>
                                          </p:spTgt>
                                        </p:tgtEl>
                                        <p:attrNameLst>
                                          <p:attrName>style.visibility</p:attrName>
                                        </p:attrNameLst>
                                      </p:cBhvr>
                                      <p:to>
                                        <p:strVal val="visible"/>
                                      </p:to>
                                    </p:set>
                                    <p:animEffect transition="in" filter="dissolve">
                                      <p:cBhvr>
                                        <p:cTn id="22" dur="500"/>
                                        <p:tgtEl>
                                          <p:spTgt spid="15">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80975" algn="just">
              <a:lnSpc>
                <a:spcPct val="100000"/>
              </a:lnSpc>
              <a:buNone/>
            </a:pPr>
            <a:r>
              <a:rPr lang="en-US" sz="3200" b="1" dirty="0" smtClean="0"/>
              <a:t>eloquently </a:t>
            </a:r>
            <a:r>
              <a:rPr lang="en-US" dirty="0" smtClean="0"/>
              <a:t>                       </a:t>
            </a:r>
            <a:r>
              <a:rPr lang="en-US" i="1" dirty="0" err="1" smtClean="0">
                <a:solidFill>
                  <a:srgbClr val="C00000"/>
                </a:solidFill>
              </a:rPr>
              <a:t>ad.</a:t>
            </a:r>
            <a:r>
              <a:rPr lang="en-US" i="1" dirty="0" smtClean="0"/>
              <a:t> </a:t>
            </a:r>
            <a:r>
              <a:rPr lang="en-US" dirty="0" smtClean="0"/>
              <a:t>expressing what you mean using clear and effective language </a:t>
            </a:r>
            <a:r>
              <a:rPr lang="zh-CN" altLang="en-US" sz="2400" dirty="0" smtClean="0">
                <a:solidFill>
                  <a:srgbClr val="0070C0"/>
                </a:solidFill>
              </a:rPr>
              <a:t>雄辩地；口才流利地</a:t>
            </a:r>
            <a:endParaRPr lang="en-US" dirty="0" smtClean="0">
              <a:solidFill>
                <a:srgbClr val="0070C0"/>
              </a:solidFill>
            </a:endParaRPr>
          </a:p>
          <a:p>
            <a:pPr marL="180975" indent="-180975" algn="just">
              <a:lnSpc>
                <a:spcPct val="100000"/>
              </a:lnSpc>
              <a:buNone/>
            </a:pPr>
            <a:r>
              <a:rPr lang="en-US" altLang="zh-CN" i="1" dirty="0" smtClean="0">
                <a:latin typeface="Calibri" pitchFamily="34" charset="0"/>
              </a:rPr>
              <a:t>e.g.</a:t>
            </a:r>
            <a:r>
              <a:rPr lang="en-US" altLang="zh-CN" dirty="0" smtClean="0">
                <a:latin typeface="Calibri" pitchFamily="34" charset="0"/>
              </a:rPr>
              <a:t> </a:t>
            </a:r>
          </a:p>
          <a:p>
            <a:pPr marL="180975" indent="-180975" algn="just">
              <a:lnSpc>
                <a:spcPct val="100000"/>
              </a:lnSpc>
              <a:buNone/>
            </a:pPr>
            <a:r>
              <a:rPr lang="en-US" altLang="zh-CN" dirty="0" smtClean="0">
                <a:latin typeface="Calibri" pitchFamily="34" charset="0"/>
              </a:rPr>
              <a:t>1. She spoke eloquently on the subject for about an hour. </a:t>
            </a:r>
          </a:p>
          <a:p>
            <a:pPr marL="180975" indent="-180975" algn="just">
              <a:lnSpc>
                <a:spcPct val="100000"/>
              </a:lnSpc>
              <a:buNone/>
            </a:pPr>
            <a:r>
              <a:rPr lang="zh-CN" altLang="en-US" sz="2400" dirty="0" smtClean="0">
                <a:solidFill>
                  <a:srgbClr val="0070C0"/>
                </a:solidFill>
                <a:latin typeface="Calibri" pitchFamily="34" charset="0"/>
              </a:rPr>
              <a:t>     他就此主题生动地讲演了一个小时。</a:t>
            </a:r>
          </a:p>
          <a:p>
            <a:pPr marL="180975" indent="-180975" algn="just">
              <a:lnSpc>
                <a:spcPct val="100000"/>
              </a:lnSpc>
              <a:buNone/>
            </a:pPr>
            <a:r>
              <a:rPr lang="en-US" altLang="zh-CN" dirty="0" smtClean="0">
                <a:latin typeface="Calibri" pitchFamily="34" charset="0"/>
              </a:rPr>
              <a:t>2. She spoke eloquently about the need for action.</a:t>
            </a:r>
          </a:p>
          <a:p>
            <a:pPr marL="180975" indent="-180975" algn="just">
              <a:lnSpc>
                <a:spcPct val="100000"/>
              </a:lnSpc>
              <a:buNone/>
            </a:pPr>
            <a:r>
              <a:rPr lang="zh-CN" altLang="en-US" sz="2400" dirty="0" smtClean="0">
                <a:solidFill>
                  <a:srgbClr val="0070C0"/>
                </a:solidFill>
                <a:latin typeface="Calibri" pitchFamily="34" charset="0"/>
              </a:rPr>
              <a:t>     她雄辩地阐述了采取行动的必要性。 </a:t>
            </a:r>
            <a:endParaRPr lang="en-US" altLang="zh-CN" sz="2400" dirty="0" smtClean="0">
              <a:solidFill>
                <a:srgbClr val="0070C0"/>
              </a:solidFill>
              <a:latin typeface="Calibri" pitchFamily="34" charset="0"/>
            </a:endParaRPr>
          </a:p>
          <a:p>
            <a:pPr marL="180975" indent="-180975" algn="just">
              <a:lnSpc>
                <a:spcPct val="100000"/>
              </a:lnSpc>
              <a:buNone/>
            </a:pPr>
            <a:r>
              <a:rPr lang="en-US" altLang="zh-CN" b="1" dirty="0" smtClean="0">
                <a:solidFill>
                  <a:schemeClr val="accent6">
                    <a:lumMod val="50000"/>
                  </a:schemeClr>
                </a:solidFill>
              </a:rPr>
              <a:t>Word family: </a:t>
            </a:r>
            <a:r>
              <a:rPr lang="en-US" altLang="zh-CN" b="1" dirty="0" smtClean="0"/>
              <a:t>eloquent</a:t>
            </a:r>
            <a:r>
              <a:rPr lang="en-US" altLang="zh-CN" b="1" dirty="0" smtClean="0">
                <a:solidFill>
                  <a:schemeClr val="accent6">
                    <a:lumMod val="50000"/>
                  </a:schemeClr>
                </a:solidFill>
              </a:rPr>
              <a:t>  </a:t>
            </a:r>
            <a:r>
              <a:rPr lang="en-US" altLang="zh-CN" i="1" dirty="0" smtClean="0">
                <a:solidFill>
                  <a:srgbClr val="C00000"/>
                </a:solidFill>
              </a:rPr>
              <a:t>a.     </a:t>
            </a:r>
            <a:r>
              <a:rPr lang="en-US" altLang="zh-CN" b="1" dirty="0" smtClean="0"/>
              <a:t>eloquence</a:t>
            </a:r>
            <a:r>
              <a:rPr lang="en-US" altLang="zh-CN" b="1" dirty="0" smtClean="0">
                <a:solidFill>
                  <a:schemeClr val="accent6">
                    <a:lumMod val="50000"/>
                  </a:schemeClr>
                </a:solidFill>
              </a:rPr>
              <a:t>  </a:t>
            </a:r>
            <a:r>
              <a:rPr lang="en-US" altLang="zh-CN" i="1" dirty="0" smtClean="0">
                <a:solidFill>
                  <a:srgbClr val="C00000"/>
                </a:solidFill>
              </a:rPr>
              <a:t>n.</a:t>
            </a:r>
          </a:p>
          <a:p>
            <a:pPr>
              <a:lnSpc>
                <a:spcPct val="100000"/>
              </a:lnSpc>
              <a:buNone/>
            </a:pPr>
            <a:r>
              <a:rPr lang="en-US" i="1" dirty="0" smtClean="0"/>
              <a:t>e.g. </a:t>
            </a:r>
            <a:r>
              <a:rPr lang="en-US" dirty="0" smtClean="0"/>
              <a:t>Wealth of words is not eloquence.</a:t>
            </a:r>
          </a:p>
          <a:p>
            <a:pPr>
              <a:lnSpc>
                <a:spcPct val="100000"/>
              </a:lnSpc>
              <a:buNone/>
            </a:pPr>
            <a:r>
              <a:rPr lang="zh-CN" altLang="en-US" sz="2400" dirty="0" smtClean="0">
                <a:solidFill>
                  <a:srgbClr val="0070C0"/>
                </a:solidFill>
              </a:rPr>
              <a:t>         宏辞非雄辩。</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9"/>
          <p:cNvPicPr>
            <a:picLocks noChangeAspect="1" noChangeArrowheads="1"/>
          </p:cNvPicPr>
          <p:nvPr/>
        </p:nvPicPr>
        <p:blipFill>
          <a:blip r:embed="rId8" cstate="print"/>
          <a:srcRect/>
          <a:stretch>
            <a:fillRect/>
          </a:stretch>
        </p:blipFill>
        <p:spPr bwMode="auto">
          <a:xfrm>
            <a:off x="2550970" y="777415"/>
            <a:ext cx="1550329" cy="269326"/>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6" end="6"/>
                                            </p:txEl>
                                          </p:spTgt>
                                        </p:tgtEl>
                                        <p:attrNameLst>
                                          <p:attrName>style.visibility</p:attrName>
                                        </p:attrNameLst>
                                      </p:cBhvr>
                                      <p:to>
                                        <p:strVal val="visible"/>
                                      </p:to>
                                    </p:set>
                                    <p:animEffect transition="in" filter="dissolve">
                                      <p:cBhvr>
                                        <p:cTn id="17" dur="500"/>
                                        <p:tgtEl>
                                          <p:spTgt spid="15">
                                            <p:txEl>
                                              <p:pRg st="6" end="6"/>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15">
                                            <p:txEl>
                                              <p:pRg st="7" end="7"/>
                                            </p:txEl>
                                          </p:spTgt>
                                        </p:tgtEl>
                                        <p:attrNameLst>
                                          <p:attrName>style.visibility</p:attrName>
                                        </p:attrNameLst>
                                      </p:cBhvr>
                                      <p:to>
                                        <p:strVal val="visible"/>
                                      </p:to>
                                    </p:set>
                                    <p:animEffect transition="in" filter="dissolve">
                                      <p:cBhvr>
                                        <p:cTn id="20" dur="500"/>
                                        <p:tgtEl>
                                          <p:spTgt spid="15">
                                            <p:txEl>
                                              <p:pRg st="7" end="7"/>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15">
                                            <p:txEl>
                                              <p:pRg st="8" end="8"/>
                                            </p:txEl>
                                          </p:spTgt>
                                        </p:tgtEl>
                                        <p:attrNameLst>
                                          <p:attrName>style.visibility</p:attrName>
                                        </p:attrNameLst>
                                      </p:cBhvr>
                                      <p:to>
                                        <p:strVal val="visible"/>
                                      </p:to>
                                    </p:set>
                                    <p:animEffect transition="in" filter="dissolve">
                                      <p:cBhvr>
                                        <p:cTn id="25" dur="500"/>
                                        <p:tgtEl>
                                          <p:spTgt spid="15">
                                            <p:txEl>
                                              <p:pRg st="8" end="8"/>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dissolve">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80975" algn="just">
              <a:spcBef>
                <a:spcPts val="600"/>
              </a:spcBef>
              <a:buNone/>
            </a:pPr>
            <a:r>
              <a:rPr lang="en-US" sz="3200" b="1" dirty="0" smtClean="0"/>
              <a:t>flowery</a:t>
            </a:r>
            <a:r>
              <a:rPr lang="en-US" b="1" dirty="0" smtClean="0"/>
              <a:t> </a:t>
            </a:r>
            <a:r>
              <a:rPr lang="en-US" dirty="0" smtClean="0"/>
              <a:t>                      </a:t>
            </a:r>
            <a:r>
              <a:rPr lang="en-US" i="1" dirty="0" smtClean="0">
                <a:solidFill>
                  <a:srgbClr val="C00000"/>
                </a:solidFill>
              </a:rPr>
              <a:t>a.</a:t>
            </a:r>
            <a:endParaRPr lang="zh-CN" altLang="en-US" dirty="0" smtClean="0">
              <a:solidFill>
                <a:srgbClr val="C00000"/>
              </a:solidFill>
            </a:endParaRPr>
          </a:p>
          <a:p>
            <a:pPr marL="180975" indent="-180975" algn="just">
              <a:spcBef>
                <a:spcPts val="600"/>
              </a:spcBef>
              <a:buNone/>
            </a:pPr>
            <a:r>
              <a:rPr lang="en-US" b="1" dirty="0" smtClean="0"/>
              <a:t>1. </a:t>
            </a:r>
            <a:r>
              <a:rPr lang="en-US" dirty="0" smtClean="0"/>
              <a:t>flowery language or writing uses many complicated  words that are intended to make it more attractive </a:t>
            </a:r>
            <a:r>
              <a:rPr lang="zh-CN" altLang="en-US" sz="2400" dirty="0" smtClean="0">
                <a:solidFill>
                  <a:srgbClr val="0070C0"/>
                </a:solidFill>
              </a:rPr>
              <a:t>词藻华丽的</a:t>
            </a:r>
            <a:endParaRPr lang="zh-CN" altLang="en-US" dirty="0" smtClean="0">
              <a:solidFill>
                <a:srgbClr val="0070C0"/>
              </a:solidFill>
            </a:endParaRPr>
          </a:p>
          <a:p>
            <a:pPr marL="180975" indent="-180975" algn="just">
              <a:spcBef>
                <a:spcPts val="600"/>
              </a:spcBef>
              <a:buNone/>
            </a:pPr>
            <a:r>
              <a:rPr lang="en-US" altLang="zh-CN" i="1" dirty="0" smtClean="0">
                <a:latin typeface="Calibri" pitchFamily="34" charset="0"/>
              </a:rPr>
              <a:t>e.g.</a:t>
            </a:r>
            <a:r>
              <a:rPr lang="en-US" altLang="zh-CN" dirty="0" smtClean="0">
                <a:latin typeface="Calibri" pitchFamily="34" charset="0"/>
              </a:rPr>
              <a:t> </a:t>
            </a:r>
          </a:p>
          <a:p>
            <a:pPr marL="180975" indent="-180975" algn="just">
              <a:spcBef>
                <a:spcPts val="600"/>
              </a:spcBef>
              <a:buNone/>
            </a:pPr>
            <a:r>
              <a:rPr lang="en-US" altLang="zh-CN" dirty="0" smtClean="0">
                <a:latin typeface="Calibri" pitchFamily="34" charset="0"/>
              </a:rPr>
              <a:t>1. Her letter was full of flowery language.</a:t>
            </a:r>
          </a:p>
          <a:p>
            <a:pPr marL="180975" indent="-180975" algn="just">
              <a:spcBef>
                <a:spcPts val="600"/>
              </a:spcBef>
              <a:buNone/>
            </a:pPr>
            <a:r>
              <a:rPr lang="zh-CN" altLang="en-US" sz="2400" dirty="0" smtClean="0">
                <a:solidFill>
                  <a:srgbClr val="0070C0"/>
                </a:solidFill>
                <a:latin typeface="Calibri" pitchFamily="34" charset="0"/>
              </a:rPr>
              <a:t>     她的信里全是花言巧语。</a:t>
            </a:r>
            <a:endParaRPr lang="en-US" altLang="zh-CN" sz="2400" dirty="0" smtClean="0">
              <a:solidFill>
                <a:srgbClr val="0070C0"/>
              </a:solidFill>
              <a:latin typeface="Calibri" pitchFamily="34" charset="0"/>
            </a:endParaRPr>
          </a:p>
          <a:p>
            <a:pPr marL="180975" indent="-180975" algn="just">
              <a:spcBef>
                <a:spcPts val="600"/>
              </a:spcBef>
              <a:buNone/>
            </a:pPr>
            <a:r>
              <a:rPr lang="en-US" altLang="zh-CN" dirty="0" smtClean="0">
                <a:latin typeface="Calibri" pitchFamily="34" charset="0"/>
              </a:rPr>
              <a:t>2. </a:t>
            </a:r>
            <a:r>
              <a:rPr lang="en-US" dirty="0" smtClean="0"/>
              <a:t>A straightforward talk is better than a flowery speech.</a:t>
            </a:r>
          </a:p>
          <a:p>
            <a:pPr marL="180975" indent="-180975" algn="just">
              <a:spcBef>
                <a:spcPts val="600"/>
              </a:spcBef>
              <a:buNone/>
            </a:pPr>
            <a:r>
              <a:rPr lang="zh-CN" altLang="en-US" sz="2400" dirty="0" smtClean="0">
                <a:solidFill>
                  <a:srgbClr val="0070C0"/>
                </a:solidFill>
              </a:rPr>
              <a:t>     巧言不如直说。</a:t>
            </a:r>
            <a:endParaRPr lang="zh-CN" altLang="en-US" sz="2400" dirty="0" smtClean="0">
              <a:solidFill>
                <a:srgbClr val="0070C0"/>
              </a:solidFill>
              <a:latin typeface="Calibri" pitchFamily="34" charset="0"/>
            </a:endParaRPr>
          </a:p>
          <a:p>
            <a:pPr marL="180975" indent="-180975" algn="just">
              <a:spcBef>
                <a:spcPts val="600"/>
              </a:spcBef>
              <a:buNone/>
            </a:pPr>
            <a:r>
              <a:rPr lang="en-US" b="1" dirty="0" smtClean="0"/>
              <a:t>2. </a:t>
            </a:r>
            <a:r>
              <a:rPr lang="en-US" spc="-50" dirty="0" smtClean="0"/>
              <a:t>decorated with a pattern of flowers </a:t>
            </a:r>
            <a:r>
              <a:rPr lang="zh-CN" altLang="en-US" sz="2400" spc="-50" dirty="0" smtClean="0">
                <a:solidFill>
                  <a:srgbClr val="0070C0"/>
                </a:solidFill>
              </a:rPr>
              <a:t>饰有花卉图案的；印花的</a:t>
            </a:r>
            <a:endParaRPr lang="en-US" spc="-50" dirty="0" smtClean="0">
              <a:solidFill>
                <a:srgbClr val="0070C0"/>
              </a:solidFill>
            </a:endParaRPr>
          </a:p>
          <a:p>
            <a:pPr marL="180975" indent="-180975" algn="just">
              <a:spcBef>
                <a:spcPts val="600"/>
              </a:spcBef>
              <a:buNone/>
            </a:pPr>
            <a:r>
              <a:rPr lang="en-US" altLang="zh-CN" i="1" dirty="0" smtClean="0">
                <a:latin typeface="Calibri" pitchFamily="34" charset="0"/>
              </a:rPr>
              <a:t>e.g.</a:t>
            </a:r>
            <a:r>
              <a:rPr lang="en-US" altLang="zh-CN" dirty="0" smtClean="0">
                <a:latin typeface="Calibri" pitchFamily="34" charset="0"/>
              </a:rPr>
              <a:t> The girl was wearing a flowery dress.</a:t>
            </a:r>
          </a:p>
          <a:p>
            <a:pPr marL="180975" indent="-180975" algn="just">
              <a:spcBef>
                <a:spcPts val="600"/>
              </a:spcBef>
              <a:buNone/>
            </a:pPr>
            <a:r>
              <a:rPr lang="en-US" altLang="zh-CN" dirty="0" smtClean="0">
                <a:solidFill>
                  <a:srgbClr val="0070C0"/>
                </a:solidFill>
                <a:latin typeface="Calibri" pitchFamily="34" charset="0"/>
              </a:rPr>
              <a:t>     </a:t>
            </a:r>
            <a:r>
              <a:rPr lang="en-US" altLang="zh-CN" dirty="0" smtClean="0">
                <a:solidFill>
                  <a:srgbClr val="0070C0"/>
                </a:solidFill>
                <a:latin typeface="Calibri" pitchFamily="34" charset="0"/>
              </a:rPr>
              <a:t>   </a:t>
            </a:r>
            <a:r>
              <a:rPr lang="zh-CN" altLang="en-US" sz="2400" dirty="0" smtClean="0">
                <a:solidFill>
                  <a:srgbClr val="0070C0"/>
                </a:solidFill>
                <a:latin typeface="Calibri" pitchFamily="34" charset="0"/>
              </a:rPr>
              <a:t>那</a:t>
            </a:r>
            <a:r>
              <a:rPr lang="zh-CN" altLang="en-US" sz="2400" dirty="0" smtClean="0">
                <a:solidFill>
                  <a:srgbClr val="0070C0"/>
                </a:solidFill>
                <a:latin typeface="Calibri" pitchFamily="34" charset="0"/>
              </a:rPr>
              <a:t>姑娘身穿一条花裙子。</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33"/>
          <p:cNvPicPr>
            <a:picLocks noChangeAspect="1" noChangeArrowheads="1"/>
          </p:cNvPicPr>
          <p:nvPr/>
        </p:nvPicPr>
        <p:blipFill>
          <a:blip r:embed="rId8" cstate="print"/>
          <a:srcRect/>
          <a:stretch>
            <a:fillRect/>
          </a:stretch>
        </p:blipFill>
        <p:spPr bwMode="auto">
          <a:xfrm>
            <a:off x="1846266" y="765746"/>
            <a:ext cx="1109752" cy="262441"/>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80000"/>
              </a:lnSpc>
              <a:buNone/>
            </a:pPr>
            <a:r>
              <a:rPr lang="en-US" sz="3200" b="1" dirty="0" smtClean="0"/>
              <a:t>significant </a:t>
            </a:r>
            <a:r>
              <a:rPr lang="en-US" sz="3200" dirty="0" smtClean="0"/>
              <a:t> </a:t>
            </a:r>
            <a:r>
              <a:rPr lang="en-US" dirty="0" smtClean="0"/>
              <a:t>                       </a:t>
            </a:r>
            <a:r>
              <a:rPr lang="en-US" i="1" dirty="0" smtClean="0">
                <a:solidFill>
                  <a:srgbClr val="C00000"/>
                </a:solidFill>
              </a:rPr>
              <a:t>a.</a:t>
            </a:r>
            <a:endParaRPr lang="zh-CN" altLang="en-US" dirty="0" smtClean="0">
              <a:solidFill>
                <a:srgbClr val="C00000"/>
              </a:solidFill>
            </a:endParaRPr>
          </a:p>
          <a:p>
            <a:pPr marL="180975" indent="-179388" algn="just">
              <a:lnSpc>
                <a:spcPct val="80000"/>
              </a:lnSpc>
              <a:buNone/>
            </a:pPr>
            <a:r>
              <a:rPr lang="en-US" b="1" dirty="0" smtClean="0"/>
              <a:t>1. </a:t>
            </a:r>
            <a:r>
              <a:rPr lang="en-US" dirty="0" smtClean="0"/>
              <a:t>very important </a:t>
            </a:r>
            <a:r>
              <a:rPr lang="zh-CN" altLang="en-US" sz="2400" dirty="0" smtClean="0">
                <a:solidFill>
                  <a:srgbClr val="0070C0"/>
                </a:solidFill>
              </a:rPr>
              <a:t>重要的；意义重大的</a:t>
            </a:r>
            <a:endParaRPr lang="en-US" dirty="0" smtClean="0">
              <a:solidFill>
                <a:srgbClr val="0070C0"/>
              </a:solidFill>
            </a:endParaRPr>
          </a:p>
          <a:p>
            <a:pPr marL="180975" indent="-179388" algn="just">
              <a:lnSpc>
                <a:spcPct val="80000"/>
              </a:lnSpc>
              <a:buNone/>
            </a:pPr>
            <a:r>
              <a:rPr lang="en-US" altLang="zh-CN" i="1" dirty="0" smtClean="0"/>
              <a:t>e.g. </a:t>
            </a:r>
            <a:endParaRPr lang="zh-CN" altLang="en-US" i="1" dirty="0" smtClean="0"/>
          </a:p>
          <a:p>
            <a:pPr marL="515937" indent="-514350" algn="just">
              <a:buFont typeface="+mj-lt"/>
              <a:buAutoNum type="arabicPeriod"/>
            </a:pPr>
            <a:r>
              <a:rPr lang="en-US" dirty="0" smtClean="0"/>
              <a:t>Time </a:t>
            </a:r>
            <a:r>
              <a:rPr lang="en-US" dirty="0" smtClean="0"/>
              <a:t>would appear to be the significant factor in this whole drama.</a:t>
            </a:r>
          </a:p>
          <a:p>
            <a:pPr marL="180975" indent="-179388" algn="just">
              <a:buNone/>
            </a:pPr>
            <a:r>
              <a:rPr lang="zh-CN" altLang="en-US" sz="2400" dirty="0" smtClean="0">
                <a:solidFill>
                  <a:srgbClr val="0070C0"/>
                </a:solidFill>
              </a:rPr>
              <a:t>  </a:t>
            </a:r>
            <a:r>
              <a:rPr lang="zh-CN" altLang="en-US" sz="2400" dirty="0" smtClean="0">
                <a:solidFill>
                  <a:srgbClr val="0070C0"/>
                </a:solidFill>
              </a:rPr>
              <a:t>      时间</a:t>
            </a:r>
            <a:r>
              <a:rPr lang="zh-CN" altLang="en-US" sz="2400" dirty="0" smtClean="0">
                <a:solidFill>
                  <a:srgbClr val="0070C0"/>
                </a:solidFill>
              </a:rPr>
              <a:t>似乎是整部剧中一个举足轻重的因素。</a:t>
            </a:r>
          </a:p>
          <a:p>
            <a:pPr marL="515937" indent="-514350" algn="just">
              <a:buFont typeface="+mj-lt"/>
              <a:buAutoNum type="arabicPeriod" startAt="2"/>
            </a:pPr>
            <a:r>
              <a:rPr lang="en-US" dirty="0" smtClean="0"/>
              <a:t>This </a:t>
            </a:r>
            <a:r>
              <a:rPr lang="en-US" dirty="0" smtClean="0"/>
              <a:t>is one of the most significant studies of the subject.</a:t>
            </a:r>
          </a:p>
          <a:p>
            <a:pPr marL="180975" indent="-179388" algn="just">
              <a:buNone/>
            </a:pPr>
            <a:r>
              <a:rPr lang="en-US" sz="2400" dirty="0" smtClean="0">
                <a:solidFill>
                  <a:srgbClr val="0070C0"/>
                </a:solidFill>
              </a:rPr>
              <a:t>   </a:t>
            </a:r>
            <a:r>
              <a:rPr lang="en-US" sz="2400" dirty="0" smtClean="0">
                <a:solidFill>
                  <a:srgbClr val="0070C0"/>
                </a:solidFill>
              </a:rPr>
              <a:t>     </a:t>
            </a:r>
            <a:r>
              <a:rPr lang="zh-CN" altLang="en-US" sz="2400" dirty="0" smtClean="0">
                <a:solidFill>
                  <a:srgbClr val="0070C0"/>
                </a:solidFill>
              </a:rPr>
              <a:t>这</a:t>
            </a:r>
            <a:r>
              <a:rPr lang="zh-CN" altLang="en-US" sz="2400" dirty="0" smtClean="0">
                <a:solidFill>
                  <a:srgbClr val="0070C0"/>
                </a:solidFill>
              </a:rPr>
              <a:t>是对该学科最重要的研究之一。 </a:t>
            </a:r>
            <a:endParaRPr lang="en-US" altLang="zh-CN" sz="2400" dirty="0" smtClean="0">
              <a:solidFill>
                <a:srgbClr val="0070C0"/>
              </a:solidFill>
            </a:endParaRPr>
          </a:p>
          <a:p>
            <a:pPr marL="180975" indent="-179388" algn="just">
              <a:buNone/>
            </a:pPr>
            <a:r>
              <a:rPr lang="en-US" b="1" dirty="0" smtClean="0"/>
              <a:t>2. </a:t>
            </a:r>
            <a:r>
              <a:rPr lang="en-US" dirty="0" smtClean="0"/>
              <a:t>very large or noticeable </a:t>
            </a:r>
            <a:r>
              <a:rPr lang="zh-CN" altLang="en-US" sz="2400" dirty="0" smtClean="0">
                <a:solidFill>
                  <a:srgbClr val="0070C0"/>
                </a:solidFill>
              </a:rPr>
              <a:t>相当数量的；显著的</a:t>
            </a:r>
            <a:endParaRPr lang="en-US" dirty="0" smtClean="0">
              <a:solidFill>
                <a:srgbClr val="0070C0"/>
              </a:solidFill>
            </a:endParaRPr>
          </a:p>
          <a:p>
            <a:pPr marL="180975" indent="-179388" algn="just">
              <a:buNone/>
            </a:pPr>
            <a:r>
              <a:rPr lang="en-US" i="1" dirty="0" smtClean="0"/>
              <a:t>e.g. </a:t>
            </a:r>
            <a:r>
              <a:rPr lang="en-US" dirty="0" smtClean="0"/>
              <a:t>A significant number of teenagers here are illiterate.</a:t>
            </a:r>
          </a:p>
          <a:p>
            <a:pPr marL="180975" indent="-179388" algn="just">
              <a:buNone/>
            </a:pPr>
            <a:r>
              <a:rPr lang="zh-CN" altLang="en-US" sz="2400" dirty="0" smtClean="0">
                <a:solidFill>
                  <a:srgbClr val="0070C0"/>
                </a:solidFill>
              </a:rPr>
              <a:t>     </a:t>
            </a:r>
            <a:r>
              <a:rPr lang="zh-CN" altLang="en-US" sz="2400" dirty="0" smtClean="0">
                <a:solidFill>
                  <a:srgbClr val="0070C0"/>
                </a:solidFill>
              </a:rPr>
              <a:t>    这里</a:t>
            </a:r>
            <a:r>
              <a:rPr lang="zh-CN" altLang="en-US" sz="2400" dirty="0" smtClean="0">
                <a:solidFill>
                  <a:srgbClr val="0070C0"/>
                </a:solidFill>
              </a:rPr>
              <a:t>有相当一部分少年是文盲。</a:t>
            </a:r>
            <a:endParaRPr lang="zh-CN" altLang="en-US" dirty="0" smtClean="0"/>
          </a:p>
          <a:p>
            <a:pPr marL="180975" indent="-179388" eaLnBrk="1" hangingPunct="1">
              <a:buNone/>
              <a:defRPr/>
            </a:pPr>
            <a:r>
              <a:rPr lang="en-US" altLang="zh-CN" b="1" dirty="0" smtClean="0">
                <a:solidFill>
                  <a:schemeClr val="accent6">
                    <a:lumMod val="50000"/>
                  </a:schemeClr>
                </a:solidFill>
              </a:rPr>
              <a:t>Word family: </a:t>
            </a:r>
            <a:r>
              <a:rPr lang="en-US" altLang="zh-CN" b="1" dirty="0" smtClean="0"/>
              <a:t>significance</a:t>
            </a:r>
            <a:r>
              <a:rPr lang="en-US" altLang="zh-CN" b="1" dirty="0" smtClean="0">
                <a:solidFill>
                  <a:schemeClr val="accent6">
                    <a:lumMod val="50000"/>
                  </a:schemeClr>
                </a:solidFill>
              </a:rPr>
              <a:t> </a:t>
            </a:r>
            <a:r>
              <a:rPr lang="en-US" altLang="zh-CN" i="1" dirty="0" smtClean="0">
                <a:solidFill>
                  <a:srgbClr val="C00000"/>
                </a:solidFill>
              </a:rPr>
              <a:t>n</a:t>
            </a:r>
            <a:r>
              <a:rPr lang="en-US" altLang="zh-CN" i="1" dirty="0" smtClean="0">
                <a:solidFill>
                  <a:srgbClr val="C00000"/>
                </a:solidFill>
              </a:rPr>
              <a:t>.</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7" action="ppaction://hlinksldjump"/>
          </p:cNvPr>
          <p:cNvPicPr>
            <a:picLocks noChangeAspect="1"/>
          </p:cNvPicPr>
          <p:nvPr/>
        </p:nvPicPr>
        <p:blipFill>
          <a:blip r:embed="rId8"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9"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1"/>
          <p:cNvPicPr>
            <a:picLocks noChangeAspect="1" noChangeArrowheads="1"/>
          </p:cNvPicPr>
          <p:nvPr/>
        </p:nvPicPr>
        <p:blipFill>
          <a:blip r:embed="rId10" cstate="print"/>
          <a:srcRect/>
          <a:stretch>
            <a:fillRect/>
          </a:stretch>
        </p:blipFill>
        <p:spPr bwMode="auto">
          <a:xfrm>
            <a:off x="2221142" y="700470"/>
            <a:ext cx="1586841" cy="312791"/>
          </a:xfrm>
          <a:prstGeom prst="rect">
            <a:avLst/>
          </a:prstGeom>
          <a:noFill/>
          <a:ln w="9525" algn="ctr">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5">
                                            <p:txEl>
                                              <p:pRg st="10" end="10"/>
                                            </p:txEl>
                                          </p:spTgt>
                                        </p:tgtEl>
                                        <p:attrNameLst>
                                          <p:attrName>style.visibility</p:attrName>
                                        </p:attrNameLst>
                                      </p:cBhvr>
                                      <p:to>
                                        <p:strVal val="visible"/>
                                      </p:to>
                                    </p:set>
                                    <p:animEffect transition="in" filter="dissolve">
                                      <p:cBhvr>
                                        <p:cTn id="22" dur="500"/>
                                        <p:tgtEl>
                                          <p:spTgt spid="15">
                                            <p:txEl>
                                              <p:pRg st="10" end="1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631238" cy="6065837"/>
          </a:xfrm>
        </p:spPr>
        <p:txBody>
          <a:bodyPr/>
          <a:lstStyle/>
          <a:p>
            <a:pPr marL="180975" indent="-179388" algn="just" hangingPunct="1">
              <a:lnSpc>
                <a:spcPct val="100000"/>
              </a:lnSpc>
              <a:buNone/>
            </a:pPr>
            <a:r>
              <a:rPr lang="en-US" sz="3200" b="1" dirty="0" smtClean="0"/>
              <a:t>lowly </a:t>
            </a:r>
            <a:r>
              <a:rPr lang="en-US" sz="3200" dirty="0" smtClean="0"/>
              <a:t> </a:t>
            </a:r>
            <a:r>
              <a:rPr lang="en-US" dirty="0" smtClean="0"/>
              <a:t>                      </a:t>
            </a:r>
            <a:r>
              <a:rPr lang="en-US" i="1" dirty="0" smtClean="0">
                <a:solidFill>
                  <a:srgbClr val="C00000"/>
                </a:solidFill>
              </a:rPr>
              <a:t>a.</a:t>
            </a:r>
            <a:r>
              <a:rPr lang="en-US" i="1" dirty="0" smtClean="0"/>
              <a:t> </a:t>
            </a:r>
            <a:r>
              <a:rPr lang="en-US" dirty="0" smtClean="0"/>
              <a:t>with a low status or position </a:t>
            </a:r>
            <a:r>
              <a:rPr lang="zh-CN" altLang="en-US" sz="2400" dirty="0" smtClean="0">
                <a:solidFill>
                  <a:srgbClr val="0070C0"/>
                </a:solidFill>
              </a:rPr>
              <a:t>地位低的；级别低的</a:t>
            </a:r>
          </a:p>
          <a:p>
            <a:pPr marL="180975" indent="-179388" algn="just">
              <a:lnSpc>
                <a:spcPct val="100000"/>
              </a:lnSpc>
              <a:buNone/>
            </a:pPr>
            <a:r>
              <a:rPr lang="en-US" altLang="zh-CN" i="1" dirty="0" smtClean="0">
                <a:latin typeface="Calibri" pitchFamily="34" charset="0"/>
              </a:rPr>
              <a:t>e.g.</a:t>
            </a:r>
          </a:p>
          <a:p>
            <a:pPr marL="180975" indent="-179388" algn="just">
              <a:lnSpc>
                <a:spcPct val="100000"/>
              </a:lnSpc>
              <a:buNone/>
            </a:pPr>
            <a:r>
              <a:rPr lang="en-US" altLang="zh-CN" dirty="0" smtClean="0">
                <a:latin typeface="Calibri" pitchFamily="34" charset="0"/>
              </a:rPr>
              <a:t>1. Her husband is  a lowly government clerk.  </a:t>
            </a:r>
          </a:p>
          <a:p>
            <a:pPr marL="180975" indent="-179388" algn="just">
              <a:lnSpc>
                <a:spcPct val="100000"/>
              </a:lnSpc>
              <a:buNone/>
            </a:pP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他丈夫是政府部门的一个小职员。</a:t>
            </a:r>
            <a:r>
              <a:rPr lang="zh-CN" altLang="en-US" b="1" dirty="0" smtClean="0">
                <a:solidFill>
                  <a:srgbClr val="0070C0"/>
                </a:solidFill>
                <a:latin typeface="Calibri" pitchFamily="34" charset="0"/>
              </a:rPr>
              <a:t> </a:t>
            </a:r>
          </a:p>
          <a:p>
            <a:pPr marL="180975" indent="-179388" algn="just">
              <a:lnSpc>
                <a:spcPct val="100000"/>
              </a:lnSpc>
              <a:buNone/>
            </a:pPr>
            <a:r>
              <a:rPr lang="en-US" altLang="zh-CN" dirty="0" smtClean="0">
                <a:latin typeface="Calibri" pitchFamily="34" charset="0"/>
              </a:rPr>
              <a:t>2. He was not ashamed of his lowly origins.</a:t>
            </a:r>
            <a:r>
              <a:rPr lang="en-US" altLang="zh-CN" b="1" dirty="0" smtClean="0">
                <a:latin typeface="Calibri" pitchFamily="34" charset="0"/>
              </a:rPr>
              <a:t> </a:t>
            </a:r>
          </a:p>
          <a:p>
            <a:pPr marL="180975" indent="-179388" algn="just">
              <a:lnSpc>
                <a:spcPct val="100000"/>
              </a:lnSpc>
              <a:buNone/>
            </a:pPr>
            <a:r>
              <a:rPr lang="zh-CN" altLang="en-US" b="1" dirty="0" smtClean="0">
                <a:solidFill>
                  <a:srgbClr val="0070C0"/>
                </a:solidFill>
                <a:latin typeface="Calibri" pitchFamily="34" charset="0"/>
              </a:rPr>
              <a:t>    </a:t>
            </a:r>
            <a:r>
              <a:rPr lang="zh-CN" altLang="en-US" sz="2400" dirty="0" smtClean="0">
                <a:solidFill>
                  <a:srgbClr val="0070C0"/>
                </a:solidFill>
                <a:latin typeface="Calibri" pitchFamily="34" charset="0"/>
              </a:rPr>
              <a:t>他并没有为自己卑微的出身而感到羞耻。</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9" name="Picture 29"/>
          <p:cNvPicPr>
            <a:picLocks noChangeAspect="1" noChangeArrowheads="1"/>
          </p:cNvPicPr>
          <p:nvPr/>
        </p:nvPicPr>
        <p:blipFill>
          <a:blip r:embed="rId8" cstate="print"/>
          <a:srcRect/>
          <a:stretch>
            <a:fillRect/>
          </a:stretch>
        </p:blipFill>
        <p:spPr bwMode="auto">
          <a:xfrm>
            <a:off x="1870971" y="810885"/>
            <a:ext cx="878337" cy="287731"/>
          </a:xfrm>
          <a:prstGeom prst="rect">
            <a:avLst/>
          </a:prstGeom>
          <a:noFill/>
          <a:ln w="9525" algn="ctr">
            <a:noFill/>
            <a:miter lim="800000"/>
            <a:headEnd/>
            <a:tailEnd/>
          </a:ln>
          <a:effectLst/>
        </p:spPr>
      </p:pic>
      <p:pic>
        <p:nvPicPr>
          <p:cNvPr id="11"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80975" algn="just">
              <a:lnSpc>
                <a:spcPct val="80000"/>
              </a:lnSpc>
              <a:buNone/>
            </a:pPr>
            <a:r>
              <a:rPr lang="en-US" sz="3200" b="1" dirty="0" smtClean="0"/>
              <a:t>define </a:t>
            </a:r>
            <a:r>
              <a:rPr lang="en-US" sz="3200" dirty="0" smtClean="0"/>
              <a:t> </a:t>
            </a:r>
            <a:r>
              <a:rPr lang="en-US" dirty="0" smtClean="0"/>
              <a:t>                       </a:t>
            </a:r>
            <a:r>
              <a:rPr lang="en-US" i="1" dirty="0" smtClean="0">
                <a:solidFill>
                  <a:srgbClr val="C00000"/>
                </a:solidFill>
              </a:rPr>
              <a:t>vt.</a:t>
            </a:r>
            <a:endParaRPr lang="zh-CN" altLang="en-US" dirty="0" smtClean="0">
              <a:solidFill>
                <a:srgbClr val="C00000"/>
              </a:solidFill>
            </a:endParaRPr>
          </a:p>
          <a:p>
            <a:pPr marL="180975" indent="-180975" algn="just">
              <a:buNone/>
            </a:pPr>
            <a:r>
              <a:rPr lang="en-US" b="1" dirty="0" smtClean="0"/>
              <a:t>1. </a:t>
            </a:r>
            <a:r>
              <a:rPr lang="en-US" altLang="zh-CN" dirty="0"/>
              <a:t>to </a:t>
            </a:r>
            <a:r>
              <a:rPr lang="en-US" dirty="0" smtClean="0"/>
              <a:t>be </a:t>
            </a:r>
            <a:r>
              <a:rPr lang="en-US" dirty="0" smtClean="0"/>
              <a:t>a feature or quality that shows exactly what sb. or sth. is </a:t>
            </a:r>
            <a:r>
              <a:rPr lang="zh-CN" altLang="en-US" sz="2400" dirty="0" smtClean="0">
                <a:solidFill>
                  <a:srgbClr val="0070C0"/>
                </a:solidFill>
                <a:latin typeface="+mn-ea"/>
              </a:rPr>
              <a:t>是</a:t>
            </a:r>
            <a:r>
              <a:rPr lang="en-US" altLang="zh-CN" sz="2400" dirty="0" smtClean="0">
                <a:solidFill>
                  <a:srgbClr val="0070C0"/>
                </a:solidFill>
                <a:latin typeface="+mn-ea"/>
              </a:rPr>
              <a:t>…</a:t>
            </a:r>
            <a:r>
              <a:rPr lang="zh-CN" altLang="en-US" sz="2400" dirty="0" smtClean="0">
                <a:solidFill>
                  <a:srgbClr val="0070C0"/>
                </a:solidFill>
                <a:latin typeface="+mn-ea"/>
              </a:rPr>
              <a:t>的</a:t>
            </a:r>
            <a:r>
              <a:rPr lang="zh-CN" altLang="en-US" sz="2400" dirty="0" smtClean="0">
                <a:solidFill>
                  <a:srgbClr val="0070C0"/>
                </a:solidFill>
                <a:latin typeface="+mn-ea"/>
              </a:rPr>
              <a:t>特征；为</a:t>
            </a:r>
            <a:r>
              <a:rPr lang="en-US" altLang="zh-CN" sz="2400" dirty="0" smtClean="0">
                <a:solidFill>
                  <a:srgbClr val="0070C0"/>
                </a:solidFill>
                <a:latin typeface="+mn-ea"/>
              </a:rPr>
              <a:t>…</a:t>
            </a:r>
            <a:r>
              <a:rPr lang="zh-CN" altLang="en-US" sz="2400" dirty="0" smtClean="0">
                <a:solidFill>
                  <a:srgbClr val="0070C0"/>
                </a:solidFill>
                <a:latin typeface="+mn-ea"/>
              </a:rPr>
              <a:t>的</a:t>
            </a:r>
            <a:r>
              <a:rPr lang="zh-CN" altLang="en-US" sz="2400" dirty="0" smtClean="0">
                <a:solidFill>
                  <a:srgbClr val="0070C0"/>
                </a:solidFill>
                <a:latin typeface="+mn-ea"/>
              </a:rPr>
              <a:t>特色</a:t>
            </a:r>
            <a:endParaRPr lang="en-US" dirty="0" smtClean="0">
              <a:solidFill>
                <a:srgbClr val="0070C0"/>
              </a:solidFill>
              <a:latin typeface="+mn-ea"/>
            </a:endParaRPr>
          </a:p>
          <a:p>
            <a:pPr marL="180975" indent="-180975" algn="just">
              <a:buNone/>
            </a:pPr>
            <a:r>
              <a:rPr lang="en-US" i="1" dirty="0" smtClean="0"/>
              <a:t>e.g.  </a:t>
            </a:r>
          </a:p>
          <a:p>
            <a:pPr marL="180975" indent="-180975" algn="just">
              <a:buNone/>
            </a:pPr>
            <a:r>
              <a:rPr lang="en-US" altLang="zh-CN" dirty="0" smtClean="0"/>
              <a:t>1</a:t>
            </a:r>
            <a:r>
              <a:rPr lang="en-US" altLang="zh-CN" i="1" dirty="0" smtClean="0"/>
              <a:t>. </a:t>
            </a:r>
            <a:r>
              <a:rPr lang="en-US" altLang="zh-CN" dirty="0" smtClean="0"/>
              <a:t>It is his work that really defines him.</a:t>
            </a:r>
          </a:p>
          <a:p>
            <a:pPr marL="180975" indent="-180975" algn="just">
              <a:buNone/>
            </a:pPr>
            <a:r>
              <a:rPr lang="en-US" altLang="zh-CN" sz="2400" dirty="0" smtClean="0">
                <a:solidFill>
                  <a:srgbClr val="0070C0"/>
                </a:solidFill>
              </a:rPr>
              <a:t>    </a:t>
            </a:r>
            <a:r>
              <a:rPr lang="en-US" altLang="zh-CN" sz="2400" dirty="0" smtClean="0">
                <a:solidFill>
                  <a:srgbClr val="0070C0"/>
                </a:solidFill>
              </a:rPr>
              <a:t> </a:t>
            </a:r>
            <a:r>
              <a:rPr lang="zh-CN" altLang="en-US" sz="2400" dirty="0" smtClean="0">
                <a:solidFill>
                  <a:srgbClr val="0070C0"/>
                </a:solidFill>
              </a:rPr>
              <a:t>正是</a:t>
            </a:r>
            <a:r>
              <a:rPr lang="zh-CN" altLang="en-US" sz="2400" dirty="0" smtClean="0">
                <a:solidFill>
                  <a:srgbClr val="0070C0"/>
                </a:solidFill>
              </a:rPr>
              <a:t>他的工作使得他与众不同。</a:t>
            </a:r>
            <a:endParaRPr lang="en-US" altLang="zh-CN" sz="2400" dirty="0" smtClean="0">
              <a:solidFill>
                <a:srgbClr val="0070C0"/>
              </a:solidFill>
            </a:endParaRPr>
          </a:p>
          <a:p>
            <a:pPr>
              <a:buNone/>
            </a:pPr>
            <a:r>
              <a:rPr lang="en-US" altLang="zh-CN" dirty="0" smtClean="0"/>
              <a:t>2.</a:t>
            </a:r>
            <a:r>
              <a:rPr lang="en-US" dirty="0" smtClean="0"/>
              <a:t> Reason defines human beings.</a:t>
            </a:r>
          </a:p>
          <a:p>
            <a:pPr>
              <a:buNone/>
            </a:pPr>
            <a:r>
              <a:rPr lang="zh-CN" altLang="en-US" sz="2400" dirty="0" smtClean="0">
                <a:solidFill>
                  <a:srgbClr val="0070C0"/>
                </a:solidFill>
              </a:rPr>
              <a:t>    </a:t>
            </a:r>
            <a:r>
              <a:rPr lang="zh-CN" altLang="en-US" sz="2400" dirty="0" smtClean="0">
                <a:solidFill>
                  <a:srgbClr val="0070C0"/>
                </a:solidFill>
              </a:rPr>
              <a:t> 理性</a:t>
            </a:r>
            <a:r>
              <a:rPr lang="zh-CN" altLang="en-US" sz="2400" dirty="0" smtClean="0">
                <a:solidFill>
                  <a:srgbClr val="0070C0"/>
                </a:solidFill>
              </a:rPr>
              <a:t>是人类的特征。</a:t>
            </a:r>
            <a:endParaRPr lang="en-US" altLang="zh-CN" sz="2400" dirty="0" smtClean="0">
              <a:solidFill>
                <a:srgbClr val="0070C0"/>
              </a:solidFill>
            </a:endParaRPr>
          </a:p>
          <a:p>
            <a:pPr marL="180975" indent="-180975" algn="just">
              <a:buNone/>
            </a:pPr>
            <a:r>
              <a:rPr lang="en-US" b="1" dirty="0" smtClean="0"/>
              <a:t>2. </a:t>
            </a:r>
            <a:r>
              <a:rPr lang="en-US" altLang="zh-CN" dirty="0"/>
              <a:t>to </a:t>
            </a:r>
            <a:r>
              <a:rPr lang="en-US" spc="-100" dirty="0" smtClean="0"/>
              <a:t>describe </a:t>
            </a:r>
            <a:r>
              <a:rPr lang="en-US" spc="-100" dirty="0" smtClean="0"/>
              <a:t>clearly and exactly what s</a:t>
            </a:r>
            <a:r>
              <a:rPr lang="en-US" altLang="zh-CN" spc="-100" dirty="0" smtClean="0"/>
              <a:t>th.</a:t>
            </a:r>
            <a:r>
              <a:rPr lang="en-US" spc="-100" dirty="0" smtClean="0"/>
              <a:t> is </a:t>
            </a:r>
            <a:r>
              <a:rPr lang="zh-CN" altLang="en-US" sz="2400" spc="-100" dirty="0" smtClean="0">
                <a:solidFill>
                  <a:srgbClr val="0070C0"/>
                </a:solidFill>
              </a:rPr>
              <a:t>使明确；规定；说明</a:t>
            </a:r>
            <a:endParaRPr lang="en-US" spc="-100" dirty="0" smtClean="0">
              <a:solidFill>
                <a:srgbClr val="0070C0"/>
              </a:solidFill>
            </a:endParaRPr>
          </a:p>
          <a:p>
            <a:pPr marL="180975" indent="-180975" algn="just">
              <a:buNone/>
            </a:pPr>
            <a:r>
              <a:rPr lang="en-US" altLang="zh-CN" i="1" dirty="0" smtClean="0">
                <a:latin typeface="Calibri" pitchFamily="34" charset="0"/>
              </a:rPr>
              <a:t>e.g.</a:t>
            </a:r>
            <a:r>
              <a:rPr lang="en-US" altLang="zh-CN" dirty="0" smtClean="0">
                <a:latin typeface="Calibri" pitchFamily="34" charset="0"/>
              </a:rPr>
              <a:t> The powers of a judge are defined by law. </a:t>
            </a:r>
          </a:p>
          <a:p>
            <a:pPr marL="180975" indent="-180975" algn="just">
              <a:buNone/>
            </a:pPr>
            <a:r>
              <a:rPr lang="zh-CN" altLang="en-US" dirty="0" smtClean="0">
                <a:solidFill>
                  <a:srgbClr val="0070C0"/>
                </a:solidFill>
                <a:latin typeface="Calibri" pitchFamily="34" charset="0"/>
              </a:rPr>
              <a:t>    </a:t>
            </a: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法官</a:t>
            </a:r>
            <a:r>
              <a:rPr lang="zh-CN" altLang="en-US" sz="2400" dirty="0" smtClean="0">
                <a:solidFill>
                  <a:srgbClr val="0070C0"/>
                </a:solidFill>
                <a:latin typeface="Calibri" pitchFamily="34" charset="0"/>
              </a:rPr>
              <a:t>的权力是由法律规定的。</a:t>
            </a:r>
          </a:p>
          <a:p>
            <a:pPr marL="180975" indent="-180975" algn="just">
              <a:buNone/>
            </a:pPr>
            <a:r>
              <a:rPr lang="en-US" altLang="zh-CN" b="1" dirty="0" smtClean="0">
                <a:solidFill>
                  <a:schemeClr val="accent6">
                    <a:lumMod val="50000"/>
                  </a:schemeClr>
                </a:solidFill>
              </a:rPr>
              <a:t>Word family: </a:t>
            </a:r>
            <a:r>
              <a:rPr lang="en-US" altLang="zh-CN" b="1" dirty="0" smtClean="0"/>
              <a:t>definition</a:t>
            </a:r>
            <a:r>
              <a:rPr lang="en-US" altLang="zh-CN" b="1" dirty="0" smtClean="0">
                <a:solidFill>
                  <a:schemeClr val="accent6">
                    <a:lumMod val="50000"/>
                  </a:schemeClr>
                </a:solidFill>
              </a:rPr>
              <a:t>  </a:t>
            </a:r>
            <a:r>
              <a:rPr lang="en-US" altLang="zh-CN" i="1" dirty="0" smtClean="0">
                <a:solidFill>
                  <a:srgbClr val="C00000"/>
                </a:solidFill>
              </a:rPr>
              <a:t>n. </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7"/>
          <p:cNvPicPr>
            <a:picLocks noChangeAspect="1" noChangeArrowheads="1"/>
          </p:cNvPicPr>
          <p:nvPr/>
        </p:nvPicPr>
        <p:blipFill>
          <a:blip r:embed="rId8" cstate="print"/>
          <a:srcRect/>
          <a:stretch>
            <a:fillRect/>
          </a:stretch>
        </p:blipFill>
        <p:spPr bwMode="auto">
          <a:xfrm>
            <a:off x="1785134" y="732411"/>
            <a:ext cx="1047601" cy="281445"/>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5">
                                            <p:txEl>
                                              <p:pRg st="10" end="10"/>
                                            </p:txEl>
                                          </p:spTgt>
                                        </p:tgtEl>
                                        <p:attrNameLst>
                                          <p:attrName>style.visibility</p:attrName>
                                        </p:attrNameLst>
                                      </p:cBhvr>
                                      <p:to>
                                        <p:strVal val="visible"/>
                                      </p:to>
                                    </p:set>
                                    <p:animEffect transition="in" filter="dissolve">
                                      <p:cBhvr>
                                        <p:cTn id="22" dur="500"/>
                                        <p:tgtEl>
                                          <p:spTgt spid="15">
                                            <p:txEl>
                                              <p:pRg st="10" end="1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80975" algn="just">
              <a:lnSpc>
                <a:spcPct val="100000"/>
              </a:lnSpc>
              <a:buNone/>
            </a:pPr>
            <a:r>
              <a:rPr lang="en-US" sz="3200" b="1" dirty="0" smtClean="0"/>
              <a:t>doggedly </a:t>
            </a:r>
            <a:r>
              <a:rPr lang="en-US" sz="3200" dirty="0" smtClean="0"/>
              <a:t> </a:t>
            </a:r>
            <a:r>
              <a:rPr lang="en-US" dirty="0" smtClean="0"/>
              <a:t>                        </a:t>
            </a:r>
            <a:r>
              <a:rPr lang="en-US" i="1" dirty="0" err="1" smtClean="0">
                <a:solidFill>
                  <a:srgbClr val="C00000"/>
                </a:solidFill>
              </a:rPr>
              <a:t>ad.</a:t>
            </a:r>
            <a:r>
              <a:rPr lang="en-US" i="1" dirty="0" smtClean="0"/>
              <a:t> </a:t>
            </a:r>
            <a:r>
              <a:rPr lang="en-US" dirty="0" smtClean="0"/>
              <a:t>in a way that sb. is determined to achieve sth. and continuing  to try despite difficulties </a:t>
            </a:r>
            <a:r>
              <a:rPr lang="zh-CN" altLang="en-US" sz="2400" dirty="0" smtClean="0">
                <a:solidFill>
                  <a:srgbClr val="0070C0"/>
                </a:solidFill>
              </a:rPr>
              <a:t>坚持不懈地；顽强地</a:t>
            </a:r>
            <a:endParaRPr lang="en-US" dirty="0" smtClean="0">
              <a:solidFill>
                <a:srgbClr val="0070C0"/>
              </a:solidFill>
            </a:endParaRPr>
          </a:p>
          <a:p>
            <a:pPr marL="180975" indent="-180975">
              <a:lnSpc>
                <a:spcPct val="100000"/>
              </a:lnSpc>
              <a:spcBef>
                <a:spcPct val="20000"/>
              </a:spcBef>
              <a:buNone/>
            </a:pPr>
            <a:r>
              <a:rPr lang="en-US" altLang="zh-CN" i="1" dirty="0" smtClean="0">
                <a:latin typeface="Calibri" pitchFamily="34" charset="0"/>
              </a:rPr>
              <a:t>e.g.</a:t>
            </a:r>
            <a:r>
              <a:rPr lang="en-US" altLang="zh-CN" dirty="0" smtClean="0">
                <a:latin typeface="Calibri" pitchFamily="34" charset="0"/>
              </a:rPr>
              <a:t> </a:t>
            </a:r>
          </a:p>
          <a:p>
            <a:pPr marL="514350" indent="-514350" algn="just">
              <a:lnSpc>
                <a:spcPct val="100000"/>
              </a:lnSpc>
              <a:spcBef>
                <a:spcPct val="20000"/>
              </a:spcBef>
              <a:buFont typeface="+mj-lt"/>
              <a:buAutoNum type="arabicPeriod"/>
            </a:pPr>
            <a:r>
              <a:rPr lang="en-US" altLang="zh-CN" dirty="0" smtClean="0">
                <a:latin typeface="Calibri" pitchFamily="34" charset="0"/>
              </a:rPr>
              <a:t>The </a:t>
            </a:r>
            <a:r>
              <a:rPr lang="en-US" altLang="zh-CN" dirty="0" smtClean="0">
                <a:latin typeface="Calibri" pitchFamily="34" charset="0"/>
              </a:rPr>
              <a:t>young man was spending his hotel evenings doggedly reading Hegel, usually falling asleep in an hour or so over the open book.</a:t>
            </a:r>
          </a:p>
          <a:p>
            <a:pPr marL="180975" indent="-180975" algn="just">
              <a:lnSpc>
                <a:spcPct val="100000"/>
              </a:lnSpc>
              <a:spcBef>
                <a:spcPct val="20000"/>
              </a:spcBef>
              <a:buNone/>
            </a:pPr>
            <a:r>
              <a:rPr lang="zh-CN" altLang="en-US" sz="2400" dirty="0" smtClean="0">
                <a:solidFill>
                  <a:srgbClr val="0070C0"/>
                </a:solidFill>
                <a:latin typeface="Calibri" pitchFamily="34" charset="0"/>
              </a:rPr>
              <a:t>   </a:t>
            </a:r>
            <a:r>
              <a:rPr lang="zh-CN" altLang="en-US" sz="2400" dirty="0" smtClean="0">
                <a:solidFill>
                  <a:srgbClr val="0070C0"/>
                </a:solidFill>
                <a:latin typeface="Calibri" pitchFamily="34" charset="0"/>
              </a:rPr>
              <a:t>     这个</a:t>
            </a:r>
            <a:r>
              <a:rPr lang="zh-CN" altLang="en-US" sz="2400" dirty="0" smtClean="0">
                <a:solidFill>
                  <a:srgbClr val="0070C0"/>
                </a:solidFill>
                <a:latin typeface="Calibri" pitchFamily="34" charset="0"/>
              </a:rPr>
              <a:t>年轻人每天晚上都在旅馆里勤奋攻读黑格尔的著作，</a:t>
            </a:r>
            <a:r>
              <a:rPr lang="zh-CN" altLang="en-US" sz="2400" dirty="0" smtClean="0">
                <a:solidFill>
                  <a:srgbClr val="0070C0"/>
                </a:solidFill>
                <a:latin typeface="Calibri" pitchFamily="34" charset="0"/>
              </a:rPr>
              <a:t>常</a:t>
            </a:r>
            <a:endParaRPr lang="en-US" altLang="zh-CN" sz="2400" dirty="0" smtClean="0">
              <a:solidFill>
                <a:srgbClr val="0070C0"/>
              </a:solidFill>
              <a:latin typeface="Calibri" pitchFamily="34" charset="0"/>
            </a:endParaRPr>
          </a:p>
          <a:p>
            <a:pPr marL="180975" indent="-180975" algn="just">
              <a:lnSpc>
                <a:spcPct val="100000"/>
              </a:lnSpc>
              <a:spcBef>
                <a:spcPct val="20000"/>
              </a:spcBef>
              <a:buNone/>
            </a:pPr>
            <a:r>
              <a:rPr lang="en-US" altLang="zh-CN" sz="2400" dirty="0">
                <a:solidFill>
                  <a:srgbClr val="0070C0"/>
                </a:solidFill>
                <a:latin typeface="Calibri" pitchFamily="34" charset="0"/>
              </a:rPr>
              <a:t> </a:t>
            </a:r>
            <a:r>
              <a:rPr lang="en-US" altLang="zh-CN" sz="2400" dirty="0" smtClean="0">
                <a:solidFill>
                  <a:srgbClr val="0070C0"/>
                </a:solidFill>
                <a:latin typeface="Calibri" pitchFamily="34" charset="0"/>
              </a:rPr>
              <a:t>       </a:t>
            </a:r>
            <a:r>
              <a:rPr lang="zh-CN" altLang="en-US" sz="2400" dirty="0" smtClean="0">
                <a:solidFill>
                  <a:srgbClr val="0070C0"/>
                </a:solidFill>
                <a:latin typeface="Calibri" pitchFamily="34" charset="0"/>
              </a:rPr>
              <a:t>常</a:t>
            </a:r>
            <a:r>
              <a:rPr lang="zh-CN" altLang="en-US" sz="2400" dirty="0" smtClean="0">
                <a:solidFill>
                  <a:srgbClr val="0070C0"/>
                </a:solidFill>
                <a:latin typeface="Calibri" pitchFamily="34" charset="0"/>
              </a:rPr>
              <a:t>不合书本，睡上一两个小时</a:t>
            </a:r>
            <a:r>
              <a:rPr lang="zh-CN" altLang="en-US" dirty="0" smtClean="0">
                <a:solidFill>
                  <a:srgbClr val="0070C0"/>
                </a:solidFill>
                <a:latin typeface="Calibri" pitchFamily="34" charset="0"/>
              </a:rPr>
              <a:t>。</a:t>
            </a:r>
          </a:p>
          <a:p>
            <a:pPr marL="514350" indent="-514350">
              <a:lnSpc>
                <a:spcPct val="100000"/>
              </a:lnSpc>
              <a:spcBef>
                <a:spcPct val="20000"/>
              </a:spcBef>
              <a:buFont typeface="+mj-lt"/>
              <a:buAutoNum type="arabicPeriod" startAt="2"/>
            </a:pPr>
            <a:r>
              <a:rPr lang="en-US" altLang="zh-CN" dirty="0" smtClean="0">
                <a:latin typeface="Calibri" pitchFamily="34" charset="0"/>
              </a:rPr>
              <a:t>They </a:t>
            </a:r>
            <a:r>
              <a:rPr lang="en-US" altLang="zh-CN" dirty="0" smtClean="0">
                <a:latin typeface="Calibri" pitchFamily="34" charset="0"/>
              </a:rPr>
              <a:t>fought doggedly but fell short on flexible tactic.</a:t>
            </a:r>
          </a:p>
          <a:p>
            <a:pPr marL="180975" indent="-180975">
              <a:lnSpc>
                <a:spcPct val="100000"/>
              </a:lnSpc>
              <a:spcBef>
                <a:spcPct val="20000"/>
              </a:spcBef>
              <a:buNone/>
            </a:pPr>
            <a:r>
              <a:rPr lang="zh-CN" altLang="en-US" dirty="0" smtClean="0">
                <a:solidFill>
                  <a:srgbClr val="0070C0"/>
                </a:solidFill>
                <a:latin typeface="Calibri" pitchFamily="34" charset="0"/>
              </a:rPr>
              <a:t>     </a:t>
            </a: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他们</a:t>
            </a:r>
            <a:r>
              <a:rPr lang="zh-CN" altLang="en-US" sz="2400" dirty="0" smtClean="0">
                <a:solidFill>
                  <a:srgbClr val="0070C0"/>
                </a:solidFill>
                <a:latin typeface="Calibri" pitchFamily="34" charset="0"/>
              </a:rPr>
              <a:t>打得很顽强，但灵活性较差。</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9"/>
          <p:cNvPicPr>
            <a:picLocks noChangeAspect="1" noChangeArrowheads="1"/>
          </p:cNvPicPr>
          <p:nvPr/>
        </p:nvPicPr>
        <p:blipFill>
          <a:blip r:embed="rId8" cstate="print"/>
          <a:srcRect/>
          <a:stretch>
            <a:fillRect/>
          </a:stretch>
        </p:blipFill>
        <p:spPr bwMode="auto">
          <a:xfrm>
            <a:off x="2322694" y="802904"/>
            <a:ext cx="1155820" cy="321486"/>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4" end="4"/>
                                            </p:txEl>
                                          </p:spTgt>
                                        </p:tgtEl>
                                        <p:attrNameLst>
                                          <p:attrName>style.visibility</p:attrName>
                                        </p:attrNameLst>
                                      </p:cBhvr>
                                      <p:to>
                                        <p:strVal val="visible"/>
                                      </p:to>
                                    </p:set>
                                    <p:animEffect transition="in" filter="dissolve">
                                      <p:cBhvr>
                                        <p:cTn id="12" dur="500"/>
                                        <p:tgtEl>
                                          <p:spTgt spid="1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6" end="6"/>
                                            </p:txEl>
                                          </p:spTgt>
                                        </p:tgtEl>
                                        <p:attrNameLst>
                                          <p:attrName>style.visibility</p:attrName>
                                        </p:attrNameLst>
                                      </p:cBhvr>
                                      <p:to>
                                        <p:strVal val="visible"/>
                                      </p:to>
                                    </p:set>
                                    <p:animEffect transition="in" filter="dissolve">
                                      <p:cBhvr>
                                        <p:cTn id="17" dur="500"/>
                                        <p:tgtEl>
                                          <p:spTgt spid="15">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100000"/>
              </a:lnSpc>
              <a:buNone/>
            </a:pPr>
            <a:r>
              <a:rPr lang="en-US" sz="3200" b="1" dirty="0" smtClean="0"/>
              <a:t>catsup </a:t>
            </a:r>
            <a:r>
              <a:rPr lang="en-US" sz="3200" dirty="0" smtClean="0"/>
              <a:t>  </a:t>
            </a:r>
            <a:r>
              <a:rPr lang="en-US" dirty="0" smtClean="0"/>
              <a:t>                     </a:t>
            </a:r>
            <a:r>
              <a:rPr lang="en-US" i="1" dirty="0" smtClean="0">
                <a:solidFill>
                  <a:srgbClr val="C00000"/>
                </a:solidFill>
              </a:rPr>
              <a:t>n. </a:t>
            </a:r>
            <a:r>
              <a:rPr lang="en-US" dirty="0" smtClean="0">
                <a:solidFill>
                  <a:srgbClr val="C00000"/>
                </a:solidFill>
              </a:rPr>
              <a:t>[</a:t>
            </a:r>
            <a:r>
              <a:rPr lang="en-US" dirty="0" smtClean="0">
                <a:solidFill>
                  <a:srgbClr val="C00000"/>
                </a:solidFill>
              </a:rPr>
              <a:t>U] </a:t>
            </a:r>
            <a:r>
              <a:rPr lang="en-US" dirty="0" smtClean="0"/>
              <a:t>(</a:t>
            </a:r>
            <a:r>
              <a:rPr lang="en-US" i="1" dirty="0" err="1" smtClean="0"/>
              <a:t>AmE</a:t>
            </a:r>
            <a:r>
              <a:rPr lang="en-US" dirty="0" smtClean="0"/>
              <a:t>)</a:t>
            </a:r>
            <a:r>
              <a:rPr lang="en-US" altLang="zh-CN" dirty="0" smtClean="0">
                <a:solidFill>
                  <a:schemeClr val="accent2"/>
                </a:solidFill>
                <a:latin typeface="Calibri" pitchFamily="34" charset="0"/>
                <a:ea typeface="微软雅黑" pitchFamily="34" charset="-122"/>
              </a:rPr>
              <a:t> </a:t>
            </a:r>
            <a:r>
              <a:rPr lang="en-US" altLang="zh-CN" dirty="0" smtClean="0">
                <a:latin typeface="Calibri" pitchFamily="34" charset="0"/>
              </a:rPr>
              <a:t>a thick red sauce made from tomatoes </a:t>
            </a:r>
            <a:r>
              <a:rPr lang="zh-CN" altLang="en-US" sz="2400" dirty="0" smtClean="0">
                <a:solidFill>
                  <a:srgbClr val="0070C0"/>
                </a:solidFill>
                <a:latin typeface="Calibri" pitchFamily="34" charset="0"/>
              </a:rPr>
              <a:t>（调味）番茄酱</a:t>
            </a:r>
            <a:endParaRPr lang="en-US" dirty="0" smtClean="0">
              <a:solidFill>
                <a:srgbClr val="0070C0"/>
              </a:solidFill>
            </a:endParaRPr>
          </a:p>
          <a:p>
            <a:pPr algn="just">
              <a:lnSpc>
                <a:spcPct val="100000"/>
              </a:lnSpc>
              <a:buNone/>
            </a:pPr>
            <a:r>
              <a:rPr lang="en-US" altLang="zh-CN" i="1" dirty="0" smtClean="0"/>
              <a:t>e.g. </a:t>
            </a:r>
          </a:p>
          <a:p>
            <a:pPr marL="514350" indent="-514350" algn="just">
              <a:lnSpc>
                <a:spcPct val="100000"/>
              </a:lnSpc>
              <a:buFont typeface="+mj-lt"/>
              <a:buAutoNum type="arabicPeriod"/>
            </a:pPr>
            <a:r>
              <a:rPr lang="en-US" altLang="zh-CN" dirty="0" smtClean="0"/>
              <a:t>I </a:t>
            </a:r>
            <a:r>
              <a:rPr lang="en-US" altLang="zh-CN" dirty="0" smtClean="0"/>
              <a:t>use a special dressing and homemade catsup.</a:t>
            </a:r>
          </a:p>
          <a:p>
            <a:pPr marL="180975" indent="-180975" algn="just">
              <a:lnSpc>
                <a:spcPct val="100000"/>
              </a:lnSpc>
              <a:buNone/>
            </a:pPr>
            <a:r>
              <a:rPr lang="zh-CN" altLang="en-US" sz="2400" dirty="0" smtClean="0">
                <a:solidFill>
                  <a:srgbClr val="0070C0"/>
                </a:solidFill>
              </a:rPr>
              <a:t>     </a:t>
            </a:r>
            <a:r>
              <a:rPr lang="zh-CN" altLang="en-US" sz="2400" dirty="0" smtClean="0">
                <a:solidFill>
                  <a:srgbClr val="0070C0"/>
                </a:solidFill>
              </a:rPr>
              <a:t>  我</a:t>
            </a:r>
            <a:r>
              <a:rPr lang="zh-CN" altLang="en-US" sz="2400" dirty="0" smtClean="0">
                <a:solidFill>
                  <a:srgbClr val="0070C0"/>
                </a:solidFill>
              </a:rPr>
              <a:t>用了特别的佐料和自制蕃茄酱。</a:t>
            </a:r>
            <a:endParaRPr lang="en-US" altLang="zh-CN" sz="2400" dirty="0" smtClean="0">
              <a:solidFill>
                <a:srgbClr val="0070C0"/>
              </a:solidFill>
            </a:endParaRPr>
          </a:p>
          <a:p>
            <a:pPr marL="514350" indent="-514350" algn="just">
              <a:lnSpc>
                <a:spcPct val="100000"/>
              </a:lnSpc>
              <a:spcBef>
                <a:spcPct val="20000"/>
              </a:spcBef>
              <a:buSzTx/>
              <a:buFont typeface="+mj-lt"/>
              <a:buAutoNum type="arabicPeriod" startAt="2"/>
            </a:pPr>
            <a:r>
              <a:rPr lang="en-US" altLang="zh-CN" dirty="0" smtClean="0">
                <a:latin typeface="Calibri" pitchFamily="34" charset="0"/>
              </a:rPr>
              <a:t>And </a:t>
            </a:r>
            <a:r>
              <a:rPr lang="en-US" altLang="zh-CN" dirty="0" smtClean="0">
                <a:latin typeface="Calibri" pitchFamily="34" charset="0"/>
              </a:rPr>
              <a:t>a hamburger with all the works – </a:t>
            </a:r>
            <a:r>
              <a:rPr lang="en-US" altLang="zh-CN" dirty="0" smtClean="0"/>
              <a:t>mustard, catsup,</a:t>
            </a:r>
            <a:r>
              <a:rPr lang="zh-CN" altLang="en-US" dirty="0" smtClean="0"/>
              <a:t> </a:t>
            </a:r>
            <a:r>
              <a:rPr lang="en-US" altLang="zh-CN" dirty="0" smtClean="0"/>
              <a:t>pickle,</a:t>
            </a:r>
            <a:r>
              <a:rPr lang="zh-CN" altLang="en-US" dirty="0" smtClean="0"/>
              <a:t> </a:t>
            </a:r>
            <a:r>
              <a:rPr lang="en-US" altLang="zh-CN" dirty="0" smtClean="0"/>
              <a:t>lettuce and onion.  </a:t>
            </a:r>
            <a:endParaRPr lang="zh-CN" altLang="en-US" dirty="0" smtClean="0"/>
          </a:p>
          <a:p>
            <a:pPr marL="180975" indent="-180975" algn="just">
              <a:lnSpc>
                <a:spcPct val="100000"/>
              </a:lnSpc>
              <a:spcBef>
                <a:spcPct val="20000"/>
              </a:spcBef>
              <a:buSzTx/>
              <a:buFontTx/>
              <a:buNone/>
            </a:pPr>
            <a:r>
              <a:rPr lang="zh-CN" altLang="en-US" sz="2400" dirty="0" smtClean="0">
                <a:latin typeface="Calibri" pitchFamily="34" charset="0"/>
              </a:rPr>
              <a:t>     </a:t>
            </a:r>
            <a:r>
              <a:rPr lang="zh-CN" altLang="en-US" sz="2400" dirty="0" smtClean="0">
                <a:latin typeface="Calibri" pitchFamily="34" charset="0"/>
              </a:rPr>
              <a:t>  </a:t>
            </a:r>
            <a:r>
              <a:rPr lang="zh-CN" altLang="en-US" sz="2400" dirty="0" smtClean="0">
                <a:solidFill>
                  <a:srgbClr val="0070C0"/>
                </a:solidFill>
                <a:latin typeface="Calibri" pitchFamily="34" charset="0"/>
              </a:rPr>
              <a:t>另外</a:t>
            </a:r>
            <a:r>
              <a:rPr lang="zh-CN" altLang="en-US" sz="2400" dirty="0" smtClean="0">
                <a:solidFill>
                  <a:srgbClr val="0070C0"/>
                </a:solidFill>
                <a:latin typeface="Calibri" pitchFamily="34" charset="0"/>
              </a:rPr>
              <a:t>还要一个汉堡，全部作料都要，芥末，番茄酱，泡菜</a:t>
            </a:r>
            <a:r>
              <a:rPr lang="zh-CN" altLang="en-US" sz="2400" dirty="0" smtClean="0">
                <a:solidFill>
                  <a:srgbClr val="0070C0"/>
                </a:solidFill>
                <a:latin typeface="Calibri" pitchFamily="34" charset="0"/>
              </a:rPr>
              <a:t>，</a:t>
            </a:r>
            <a:endParaRPr lang="en-US" altLang="zh-CN" sz="2400" dirty="0" smtClean="0">
              <a:solidFill>
                <a:srgbClr val="0070C0"/>
              </a:solidFill>
              <a:latin typeface="Calibri" pitchFamily="34" charset="0"/>
            </a:endParaRPr>
          </a:p>
          <a:p>
            <a:pPr marL="180975" indent="-180975" algn="just">
              <a:lnSpc>
                <a:spcPct val="100000"/>
              </a:lnSpc>
              <a:spcBef>
                <a:spcPct val="20000"/>
              </a:spcBef>
              <a:buSzTx/>
              <a:buFontTx/>
              <a:buNone/>
            </a:pPr>
            <a:r>
              <a:rPr lang="en-US" altLang="zh-CN" sz="2400" dirty="0">
                <a:solidFill>
                  <a:srgbClr val="0070C0"/>
                </a:solidFill>
                <a:latin typeface="Calibri" pitchFamily="34" charset="0"/>
              </a:rPr>
              <a:t> </a:t>
            </a:r>
            <a:r>
              <a:rPr lang="en-US" altLang="zh-CN" sz="2400" dirty="0" smtClean="0">
                <a:solidFill>
                  <a:srgbClr val="0070C0"/>
                </a:solidFill>
                <a:latin typeface="Calibri" pitchFamily="34" charset="0"/>
              </a:rPr>
              <a:t>      </a:t>
            </a:r>
            <a:r>
              <a:rPr lang="zh-CN" altLang="en-US" sz="2400" dirty="0" smtClean="0">
                <a:solidFill>
                  <a:srgbClr val="0070C0"/>
                </a:solidFill>
                <a:latin typeface="Calibri" pitchFamily="34" charset="0"/>
              </a:rPr>
              <a:t>生菜</a:t>
            </a:r>
            <a:r>
              <a:rPr lang="zh-CN" altLang="en-US" sz="2400" dirty="0" smtClean="0">
                <a:solidFill>
                  <a:srgbClr val="0070C0"/>
                </a:solidFill>
                <a:latin typeface="Calibri" pitchFamily="34" charset="0"/>
              </a:rPr>
              <a:t>和洋葱。</a:t>
            </a:r>
            <a:endParaRPr lang="en-US" altLang="zh-CN" sz="2400" dirty="0" smtClean="0">
              <a:solidFill>
                <a:srgbClr val="0070C0"/>
              </a:solidFill>
              <a:latin typeface="Calibri" pitchFamily="34" charset="0"/>
            </a:endParaRPr>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9" name="Picture 27"/>
          <p:cNvPicPr>
            <a:picLocks noChangeAspect="1" noChangeArrowheads="1"/>
          </p:cNvPicPr>
          <p:nvPr/>
        </p:nvPicPr>
        <p:blipFill>
          <a:blip r:embed="rId8" cstate="print"/>
          <a:srcRect/>
          <a:stretch>
            <a:fillRect/>
          </a:stretch>
        </p:blipFill>
        <p:spPr bwMode="auto">
          <a:xfrm>
            <a:off x="1977578" y="809862"/>
            <a:ext cx="1159833" cy="312263"/>
          </a:xfrm>
          <a:prstGeom prst="rect">
            <a:avLst/>
          </a:prstGeom>
          <a:noFill/>
          <a:ln w="9525" algn="ctr">
            <a:noFill/>
            <a:miter lim="800000"/>
            <a:headEnd/>
            <a:tailEnd/>
          </a:ln>
          <a:effectLst/>
        </p:spPr>
      </p:pic>
      <p:pic>
        <p:nvPicPr>
          <p:cNvPr id="11" name="Picture 29"/>
          <p:cNvPicPr>
            <a:picLocks noChangeAspect="1" noChangeArrowheads="1"/>
          </p:cNvPicPr>
          <p:nvPr/>
        </p:nvPicPr>
        <p:blipFill>
          <a:blip r:embed="rId9" cstate="print"/>
          <a:srcRect/>
          <a:stretch>
            <a:fillRect/>
          </a:stretch>
        </p:blipFill>
        <p:spPr bwMode="auto">
          <a:xfrm>
            <a:off x="3409951" y="4672418"/>
            <a:ext cx="2713316" cy="1985557"/>
          </a:xfrm>
          <a:prstGeom prst="rect">
            <a:avLst/>
          </a:prstGeom>
          <a:noFill/>
          <a:ln w="9525" algn="ctr">
            <a:noFill/>
            <a:miter lim="800000"/>
            <a:headEnd/>
            <a:tailEnd/>
          </a:ln>
          <a:effectLst/>
        </p:spPr>
      </p:pic>
      <p:pic>
        <p:nvPicPr>
          <p:cNvPr id="12" name="图片 1">
            <a:hlinkClick r:id="rId10" action="ppaction://hlinksldjump"/>
          </p:cNvPr>
          <p:cNvPicPr>
            <a:picLocks noChangeAspect="1"/>
          </p:cNvPicPr>
          <p:nvPr/>
        </p:nvPicPr>
        <p:blipFill>
          <a:blip r:embed="rId11"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6" end="6"/>
                                            </p:txEl>
                                          </p:spTgt>
                                        </p:tgtEl>
                                        <p:attrNameLst>
                                          <p:attrName>style.visibility</p:attrName>
                                        </p:attrNameLst>
                                      </p:cBhvr>
                                      <p:to>
                                        <p:strVal val="visible"/>
                                      </p:to>
                                    </p:set>
                                    <p:animEffect transition="in" filter="dissolve">
                                      <p:cBhvr>
                                        <p:cTn id="17" dur="500"/>
                                        <p:tgtEl>
                                          <p:spTgt spid="15">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100000"/>
              </a:lnSpc>
              <a:spcBef>
                <a:spcPts val="600"/>
              </a:spcBef>
              <a:buNone/>
            </a:pPr>
            <a:r>
              <a:rPr lang="en-US" sz="3200" b="1" dirty="0" smtClean="0"/>
              <a:t>palatable </a:t>
            </a:r>
            <a:r>
              <a:rPr lang="en-US" sz="3200" dirty="0" smtClean="0"/>
              <a:t> </a:t>
            </a:r>
            <a:r>
              <a:rPr lang="en-US" dirty="0" smtClean="0"/>
              <a:t>                         </a:t>
            </a:r>
            <a:r>
              <a:rPr lang="en-US" i="1" dirty="0" smtClean="0">
                <a:solidFill>
                  <a:srgbClr val="C00000"/>
                </a:solidFill>
              </a:rPr>
              <a:t>a. </a:t>
            </a:r>
          </a:p>
          <a:p>
            <a:pPr algn="just">
              <a:lnSpc>
                <a:spcPct val="100000"/>
              </a:lnSpc>
              <a:spcBef>
                <a:spcPts val="600"/>
              </a:spcBef>
              <a:buNone/>
            </a:pPr>
            <a:r>
              <a:rPr lang="en-US" b="1" dirty="0" smtClean="0"/>
              <a:t>1. </a:t>
            </a:r>
            <a:r>
              <a:rPr lang="en-US" dirty="0" smtClean="0"/>
              <a:t>tasting good enough to eat or drink </a:t>
            </a:r>
            <a:r>
              <a:rPr lang="zh-CN" altLang="en-US" sz="2400" dirty="0" smtClean="0">
                <a:solidFill>
                  <a:srgbClr val="0070C0"/>
                </a:solidFill>
              </a:rPr>
              <a:t>好吃的；可口的</a:t>
            </a:r>
            <a:endParaRPr lang="en-US" dirty="0" smtClean="0">
              <a:solidFill>
                <a:srgbClr val="0070C0"/>
              </a:solidFill>
            </a:endParaRPr>
          </a:p>
          <a:p>
            <a:pPr marL="447675" indent="-447675" algn="just">
              <a:lnSpc>
                <a:spcPct val="100000"/>
              </a:lnSpc>
              <a:spcBef>
                <a:spcPts val="600"/>
              </a:spcBef>
              <a:buNone/>
            </a:pPr>
            <a:r>
              <a:rPr lang="en-US" altLang="zh-CN" i="1" dirty="0" smtClean="0">
                <a:latin typeface="Calibri" pitchFamily="34" charset="0"/>
              </a:rPr>
              <a:t>e.g. </a:t>
            </a:r>
            <a:r>
              <a:rPr lang="en-US" altLang="zh-CN" dirty="0" smtClean="0">
                <a:latin typeface="Calibri" pitchFamily="34" charset="0"/>
              </a:rPr>
              <a:t>Let’s drink a very palatable local red wine.</a:t>
            </a:r>
          </a:p>
          <a:p>
            <a:pPr marL="447675" indent="-447675" algn="just">
              <a:lnSpc>
                <a:spcPct val="100000"/>
              </a:lnSpc>
              <a:spcBef>
                <a:spcPts val="600"/>
              </a:spcBef>
              <a:buNone/>
            </a:pPr>
            <a:r>
              <a:rPr lang="zh-CN" altLang="en-US" sz="2400" dirty="0" smtClean="0">
                <a:latin typeface="Calibri" pitchFamily="34" charset="0"/>
              </a:rPr>
              <a:t>        </a:t>
            </a:r>
            <a:r>
              <a:rPr lang="zh-CN" altLang="en-US" sz="2400" dirty="0" smtClean="0">
                <a:solidFill>
                  <a:srgbClr val="0070C0"/>
                </a:solidFill>
                <a:latin typeface="Calibri" pitchFamily="34" charset="0"/>
              </a:rPr>
              <a:t>让我们喝一种口味很好的本地葡萄酒。</a:t>
            </a:r>
            <a:endParaRPr lang="en-US" altLang="zh-CN" sz="2400" dirty="0" smtClean="0">
              <a:solidFill>
                <a:srgbClr val="0070C0"/>
              </a:solidFill>
              <a:latin typeface="Calibri" pitchFamily="34" charset="0"/>
            </a:endParaRPr>
          </a:p>
          <a:p>
            <a:pPr marL="447675" indent="-447675" algn="just">
              <a:lnSpc>
                <a:spcPct val="100000"/>
              </a:lnSpc>
              <a:spcBef>
                <a:spcPts val="600"/>
              </a:spcBef>
              <a:buNone/>
            </a:pPr>
            <a:r>
              <a:rPr lang="en-US" altLang="zh-CN" b="1" dirty="0" smtClean="0">
                <a:latin typeface="Calibri" pitchFamily="34" charset="0"/>
              </a:rPr>
              <a:t>2. </a:t>
            </a:r>
            <a:r>
              <a:rPr lang="en-US" altLang="zh-CN" dirty="0" smtClean="0">
                <a:latin typeface="Calibri" pitchFamily="34" charset="0"/>
              </a:rPr>
              <a:t>acceptable </a:t>
            </a:r>
            <a:r>
              <a:rPr lang="zh-CN" altLang="en-US" sz="2400" dirty="0" smtClean="0">
                <a:solidFill>
                  <a:srgbClr val="0070C0"/>
                </a:solidFill>
                <a:latin typeface="Calibri" pitchFamily="34" charset="0"/>
              </a:rPr>
              <a:t>合意</a:t>
            </a:r>
            <a:r>
              <a:rPr lang="zh-CN" altLang="en-US" sz="2400" dirty="0" smtClean="0">
                <a:solidFill>
                  <a:srgbClr val="0070C0"/>
                </a:solidFill>
                <a:latin typeface="Calibri" pitchFamily="34" charset="0"/>
              </a:rPr>
              <a:t>的；可接受的</a:t>
            </a:r>
            <a:endParaRPr lang="en-US" altLang="zh-CN" sz="2400" dirty="0" smtClean="0">
              <a:solidFill>
                <a:srgbClr val="0070C0"/>
              </a:solidFill>
              <a:latin typeface="Calibri" pitchFamily="34" charset="0"/>
            </a:endParaRPr>
          </a:p>
          <a:p>
            <a:pPr marL="447675" indent="-447675" algn="just">
              <a:lnSpc>
                <a:spcPct val="100000"/>
              </a:lnSpc>
              <a:spcBef>
                <a:spcPts val="600"/>
              </a:spcBef>
              <a:buNone/>
            </a:pPr>
            <a:r>
              <a:rPr lang="en-US" altLang="zh-CN" i="1" dirty="0" smtClean="0">
                <a:latin typeface="Calibri" pitchFamily="34" charset="0"/>
              </a:rPr>
              <a:t>e.g.</a:t>
            </a:r>
            <a:r>
              <a:rPr lang="en-US" altLang="zh-CN" dirty="0" smtClean="0">
                <a:latin typeface="Calibri" pitchFamily="34" charset="0"/>
              </a:rPr>
              <a:t> </a:t>
            </a:r>
          </a:p>
          <a:p>
            <a:pPr marL="447675" indent="-447675" algn="just">
              <a:lnSpc>
                <a:spcPct val="100000"/>
              </a:lnSpc>
              <a:spcBef>
                <a:spcPts val="600"/>
              </a:spcBef>
              <a:buNone/>
            </a:pPr>
            <a:r>
              <a:rPr lang="en-US" altLang="zh-CN" dirty="0" smtClean="0">
                <a:latin typeface="Calibri" pitchFamily="34" charset="0"/>
              </a:rPr>
              <a:t>1. The truth is not always very palatable. </a:t>
            </a:r>
          </a:p>
          <a:p>
            <a:pPr marL="447675" indent="-447675" algn="just">
              <a:lnSpc>
                <a:spcPct val="100000"/>
              </a:lnSpc>
              <a:spcBef>
                <a:spcPts val="600"/>
              </a:spcBef>
              <a:buNone/>
            </a:pP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事实真相并非总能尽如人意。 </a:t>
            </a:r>
            <a:endParaRPr lang="en-US" altLang="zh-CN" sz="2400" dirty="0" smtClean="0">
              <a:solidFill>
                <a:srgbClr val="0070C0"/>
              </a:solidFill>
              <a:latin typeface="Calibri" pitchFamily="34" charset="0"/>
            </a:endParaRPr>
          </a:p>
          <a:p>
            <a:pPr marL="361950" indent="-361950" algn="just">
              <a:lnSpc>
                <a:spcPct val="100000"/>
              </a:lnSpc>
              <a:spcBef>
                <a:spcPts val="600"/>
              </a:spcBef>
              <a:buNone/>
            </a:pPr>
            <a:r>
              <a:rPr lang="en-US" altLang="zh-CN" dirty="0" smtClean="0">
                <a:latin typeface="Calibri" pitchFamily="34" charset="0"/>
              </a:rPr>
              <a:t>2. Some of the dialogue has been changed to make it more palatable to an American audience.</a:t>
            </a:r>
          </a:p>
          <a:p>
            <a:pPr marL="447675" indent="-447675" algn="just">
              <a:lnSpc>
                <a:spcPct val="100000"/>
              </a:lnSpc>
              <a:spcBef>
                <a:spcPts val="600"/>
              </a:spcBef>
              <a:buNone/>
            </a:pPr>
            <a:r>
              <a:rPr lang="zh-CN" altLang="en-US" sz="2400" dirty="0" smtClean="0">
                <a:solidFill>
                  <a:srgbClr val="0070C0"/>
                </a:solidFill>
                <a:latin typeface="Calibri" pitchFamily="34" charset="0"/>
              </a:rPr>
              <a:t>     有些对白有所修改以适应美国观众的口味。</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35"/>
          <p:cNvPicPr>
            <a:picLocks noChangeAspect="1" noChangeArrowheads="1"/>
          </p:cNvPicPr>
          <p:nvPr/>
        </p:nvPicPr>
        <p:blipFill>
          <a:blip r:embed="rId8" cstate="print"/>
          <a:srcRect/>
          <a:stretch>
            <a:fillRect/>
          </a:stretch>
        </p:blipFill>
        <p:spPr bwMode="auto">
          <a:xfrm>
            <a:off x="2367897" y="752798"/>
            <a:ext cx="1397779" cy="349445"/>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7" end="7"/>
                                            </p:txEl>
                                          </p:spTgt>
                                        </p:tgtEl>
                                        <p:attrNameLst>
                                          <p:attrName>style.visibility</p:attrName>
                                        </p:attrNameLst>
                                      </p:cBhvr>
                                      <p:to>
                                        <p:strVal val="visible"/>
                                      </p:to>
                                    </p:set>
                                    <p:animEffect transition="in" filter="dissolve">
                                      <p:cBhvr>
                                        <p:cTn id="12" dur="500"/>
                                        <p:tgtEl>
                                          <p:spTgt spid="15">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4101" name="图片 5" descr="Back">
            <a:hlinkClick r:id="rId3" action="ppaction://hlinksldjump"/>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56513" y="47625"/>
            <a:ext cx="558800" cy="393700"/>
          </a:xfrm>
          <a:prstGeom prst="rect">
            <a:avLst/>
          </a:prstGeom>
          <a:noFill/>
          <a:ln>
            <a:noFill/>
          </a:ln>
          <a:scene3d>
            <a:camera prst="orthographicFront"/>
            <a:lightRig rig="threePt" dir="t"/>
          </a:scene3d>
          <a:sp3d>
            <a:bevelT/>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4100" name="文本框 4"/>
          <p:cNvSpPr txBox="1">
            <a:spLocks noChangeArrowheads="1"/>
          </p:cNvSpPr>
          <p:nvPr/>
        </p:nvSpPr>
        <p:spPr bwMode="auto">
          <a:xfrm>
            <a:off x="184150" y="74613"/>
            <a:ext cx="2216150" cy="460375"/>
          </a:xfrm>
          <a:prstGeom prst="rect">
            <a:avLst/>
          </a:prstGeom>
          <a:noFill/>
          <a:ln w="9525">
            <a:noFill/>
            <a:miter lim="800000"/>
            <a:headEnd/>
            <a:tailEnd/>
          </a:ln>
        </p:spPr>
        <p:txBody>
          <a:bodyPr>
            <a:spAutoFit/>
          </a:bodyPr>
          <a:lstStyle/>
          <a:p>
            <a:pPr algn="l" rtl="0" fontAlgn="base">
              <a:spcBef>
                <a:spcPct val="0"/>
              </a:spcBef>
              <a:spcAft>
                <a:spcPct val="0"/>
              </a:spcAft>
              <a:buFont typeface="Arial" charset="0"/>
              <a:buNone/>
            </a:pPr>
            <a:r>
              <a:rPr lang="en-US" altLang="zh-CN" sz="2400" kern="1200">
                <a:solidFill>
                  <a:prstClr val="white"/>
                </a:solidFill>
                <a:latin typeface="Arial Black" pitchFamily="34" charset="0"/>
                <a:ea typeface="宋体" pitchFamily="2" charset="-122"/>
                <a:cs typeface="+mn-cs"/>
              </a:rPr>
              <a:t>Warming Up</a:t>
            </a:r>
          </a:p>
        </p:txBody>
      </p:sp>
      <p:sp>
        <p:nvSpPr>
          <p:cNvPr id="10" name="内容占位符 2"/>
          <p:cNvSpPr>
            <a:spLocks noGrp="1"/>
          </p:cNvSpPr>
          <p:nvPr>
            <p:ph idx="1"/>
          </p:nvPr>
        </p:nvSpPr>
        <p:spPr>
          <a:xfrm>
            <a:off x="184150" y="838200"/>
            <a:ext cx="8834438" cy="5854700"/>
          </a:xfrm>
        </p:spPr>
        <p:txBody>
          <a:bodyPr/>
          <a:lstStyle/>
          <a:p>
            <a:pPr marL="358775" algn="ctr">
              <a:lnSpc>
                <a:spcPct val="80000"/>
              </a:lnSpc>
              <a:spcBef>
                <a:spcPts val="600"/>
              </a:spcBef>
              <a:buNone/>
            </a:pPr>
            <a:r>
              <a:rPr lang="en-US" altLang="zh-CN" b="1" dirty="0" smtClean="0">
                <a:cs typeface="MV Boli" pitchFamily="2" charset="0"/>
              </a:rPr>
              <a:t>A Father’s Love</a:t>
            </a:r>
          </a:p>
          <a:p>
            <a:pPr marL="358775">
              <a:lnSpc>
                <a:spcPct val="80000"/>
              </a:lnSpc>
              <a:spcBef>
                <a:spcPts val="600"/>
              </a:spcBef>
              <a:buNone/>
            </a:pPr>
            <a:r>
              <a:rPr lang="en-US" altLang="zh-CN" dirty="0" smtClean="0">
                <a:cs typeface="MV Boli" pitchFamily="2" charset="0"/>
              </a:rPr>
              <a:t>Fathers seldom say “I love you”</a:t>
            </a:r>
          </a:p>
          <a:p>
            <a:pPr marL="358775">
              <a:lnSpc>
                <a:spcPct val="80000"/>
              </a:lnSpc>
              <a:spcBef>
                <a:spcPts val="600"/>
              </a:spcBef>
              <a:buNone/>
            </a:pPr>
            <a:r>
              <a:rPr lang="en-US" altLang="zh-CN" dirty="0" smtClean="0">
                <a:cs typeface="MV Boli" pitchFamily="2" charset="0"/>
              </a:rPr>
              <a:t>Though the </a:t>
            </a:r>
            <a:r>
              <a:rPr lang="en-US" altLang="zh-CN" dirty="0" smtClean="0">
                <a:cs typeface="MV Boli" pitchFamily="2" charset="0"/>
              </a:rPr>
              <a:t>feeling’s </a:t>
            </a:r>
            <a:r>
              <a:rPr lang="en-US" altLang="zh-CN" dirty="0" smtClean="0">
                <a:cs typeface="MV Boli" pitchFamily="2" charset="0"/>
              </a:rPr>
              <a:t>always there,</a:t>
            </a:r>
          </a:p>
          <a:p>
            <a:pPr marL="358775">
              <a:lnSpc>
                <a:spcPct val="80000"/>
              </a:lnSpc>
              <a:spcBef>
                <a:spcPts val="600"/>
              </a:spcBef>
              <a:buNone/>
            </a:pPr>
            <a:r>
              <a:rPr lang="en-US" altLang="zh-CN" dirty="0" smtClean="0">
                <a:cs typeface="MV Boli" pitchFamily="2" charset="0"/>
              </a:rPr>
              <a:t>But somehow those three little words</a:t>
            </a:r>
          </a:p>
          <a:p>
            <a:pPr marL="358775">
              <a:lnSpc>
                <a:spcPct val="80000"/>
              </a:lnSpc>
              <a:spcBef>
                <a:spcPts val="600"/>
              </a:spcBef>
              <a:buNone/>
            </a:pPr>
            <a:r>
              <a:rPr lang="en-US" altLang="zh-CN" dirty="0" smtClean="0">
                <a:cs typeface="MV Boli" pitchFamily="2" charset="0"/>
              </a:rPr>
              <a:t>Are the </a:t>
            </a:r>
            <a:r>
              <a:rPr lang="en-US" altLang="zh-CN" u="sng" dirty="0" smtClean="0">
                <a:solidFill>
                  <a:srgbClr val="C00000"/>
                </a:solidFill>
              </a:rPr>
              <a:t>hardest</a:t>
            </a:r>
            <a:r>
              <a:rPr lang="en-US" altLang="zh-CN" dirty="0" smtClean="0">
                <a:cs typeface="MV Boli" pitchFamily="2" charset="0"/>
              </a:rPr>
              <a:t> ones to share.</a:t>
            </a:r>
          </a:p>
          <a:p>
            <a:pPr marL="358775">
              <a:lnSpc>
                <a:spcPct val="80000"/>
              </a:lnSpc>
              <a:spcBef>
                <a:spcPts val="600"/>
              </a:spcBef>
              <a:buNone/>
            </a:pPr>
            <a:r>
              <a:rPr lang="en-US" altLang="zh-CN" dirty="0" smtClean="0">
                <a:cs typeface="MV Boli" pitchFamily="2" charset="0"/>
              </a:rPr>
              <a:t>And fathers say </a:t>
            </a:r>
            <a:r>
              <a:rPr lang="en-US" altLang="zh-CN" dirty="0" smtClean="0">
                <a:cs typeface="MV Boli" pitchFamily="2" charset="0"/>
              </a:rPr>
              <a:t>“I </a:t>
            </a:r>
            <a:r>
              <a:rPr lang="en-US" altLang="zh-CN" dirty="0" smtClean="0">
                <a:cs typeface="MV Boli" pitchFamily="2" charset="0"/>
              </a:rPr>
              <a:t>love </a:t>
            </a:r>
            <a:r>
              <a:rPr lang="en-US" altLang="zh-CN" dirty="0" smtClean="0">
                <a:cs typeface="MV Boli" pitchFamily="2" charset="0"/>
              </a:rPr>
              <a:t>you”</a:t>
            </a:r>
            <a:endParaRPr lang="en-US" altLang="zh-CN" dirty="0" smtClean="0">
              <a:cs typeface="MV Boli" pitchFamily="2" charset="0"/>
            </a:endParaRPr>
          </a:p>
          <a:p>
            <a:pPr marL="358775">
              <a:lnSpc>
                <a:spcPct val="80000"/>
              </a:lnSpc>
              <a:spcBef>
                <a:spcPts val="600"/>
              </a:spcBef>
              <a:buNone/>
            </a:pPr>
            <a:r>
              <a:rPr lang="en-US" altLang="zh-CN" dirty="0" smtClean="0">
                <a:cs typeface="MV Boli" pitchFamily="2" charset="0"/>
              </a:rPr>
              <a:t>In ways that words </a:t>
            </a:r>
            <a:r>
              <a:rPr lang="en-US" altLang="zh-CN" dirty="0" smtClean="0">
                <a:cs typeface="MV Boli" pitchFamily="2" charset="0"/>
              </a:rPr>
              <a:t>can’t </a:t>
            </a:r>
            <a:r>
              <a:rPr lang="en-US" altLang="zh-CN" u="sng" dirty="0" smtClean="0">
                <a:solidFill>
                  <a:srgbClr val="C00000"/>
                </a:solidFill>
              </a:rPr>
              <a:t>match</a:t>
            </a:r>
            <a:r>
              <a:rPr lang="en-US" altLang="zh-CN" dirty="0" smtClean="0">
                <a:solidFill>
                  <a:srgbClr val="FF5050"/>
                </a:solidFill>
                <a:cs typeface="MV Boli" pitchFamily="2" charset="0"/>
              </a:rPr>
              <a:t> </a:t>
            </a:r>
          </a:p>
          <a:p>
            <a:pPr marL="358775">
              <a:lnSpc>
                <a:spcPct val="80000"/>
              </a:lnSpc>
              <a:spcBef>
                <a:spcPts val="600"/>
              </a:spcBef>
              <a:buNone/>
            </a:pPr>
            <a:r>
              <a:rPr lang="en-US" altLang="zh-CN" dirty="0" smtClean="0">
                <a:cs typeface="MV Boli" pitchFamily="2" charset="0"/>
              </a:rPr>
              <a:t>With tender bedtime stories </a:t>
            </a:r>
          </a:p>
          <a:p>
            <a:pPr marL="358775">
              <a:lnSpc>
                <a:spcPct val="80000"/>
              </a:lnSpc>
              <a:spcBef>
                <a:spcPts val="600"/>
              </a:spcBef>
              <a:buNone/>
            </a:pPr>
            <a:r>
              <a:rPr lang="en-US" altLang="zh-CN" dirty="0" smtClean="0">
                <a:cs typeface="MV Boli" pitchFamily="2" charset="0"/>
              </a:rPr>
              <a:t>Or a friendly game of </a:t>
            </a:r>
            <a:r>
              <a:rPr lang="en-US" altLang="zh-CN" u="sng" dirty="0" smtClean="0">
                <a:solidFill>
                  <a:srgbClr val="C00000"/>
                </a:solidFill>
              </a:rPr>
              <a:t>catch</a:t>
            </a:r>
            <a:r>
              <a:rPr lang="en-US" altLang="zh-CN" dirty="0" smtClean="0">
                <a:cs typeface="MV Boli" pitchFamily="2" charset="0"/>
              </a:rPr>
              <a:t>!</a:t>
            </a:r>
          </a:p>
          <a:p>
            <a:pPr marL="358775">
              <a:lnSpc>
                <a:spcPct val="80000"/>
              </a:lnSpc>
              <a:spcBef>
                <a:spcPts val="600"/>
              </a:spcBef>
              <a:buNone/>
            </a:pPr>
            <a:r>
              <a:rPr lang="en-US" altLang="zh-CN" dirty="0" smtClean="0">
                <a:cs typeface="MV Boli" pitchFamily="2" charset="0"/>
              </a:rPr>
              <a:t>You can see the words “I love you”</a:t>
            </a:r>
          </a:p>
          <a:p>
            <a:pPr marL="358775">
              <a:lnSpc>
                <a:spcPct val="80000"/>
              </a:lnSpc>
              <a:spcBef>
                <a:spcPts val="600"/>
              </a:spcBef>
              <a:buNone/>
            </a:pPr>
            <a:r>
              <a:rPr lang="en-US" altLang="zh-CN" dirty="0" smtClean="0">
                <a:cs typeface="MV Boli" pitchFamily="2" charset="0"/>
              </a:rPr>
              <a:t>In a </a:t>
            </a:r>
            <a:r>
              <a:rPr lang="en-US" altLang="zh-CN" dirty="0" smtClean="0">
                <a:cs typeface="MV Boli" pitchFamily="2" charset="0"/>
              </a:rPr>
              <a:t>father’s </a:t>
            </a:r>
            <a:r>
              <a:rPr lang="en-US" altLang="zh-CN" u="sng" dirty="0" smtClean="0">
                <a:solidFill>
                  <a:srgbClr val="C00000"/>
                </a:solidFill>
              </a:rPr>
              <a:t>boyish</a:t>
            </a:r>
            <a:r>
              <a:rPr lang="en-US" altLang="zh-CN" dirty="0" smtClean="0">
                <a:cs typeface="MV Boli" pitchFamily="2" charset="0"/>
              </a:rPr>
              <a:t> eyes.</a:t>
            </a:r>
          </a:p>
          <a:p>
            <a:pPr marL="358775">
              <a:lnSpc>
                <a:spcPct val="80000"/>
              </a:lnSpc>
              <a:spcBef>
                <a:spcPts val="600"/>
              </a:spcBef>
              <a:buNone/>
            </a:pPr>
            <a:r>
              <a:rPr lang="en-US" altLang="zh-CN" dirty="0" smtClean="0">
                <a:cs typeface="MV Boli" pitchFamily="2" charset="0"/>
              </a:rPr>
              <a:t>When he runs home, all </a:t>
            </a:r>
            <a:r>
              <a:rPr lang="en-US" altLang="zh-CN" u="sng" dirty="0" smtClean="0">
                <a:solidFill>
                  <a:srgbClr val="C00000"/>
                </a:solidFill>
              </a:rPr>
              <a:t>excited</a:t>
            </a:r>
            <a:r>
              <a:rPr lang="en-US" altLang="zh-CN" dirty="0" smtClean="0">
                <a:cs typeface="MV Boli" pitchFamily="2" charset="0"/>
              </a:rPr>
              <a:t>,</a:t>
            </a:r>
          </a:p>
          <a:p>
            <a:pPr marL="358775">
              <a:lnSpc>
                <a:spcPct val="80000"/>
              </a:lnSpc>
              <a:spcBef>
                <a:spcPts val="600"/>
              </a:spcBef>
              <a:buNone/>
            </a:pPr>
            <a:r>
              <a:rPr lang="en-US" altLang="zh-CN" dirty="0" smtClean="0">
                <a:cs typeface="MV Boli" pitchFamily="2" charset="0"/>
              </a:rPr>
              <a:t>With a poorly wrapped surprise.</a:t>
            </a:r>
            <a:endParaRPr lang="zh-CN" altLang="en-US" dirty="0" smtClean="0">
              <a:cs typeface="MV Boli" pitchFamily="2" charset="0"/>
            </a:endParaRPr>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pic>
        <p:nvPicPr>
          <p:cNvPr id="4102" name="图片 10" descr="MORE"/>
          <p:cNvPicPr>
            <a:picLocks noChangeAspect="1" noChangeArrowheads="1"/>
          </p:cNvPicPr>
          <p:nvPr/>
        </p:nvPicPr>
        <p:blipFill>
          <a:blip r:embed="rId7" cstate="print"/>
          <a:srcRect/>
          <a:stretch>
            <a:fillRect/>
          </a:stretch>
        </p:blipFill>
        <p:spPr bwMode="auto">
          <a:xfrm>
            <a:off x="7991475" y="6237288"/>
            <a:ext cx="912813" cy="228600"/>
          </a:xfrm>
          <a:prstGeom prst="rect">
            <a:avLst/>
          </a:prstGeom>
          <a:noFill/>
          <a:ln w="9525">
            <a:noFill/>
            <a:miter lim="800000"/>
            <a:headEnd/>
            <a:tailEnd/>
          </a:ln>
        </p:spPr>
      </p:pic>
      <p:pic>
        <p:nvPicPr>
          <p:cNvPr id="4104" name="图片 8" descr="音频">
            <a:hlinkClick r:id="rId8" action="ppaction://hlinkfile"/>
          </p:cNvPr>
          <p:cNvPicPr>
            <a:picLocks noChangeAspect="1" noChangeArrowheads="1"/>
          </p:cNvPicPr>
          <p:nvPr/>
        </p:nvPicPr>
        <p:blipFill>
          <a:blip r:embed="rId9" cstate="print"/>
          <a:srcRect/>
          <a:stretch>
            <a:fillRect/>
          </a:stretch>
        </p:blipFill>
        <p:spPr bwMode="auto">
          <a:xfrm>
            <a:off x="8478328" y="693380"/>
            <a:ext cx="476250" cy="5334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dissolve">
                                      <p:cBhvr>
                                        <p:cTn id="7" dur="10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100000"/>
              </a:lnSpc>
              <a:buNone/>
            </a:pPr>
            <a:r>
              <a:rPr lang="en-US" sz="3200" b="1" dirty="0" smtClean="0"/>
              <a:t>glisten </a:t>
            </a:r>
            <a:r>
              <a:rPr lang="en-US" sz="3200" dirty="0" smtClean="0"/>
              <a:t>  </a:t>
            </a:r>
            <a:r>
              <a:rPr lang="en-US" dirty="0" smtClean="0"/>
              <a:t>                    </a:t>
            </a:r>
            <a:r>
              <a:rPr lang="en-US" i="1" dirty="0" smtClean="0">
                <a:solidFill>
                  <a:srgbClr val="C00000"/>
                </a:solidFill>
              </a:rPr>
              <a:t>vi. </a:t>
            </a:r>
            <a:r>
              <a:rPr lang="en-US" dirty="0" smtClean="0"/>
              <a:t>if sth. glistens, it shines because it is wet or covered with oil </a:t>
            </a:r>
            <a:r>
              <a:rPr lang="zh-CN" altLang="en-US" sz="2400" dirty="0" smtClean="0">
                <a:solidFill>
                  <a:srgbClr val="0070C0"/>
                </a:solidFill>
              </a:rPr>
              <a:t>（潮湿或油亮的表面）闪亮</a:t>
            </a:r>
            <a:endParaRPr lang="en-US" dirty="0" smtClean="0">
              <a:solidFill>
                <a:srgbClr val="0070C0"/>
              </a:solidFill>
            </a:endParaRPr>
          </a:p>
          <a:p>
            <a:pPr marL="355600" indent="-355600" algn="just">
              <a:lnSpc>
                <a:spcPct val="100000"/>
              </a:lnSpc>
              <a:buSzTx/>
              <a:buFontTx/>
              <a:buNone/>
            </a:pPr>
            <a:r>
              <a:rPr lang="en-US" altLang="zh-CN" i="1" dirty="0" smtClean="0">
                <a:latin typeface="Calibri" pitchFamily="34" charset="0"/>
              </a:rPr>
              <a:t>e.g.</a:t>
            </a:r>
            <a:r>
              <a:rPr lang="en-US" altLang="zh-CN" dirty="0" smtClean="0">
                <a:latin typeface="Calibri" pitchFamily="34" charset="0"/>
              </a:rPr>
              <a:t> </a:t>
            </a:r>
          </a:p>
          <a:p>
            <a:pPr marL="355600" indent="-355600" algn="just">
              <a:lnSpc>
                <a:spcPct val="100000"/>
              </a:lnSpc>
              <a:buSzTx/>
              <a:buFontTx/>
              <a:buNone/>
            </a:pPr>
            <a:r>
              <a:rPr lang="en-US" altLang="zh-CN" dirty="0" smtClean="0">
                <a:latin typeface="Calibri" pitchFamily="34" charset="0"/>
              </a:rPr>
              <a:t>1. </a:t>
            </a:r>
            <a:r>
              <a:rPr lang="en-US" altLang="en-US" dirty="0" smtClean="0">
                <a:latin typeface="Calibri" pitchFamily="34" charset="0"/>
              </a:rPr>
              <a:t>The lake glistens in the moonlight.</a:t>
            </a:r>
          </a:p>
          <a:p>
            <a:pPr marL="355600" indent="-355600">
              <a:lnSpc>
                <a:spcPct val="100000"/>
              </a:lnSpc>
              <a:buSzTx/>
              <a:buFontTx/>
              <a:buNone/>
            </a:pPr>
            <a:r>
              <a:rPr lang="en-US" altLang="zh-CN" sz="2400" dirty="0" smtClean="0">
                <a:latin typeface="Calibri" pitchFamily="34" charset="0"/>
              </a:rPr>
              <a:t>     </a:t>
            </a:r>
            <a:r>
              <a:rPr lang="zh-CN" altLang="en-US" sz="2400" dirty="0" smtClean="0">
                <a:solidFill>
                  <a:srgbClr val="0070C0"/>
                </a:solidFill>
                <a:latin typeface="Calibri" pitchFamily="34" charset="0"/>
              </a:rPr>
              <a:t>湖水在月光下闪烁。</a:t>
            </a:r>
          </a:p>
          <a:p>
            <a:pPr marL="355600" indent="-355600">
              <a:lnSpc>
                <a:spcPct val="100000"/>
              </a:lnSpc>
              <a:buSzTx/>
              <a:buFontTx/>
              <a:buNone/>
            </a:pPr>
            <a:r>
              <a:rPr lang="en-US" altLang="zh-CN" dirty="0" smtClean="0">
                <a:latin typeface="Calibri" pitchFamily="34" charset="0"/>
              </a:rPr>
              <a:t>2. His cheeks glistened with tears.</a:t>
            </a:r>
          </a:p>
          <a:p>
            <a:pPr marL="355600" indent="-355600">
              <a:lnSpc>
                <a:spcPct val="100000"/>
              </a:lnSpc>
              <a:buSzTx/>
              <a:buFontTx/>
              <a:buNone/>
            </a:pPr>
            <a:r>
              <a:rPr lang="zh-CN" altLang="en-US" sz="2400" dirty="0" smtClean="0">
                <a:solidFill>
                  <a:srgbClr val="0070C0"/>
                </a:solidFill>
                <a:latin typeface="Calibri" pitchFamily="34" charset="0"/>
              </a:rPr>
              <a:t>     他的脸颊因流泪而闪闪发亮。</a:t>
            </a:r>
          </a:p>
          <a:p>
            <a:endParaRPr lang="zh-CN" altLang="en-US"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35"/>
          <p:cNvPicPr>
            <a:picLocks noChangeAspect="1" noChangeArrowheads="1"/>
          </p:cNvPicPr>
          <p:nvPr/>
        </p:nvPicPr>
        <p:blipFill>
          <a:blip r:embed="rId8" cstate="print"/>
          <a:srcRect/>
          <a:stretch>
            <a:fillRect/>
          </a:stretch>
        </p:blipFill>
        <p:spPr bwMode="auto">
          <a:xfrm>
            <a:off x="1812294" y="732828"/>
            <a:ext cx="891606" cy="320665"/>
          </a:xfrm>
          <a:prstGeom prst="rect">
            <a:avLst/>
          </a:prstGeom>
          <a:noFill/>
          <a:ln w="9525" algn="ctr">
            <a:noFill/>
            <a:miter lim="800000"/>
            <a:headEnd/>
            <a:tailEnd/>
          </a:ln>
          <a:effectLst/>
        </p:spPr>
      </p:pic>
      <p:pic>
        <p:nvPicPr>
          <p:cNvPr id="76801" name="Picture 1" descr="C:\Users\zhao\AppData\Roaming\Tencent\Users\27957503\QQ\WinTemp\RichOle\ZFJE[X`8LLN2W_{O)~R{0AG.png"/>
          <p:cNvPicPr>
            <a:picLocks noChangeAspect="1" noChangeArrowheads="1"/>
          </p:cNvPicPr>
          <p:nvPr/>
        </p:nvPicPr>
        <p:blipFill>
          <a:blip r:embed="rId9" cstate="print"/>
          <a:srcRect/>
          <a:stretch>
            <a:fillRect/>
          </a:stretch>
        </p:blipFill>
        <p:spPr bwMode="auto">
          <a:xfrm>
            <a:off x="2709332" y="4456103"/>
            <a:ext cx="4054875" cy="2126254"/>
          </a:xfrm>
          <a:prstGeom prst="rect">
            <a:avLst/>
          </a:prstGeom>
          <a:noFill/>
        </p:spPr>
      </p:pic>
      <p:pic>
        <p:nvPicPr>
          <p:cNvPr id="11" name="图片 1">
            <a:hlinkClick r:id="rId10" action="ppaction://hlinksldjump"/>
          </p:cNvPr>
          <p:cNvPicPr>
            <a:picLocks noChangeAspect="1"/>
          </p:cNvPicPr>
          <p:nvPr/>
        </p:nvPicPr>
        <p:blipFill>
          <a:blip r:embed="rId11"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80975" algn="just">
              <a:buNone/>
            </a:pPr>
            <a:r>
              <a:rPr lang="en-US" sz="3200" b="1" dirty="0" smtClean="0"/>
              <a:t>cuddle </a:t>
            </a:r>
            <a:r>
              <a:rPr lang="en-US" sz="3200" dirty="0" smtClean="0"/>
              <a:t>  </a:t>
            </a:r>
            <a:r>
              <a:rPr lang="en-US" dirty="0" smtClean="0"/>
              <a:t>                     </a:t>
            </a:r>
            <a:r>
              <a:rPr lang="en-US" i="1" dirty="0" smtClean="0">
                <a:solidFill>
                  <a:srgbClr val="C00000"/>
                </a:solidFill>
              </a:rPr>
              <a:t>v. </a:t>
            </a:r>
            <a:r>
              <a:rPr lang="en-US" dirty="0" smtClean="0"/>
              <a:t>if you cuddle sb., you put your arms round them and hold them close to show that you like or love them </a:t>
            </a:r>
            <a:r>
              <a:rPr lang="zh-CN" altLang="en-US" sz="2400" dirty="0" smtClean="0">
                <a:solidFill>
                  <a:srgbClr val="0070C0"/>
                </a:solidFill>
              </a:rPr>
              <a:t>搂抱；拥抱</a:t>
            </a:r>
            <a:endParaRPr lang="en-US" dirty="0" smtClean="0">
              <a:solidFill>
                <a:srgbClr val="0070C0"/>
              </a:solidFill>
            </a:endParaRPr>
          </a:p>
          <a:p>
            <a:pPr marL="180975" indent="-180975" algn="just">
              <a:buNone/>
            </a:pPr>
            <a:r>
              <a:rPr lang="en-US" altLang="zh-CN" i="1" dirty="0" smtClean="0">
                <a:latin typeface="Calibri" pitchFamily="34" charset="0"/>
              </a:rPr>
              <a:t>e.g.</a:t>
            </a:r>
            <a:r>
              <a:rPr lang="en-US" altLang="zh-CN" dirty="0" smtClean="0">
                <a:latin typeface="Calibri" pitchFamily="34" charset="0"/>
              </a:rPr>
              <a:t> </a:t>
            </a:r>
          </a:p>
          <a:p>
            <a:pPr marL="180975" indent="-180975" algn="just">
              <a:buNone/>
            </a:pPr>
            <a:r>
              <a:rPr lang="en-US" altLang="zh-CN" dirty="0" smtClean="0">
                <a:latin typeface="Calibri" pitchFamily="34" charset="0"/>
              </a:rPr>
              <a:t>1. The lovers kissed and cuddled on the sofa. </a:t>
            </a:r>
          </a:p>
          <a:p>
            <a:pPr marL="180975" indent="-180975" algn="just">
              <a:buNone/>
            </a:pP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那对恋人在沙发上又亲又抱。 </a:t>
            </a:r>
          </a:p>
          <a:p>
            <a:pPr marL="180975" indent="-180975" algn="just">
              <a:buNone/>
            </a:pPr>
            <a:r>
              <a:rPr lang="en-US" altLang="zh-CN" dirty="0" smtClean="0">
                <a:latin typeface="Calibri" pitchFamily="34" charset="0"/>
              </a:rPr>
              <a:t>2. The child cuddled her doll (to her chest). </a:t>
            </a:r>
          </a:p>
          <a:p>
            <a:pPr marL="180975" indent="-180975" algn="just">
              <a:buNone/>
            </a:pP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那孩子（怀里）抱着玩具娃娃。 </a:t>
            </a:r>
          </a:p>
          <a:p>
            <a:pPr marL="457200" indent="-457200" algn="just">
              <a:buFont typeface="Wingdings" pitchFamily="2" charset="2"/>
              <a:buChar char="Ø"/>
            </a:pPr>
            <a:r>
              <a:rPr lang="en-US" altLang="zh-CN" b="1" dirty="0" smtClean="0">
                <a:latin typeface="Calibri" pitchFamily="34" charset="0"/>
              </a:rPr>
              <a:t>cuddle up (to / against sb. / </a:t>
            </a:r>
            <a:r>
              <a:rPr lang="en-US" altLang="zh-CN" b="1" dirty="0" err="1" smtClean="0">
                <a:latin typeface="Calibri" pitchFamily="34" charset="0"/>
              </a:rPr>
              <a:t>sth</a:t>
            </a:r>
            <a:r>
              <a:rPr lang="en-US" altLang="zh-CN" b="1" dirty="0" smtClean="0">
                <a:latin typeface="Calibri" pitchFamily="34" charset="0"/>
              </a:rPr>
              <a:t>.); cuddle up (together): </a:t>
            </a:r>
            <a:r>
              <a:rPr lang="en-US" altLang="zh-CN" dirty="0" smtClean="0"/>
              <a:t>to </a:t>
            </a:r>
            <a:r>
              <a:rPr lang="en-US" altLang="zh-CN" spc="-150" dirty="0" smtClean="0">
                <a:latin typeface="Calibri" pitchFamily="34" charset="0"/>
              </a:rPr>
              <a:t>lie </a:t>
            </a:r>
            <a:r>
              <a:rPr lang="en-US" altLang="zh-CN" dirty="0" smtClean="0">
                <a:latin typeface="Calibri" pitchFamily="34" charset="0"/>
              </a:rPr>
              <a:t>close and comfortably; </a:t>
            </a:r>
            <a:r>
              <a:rPr lang="en-US" altLang="zh-CN" dirty="0" smtClean="0"/>
              <a:t>to </a:t>
            </a:r>
            <a:r>
              <a:rPr lang="en-US" altLang="zh-CN" dirty="0" smtClean="0">
                <a:latin typeface="Calibri" pitchFamily="34" charset="0"/>
              </a:rPr>
              <a:t>nestle </a:t>
            </a:r>
            <a:r>
              <a:rPr lang="zh-CN" altLang="en-US" sz="2400" dirty="0" smtClean="0">
                <a:solidFill>
                  <a:srgbClr val="0070C0"/>
                </a:solidFill>
                <a:latin typeface="Calibri" pitchFamily="34" charset="0"/>
              </a:rPr>
              <a:t>挨在一起舒适地躺着；依偎</a:t>
            </a:r>
            <a:endParaRPr lang="en-US" altLang="zh-CN" sz="2400" dirty="0" smtClean="0">
              <a:solidFill>
                <a:srgbClr val="0070C0"/>
              </a:solidFill>
              <a:latin typeface="Calibri" pitchFamily="34" charset="0"/>
            </a:endParaRPr>
          </a:p>
          <a:p>
            <a:pPr marL="180975" indent="-180975" algn="just">
              <a:buNone/>
            </a:pPr>
            <a:r>
              <a:rPr lang="en-US" altLang="zh-CN" i="1" dirty="0" smtClean="0">
                <a:latin typeface="Calibri" pitchFamily="34" charset="0"/>
              </a:rPr>
              <a:t>e.g.</a:t>
            </a:r>
            <a:r>
              <a:rPr lang="en-US" altLang="zh-CN" dirty="0" smtClean="0">
                <a:latin typeface="Calibri" pitchFamily="34" charset="0"/>
              </a:rPr>
              <a:t> She cuddled up to her mother. </a:t>
            </a:r>
          </a:p>
          <a:p>
            <a:pPr marL="180975" indent="-180975" algn="just">
              <a:buNone/>
            </a:pPr>
            <a:r>
              <a:rPr lang="zh-CN" altLang="en-US" dirty="0" smtClean="0">
                <a:latin typeface="Calibri" pitchFamily="34" charset="0"/>
              </a:rPr>
              <a:t>        </a:t>
            </a:r>
            <a:r>
              <a:rPr lang="zh-CN" altLang="en-US" sz="2400" dirty="0" smtClean="0">
                <a:solidFill>
                  <a:srgbClr val="0070C0"/>
                </a:solidFill>
                <a:latin typeface="Calibri" pitchFamily="34" charset="0"/>
              </a:rPr>
              <a:t>她偎依</a:t>
            </a:r>
            <a:r>
              <a:rPr lang="zh-CN" altLang="en-US" sz="2400" dirty="0" smtClean="0">
                <a:solidFill>
                  <a:srgbClr val="0070C0"/>
                </a:solidFill>
                <a:latin typeface="Calibri" pitchFamily="34" charset="0"/>
              </a:rPr>
              <a:t>着她母亲</a:t>
            </a:r>
            <a:r>
              <a:rPr lang="zh-CN" altLang="en-US" sz="2400" dirty="0" smtClean="0">
                <a:solidFill>
                  <a:srgbClr val="0070C0"/>
                </a:solidFill>
                <a:latin typeface="Calibri" pitchFamily="34" charset="0"/>
              </a:rPr>
              <a:t>。</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7" action="ppaction://hlinksldjump"/>
          </p:cNvPr>
          <p:cNvPicPr>
            <a:picLocks noChangeAspect="1"/>
          </p:cNvPicPr>
          <p:nvPr/>
        </p:nvPicPr>
        <p:blipFill>
          <a:blip r:embed="rId8"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9"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5"/>
          <p:cNvPicPr>
            <a:picLocks noChangeAspect="1" noChangeArrowheads="1"/>
          </p:cNvPicPr>
          <p:nvPr/>
        </p:nvPicPr>
        <p:blipFill>
          <a:blip r:embed="rId10" cstate="print"/>
          <a:srcRect/>
          <a:stretch>
            <a:fillRect/>
          </a:stretch>
        </p:blipFill>
        <p:spPr bwMode="auto">
          <a:xfrm>
            <a:off x="1933929" y="738362"/>
            <a:ext cx="826099" cy="260482"/>
          </a:xfrm>
          <a:prstGeom prst="rect">
            <a:avLst/>
          </a:prstGeom>
          <a:noFill/>
          <a:ln w="9525" algn="ctr">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8" end="8"/>
                                            </p:txEl>
                                          </p:spTgt>
                                        </p:tgtEl>
                                        <p:attrNameLst>
                                          <p:attrName>style.visibility</p:attrName>
                                        </p:attrNameLst>
                                      </p:cBhvr>
                                      <p:to>
                                        <p:strVal val="visible"/>
                                      </p:to>
                                    </p:set>
                                    <p:animEffect transition="in" filter="dissolve">
                                      <p:cBhvr>
                                        <p:cTn id="17" dur="500"/>
                                        <p:tgtEl>
                                          <p:spTgt spid="15">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100000"/>
              </a:lnSpc>
              <a:buNone/>
            </a:pPr>
            <a:r>
              <a:rPr lang="en-US" sz="3200" b="1" dirty="0" smtClean="0"/>
              <a:t>grandchild </a:t>
            </a:r>
            <a:r>
              <a:rPr lang="en-US" sz="3200" dirty="0" smtClean="0"/>
              <a:t> </a:t>
            </a:r>
            <a:r>
              <a:rPr lang="en-US" dirty="0" smtClean="0"/>
              <a:t>                       </a:t>
            </a:r>
            <a:r>
              <a:rPr lang="en-US" i="1" dirty="0" smtClean="0">
                <a:solidFill>
                  <a:srgbClr val="C00000"/>
                </a:solidFill>
              </a:rPr>
              <a:t>n. </a:t>
            </a:r>
            <a:r>
              <a:rPr lang="en-US" dirty="0" smtClean="0">
                <a:solidFill>
                  <a:srgbClr val="C00000"/>
                </a:solidFill>
              </a:rPr>
              <a:t>[C] </a:t>
            </a:r>
            <a:r>
              <a:rPr lang="en-US" dirty="0" smtClean="0"/>
              <a:t>the son or daughter of one of your children </a:t>
            </a:r>
            <a:r>
              <a:rPr lang="zh-CN" altLang="en-US" sz="2400" dirty="0" smtClean="0">
                <a:solidFill>
                  <a:srgbClr val="0070C0"/>
                </a:solidFill>
              </a:rPr>
              <a:t>（外）孙女；（外）孙子</a:t>
            </a:r>
            <a:endParaRPr lang="en-US" dirty="0" smtClean="0">
              <a:solidFill>
                <a:srgbClr val="0070C0"/>
              </a:solidFill>
            </a:endParaRPr>
          </a:p>
          <a:p>
            <a:pPr>
              <a:lnSpc>
                <a:spcPct val="100000"/>
              </a:lnSpc>
              <a:buNone/>
            </a:pPr>
            <a:r>
              <a:rPr lang="en-US" altLang="zh-CN" i="1" dirty="0" smtClean="0"/>
              <a:t>e.g. </a:t>
            </a:r>
            <a:r>
              <a:rPr lang="en-US" dirty="0" smtClean="0"/>
              <a:t>He</a:t>
            </a:r>
            <a:r>
              <a:rPr lang="en-US" dirty="0" smtClean="0"/>
              <a:t> loves his grandchild very much.  </a:t>
            </a:r>
          </a:p>
          <a:p>
            <a:pPr>
              <a:lnSpc>
                <a:spcPct val="100000"/>
              </a:lnSpc>
              <a:buNone/>
            </a:pPr>
            <a:r>
              <a:rPr lang="zh-CN" altLang="en-US" sz="2400" dirty="0" smtClean="0">
                <a:solidFill>
                  <a:srgbClr val="0070C0"/>
                </a:solidFill>
              </a:rPr>
              <a:t>        </a:t>
            </a:r>
            <a:r>
              <a:rPr lang="zh-CN" altLang="en-US" sz="2400" dirty="0" smtClean="0">
                <a:solidFill>
                  <a:srgbClr val="0070C0"/>
                </a:solidFill>
              </a:rPr>
              <a:t>  他</a:t>
            </a:r>
            <a:r>
              <a:rPr lang="zh-CN" altLang="en-US" sz="2400" dirty="0" smtClean="0">
                <a:solidFill>
                  <a:srgbClr val="0070C0"/>
                </a:solidFill>
              </a:rPr>
              <a:t>非常喜欢他的</a:t>
            </a:r>
            <a:r>
              <a:rPr lang="zh-CN" altLang="en-US" sz="2400" dirty="0" smtClean="0">
                <a:solidFill>
                  <a:srgbClr val="0070C0"/>
                </a:solidFill>
              </a:rPr>
              <a:t>孙子。</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9" name="Picture 32"/>
          <p:cNvPicPr>
            <a:picLocks noChangeAspect="1" noChangeArrowheads="1"/>
          </p:cNvPicPr>
          <p:nvPr/>
        </p:nvPicPr>
        <p:blipFill>
          <a:blip r:embed="rId8" cstate="print"/>
          <a:srcRect/>
          <a:stretch>
            <a:fillRect/>
          </a:stretch>
        </p:blipFill>
        <p:spPr bwMode="auto">
          <a:xfrm>
            <a:off x="2404959" y="783771"/>
            <a:ext cx="1453397" cy="319132"/>
          </a:xfrm>
          <a:prstGeom prst="rect">
            <a:avLst/>
          </a:prstGeom>
          <a:noFill/>
          <a:ln w="9525" algn="ctr">
            <a:noFill/>
            <a:miter lim="800000"/>
            <a:headEnd/>
            <a:tailEnd/>
          </a:ln>
          <a:effectLst/>
        </p:spPr>
      </p:pic>
      <p:pic>
        <p:nvPicPr>
          <p:cNvPr id="11"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pic>
        <p:nvPicPr>
          <p:cNvPr id="1027" name="Picture 3"/>
          <p:cNvPicPr>
            <a:picLocks noChangeAspect="1" noChangeArrowheads="1"/>
          </p:cNvPicPr>
          <p:nvPr/>
        </p:nvPicPr>
        <p:blipFill>
          <a:blip r:embed="rId11"/>
          <a:srcRect/>
          <a:stretch>
            <a:fillRect/>
          </a:stretch>
        </p:blipFill>
        <p:spPr bwMode="auto">
          <a:xfrm>
            <a:off x="570088" y="2819399"/>
            <a:ext cx="6013127" cy="3609975"/>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2" end="2"/>
                                            </p:txEl>
                                          </p:spTgt>
                                        </p:tgtEl>
                                        <p:attrNameLst>
                                          <p:attrName>style.visibility</p:attrName>
                                        </p:attrNameLst>
                                      </p:cBhvr>
                                      <p:to>
                                        <p:strVal val="visible"/>
                                      </p:to>
                                    </p:set>
                                    <p:animEffect transition="in" filter="dissolve">
                                      <p:cBhvr>
                                        <p:cTn id="7" dur="500"/>
                                        <p:tgtEl>
                                          <p:spTgt spid="1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spcBef>
                <a:spcPts val="600"/>
              </a:spcBef>
              <a:buNone/>
            </a:pPr>
            <a:r>
              <a:rPr lang="en-US" sz="3200" b="1" dirty="0" smtClean="0"/>
              <a:t>whimper</a:t>
            </a:r>
            <a:endParaRPr lang="en-US" sz="3200" dirty="0" smtClean="0"/>
          </a:p>
          <a:p>
            <a:pPr algn="just">
              <a:lnSpc>
                <a:spcPct val="100000"/>
              </a:lnSpc>
              <a:spcBef>
                <a:spcPts val="600"/>
              </a:spcBef>
              <a:buNone/>
            </a:pPr>
            <a:r>
              <a:rPr lang="en-US" b="1" dirty="0" smtClean="0"/>
              <a:t>1. </a:t>
            </a:r>
            <a:r>
              <a:rPr lang="en-US" i="1" dirty="0" smtClean="0">
                <a:solidFill>
                  <a:srgbClr val="C00000"/>
                </a:solidFill>
              </a:rPr>
              <a:t>vi. </a:t>
            </a:r>
            <a:r>
              <a:rPr lang="en-US" altLang="zh-CN" dirty="0"/>
              <a:t>to </a:t>
            </a:r>
            <a:r>
              <a:rPr lang="en-US" dirty="0" smtClean="0"/>
              <a:t>make </a:t>
            </a:r>
            <a:r>
              <a:rPr lang="en-US" dirty="0" smtClean="0"/>
              <a:t>small sounds of pain, fear, or sadness </a:t>
            </a:r>
            <a:r>
              <a:rPr lang="zh-CN" altLang="en-US" sz="2400" dirty="0" smtClean="0">
                <a:solidFill>
                  <a:srgbClr val="0070C0"/>
                </a:solidFill>
              </a:rPr>
              <a:t>（因疼痛、害怕或悲伤而）抽泣， 呜咽</a:t>
            </a:r>
            <a:endParaRPr lang="en-US" sz="2400" dirty="0" smtClean="0">
              <a:solidFill>
                <a:srgbClr val="0070C0"/>
              </a:solidFill>
            </a:endParaRPr>
          </a:p>
          <a:p>
            <a:pPr>
              <a:lnSpc>
                <a:spcPct val="100000"/>
              </a:lnSpc>
              <a:spcBef>
                <a:spcPts val="600"/>
              </a:spcBef>
              <a:buNone/>
            </a:pPr>
            <a:r>
              <a:rPr lang="en-US" altLang="zh-CN" i="1" dirty="0" smtClean="0"/>
              <a:t>e.g.</a:t>
            </a:r>
          </a:p>
          <a:p>
            <a:pPr>
              <a:lnSpc>
                <a:spcPct val="100000"/>
              </a:lnSpc>
              <a:spcBef>
                <a:spcPts val="600"/>
              </a:spcBef>
              <a:buNone/>
            </a:pPr>
            <a:r>
              <a:rPr lang="en-US" altLang="zh-CN" dirty="0" smtClean="0"/>
              <a:t>1. The child was lost and began to whimper.</a:t>
            </a:r>
          </a:p>
          <a:p>
            <a:pPr>
              <a:lnSpc>
                <a:spcPct val="100000"/>
              </a:lnSpc>
              <a:spcBef>
                <a:spcPts val="600"/>
              </a:spcBef>
              <a:buNone/>
            </a:pPr>
            <a:r>
              <a:rPr lang="zh-CN" altLang="en-US" sz="2400" dirty="0" smtClean="0">
                <a:solidFill>
                  <a:srgbClr val="0070C0"/>
                </a:solidFill>
              </a:rPr>
              <a:t>     那孩子迷了路，开始抽泣。</a:t>
            </a:r>
          </a:p>
          <a:p>
            <a:pPr>
              <a:lnSpc>
                <a:spcPct val="100000"/>
              </a:lnSpc>
              <a:spcBef>
                <a:spcPts val="600"/>
              </a:spcBef>
              <a:buNone/>
            </a:pPr>
            <a:r>
              <a:rPr lang="en-US" altLang="zh-CN" dirty="0" smtClean="0"/>
              <a:t>2. She lay at the bottom of the stairs, whimpering in pain.</a:t>
            </a:r>
          </a:p>
          <a:p>
            <a:pPr>
              <a:lnSpc>
                <a:spcPct val="100000"/>
              </a:lnSpc>
              <a:spcBef>
                <a:spcPts val="600"/>
              </a:spcBef>
              <a:buNone/>
            </a:pPr>
            <a:r>
              <a:rPr lang="zh-CN" altLang="en-US" sz="2400" dirty="0" smtClean="0">
                <a:solidFill>
                  <a:srgbClr val="0070C0"/>
                </a:solidFill>
              </a:rPr>
              <a:t>     她躺在楼梯底部，痛得呜咽着。</a:t>
            </a:r>
            <a:endParaRPr lang="en-US" altLang="zh-CN" sz="2400" dirty="0" smtClean="0">
              <a:solidFill>
                <a:srgbClr val="0070C0"/>
              </a:solidFill>
            </a:endParaRPr>
          </a:p>
          <a:p>
            <a:pPr marL="358775" indent="-358775" algn="just">
              <a:lnSpc>
                <a:spcPct val="100000"/>
              </a:lnSpc>
              <a:spcBef>
                <a:spcPts val="600"/>
              </a:spcBef>
              <a:buSzTx/>
              <a:buFontTx/>
              <a:buNone/>
            </a:pPr>
            <a:r>
              <a:rPr lang="en-US" altLang="zh-CN" b="1" dirty="0" smtClean="0">
                <a:latin typeface="Calibri" pitchFamily="34" charset="0"/>
              </a:rPr>
              <a:t>2. </a:t>
            </a:r>
            <a:r>
              <a:rPr lang="en-US" i="1" dirty="0" err="1" smtClean="0">
                <a:solidFill>
                  <a:srgbClr val="C00000"/>
                </a:solidFill>
              </a:rPr>
              <a:t>vt.</a:t>
            </a:r>
            <a:r>
              <a:rPr lang="en-US" i="1" dirty="0" smtClean="0">
                <a:solidFill>
                  <a:srgbClr val="C00000"/>
                </a:solidFill>
              </a:rPr>
              <a:t> </a:t>
            </a:r>
            <a:r>
              <a:rPr lang="en-US" altLang="zh-CN" dirty="0"/>
              <a:t>to </a:t>
            </a:r>
            <a:r>
              <a:rPr lang="en-US" altLang="zh-CN" dirty="0" smtClean="0">
                <a:latin typeface="Calibri" pitchFamily="34" charset="0"/>
              </a:rPr>
              <a:t>say </a:t>
            </a:r>
            <a:r>
              <a:rPr lang="en-US" altLang="zh-CN" dirty="0" smtClean="0">
                <a:latin typeface="Calibri" pitchFamily="34" charset="0"/>
              </a:rPr>
              <a:t>sth. in a voice that expresses pain, fear, or sadness </a:t>
            </a:r>
            <a:r>
              <a:rPr lang="en-US" altLang="zh-CN" dirty="0" smtClean="0">
                <a:solidFill>
                  <a:srgbClr val="0070C0"/>
                </a:solidFill>
                <a:latin typeface="Calibri" pitchFamily="34" charset="0"/>
              </a:rPr>
              <a:t> </a:t>
            </a:r>
            <a:r>
              <a:rPr lang="zh-CN" altLang="en-US" sz="2400" dirty="0" smtClean="0">
                <a:solidFill>
                  <a:srgbClr val="0070C0"/>
                </a:solidFill>
                <a:latin typeface="Calibri" pitchFamily="34" charset="0"/>
              </a:rPr>
              <a:t>呜咽或啜泣着说（某事）</a:t>
            </a:r>
            <a:r>
              <a:rPr lang="en-US" altLang="zh-CN" sz="2400" dirty="0" smtClean="0">
                <a:solidFill>
                  <a:srgbClr val="0070C0"/>
                </a:solidFill>
                <a:latin typeface="Calibri" pitchFamily="34" charset="0"/>
              </a:rPr>
              <a:t> </a:t>
            </a:r>
          </a:p>
          <a:p>
            <a:pPr marL="358775" indent="-358775">
              <a:lnSpc>
                <a:spcPct val="100000"/>
              </a:lnSpc>
              <a:spcBef>
                <a:spcPts val="600"/>
              </a:spcBef>
              <a:buSzTx/>
              <a:buFontTx/>
              <a:buNone/>
            </a:pPr>
            <a:r>
              <a:rPr lang="en-US" altLang="zh-CN" i="1" dirty="0" smtClean="0">
                <a:latin typeface="Calibri" pitchFamily="34" charset="0"/>
              </a:rPr>
              <a:t>e.g. </a:t>
            </a:r>
            <a:r>
              <a:rPr lang="en-US" altLang="zh-CN" dirty="0" smtClean="0">
                <a:latin typeface="Calibri" pitchFamily="34" charset="0"/>
              </a:rPr>
              <a:t>“Please don’t leave me alone,” she whimpered.  </a:t>
            </a:r>
            <a:endParaRPr lang="en-US" altLang="zh-CN" sz="2400" dirty="0" smtClean="0">
              <a:latin typeface="Calibri" pitchFamily="34" charset="0"/>
            </a:endParaRPr>
          </a:p>
          <a:p>
            <a:pPr marL="358775" indent="-358775">
              <a:lnSpc>
                <a:spcPct val="100000"/>
              </a:lnSpc>
              <a:spcBef>
                <a:spcPts val="600"/>
              </a:spcBef>
              <a:buSzTx/>
              <a:buFontTx/>
              <a:buNone/>
            </a:pPr>
            <a:r>
              <a:rPr lang="en-US" altLang="zh-CN" dirty="0" smtClean="0">
                <a:solidFill>
                  <a:srgbClr val="0070C0"/>
                </a:solidFill>
                <a:latin typeface="Calibri" pitchFamily="34" charset="0"/>
              </a:rPr>
              <a:t>    </a:t>
            </a:r>
            <a:r>
              <a:rPr lang="en-US" altLang="zh-CN" dirty="0" smtClean="0">
                <a:solidFill>
                  <a:srgbClr val="0070C0"/>
                </a:solidFill>
                <a:latin typeface="Calibri" pitchFamily="34" charset="0"/>
              </a:rPr>
              <a:t>  </a:t>
            </a:r>
            <a:r>
              <a:rPr lang="en-US" altLang="zh-CN" sz="2400" dirty="0" smtClean="0">
                <a:solidFill>
                  <a:srgbClr val="0070C0"/>
                </a:solidFill>
                <a:latin typeface="宋体" pitchFamily="2" charset="-122"/>
              </a:rPr>
              <a:t>“</a:t>
            </a:r>
            <a:r>
              <a:rPr lang="zh-CN" altLang="en-US" sz="2400" dirty="0" smtClean="0">
                <a:solidFill>
                  <a:srgbClr val="0070C0"/>
                </a:solidFill>
                <a:latin typeface="宋体" pitchFamily="2" charset="-122"/>
              </a:rPr>
              <a:t>请不要丢下我不管，”她抽抽搭搭地说。</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0"/>
          <p:cNvPicPr>
            <a:picLocks noChangeAspect="1" noChangeArrowheads="1"/>
          </p:cNvPicPr>
          <p:nvPr/>
        </p:nvPicPr>
        <p:blipFill>
          <a:blip r:embed="rId8" cstate="print"/>
          <a:srcRect/>
          <a:stretch>
            <a:fillRect/>
          </a:stretch>
        </p:blipFill>
        <p:spPr bwMode="auto">
          <a:xfrm>
            <a:off x="2070338" y="713258"/>
            <a:ext cx="1092111" cy="320353"/>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4" end="4"/>
                                            </p:txEl>
                                          </p:spTgt>
                                        </p:tgtEl>
                                        <p:attrNameLst>
                                          <p:attrName>style.visibility</p:attrName>
                                        </p:attrNameLst>
                                      </p:cBhvr>
                                      <p:to>
                                        <p:strVal val="visible"/>
                                      </p:to>
                                    </p:set>
                                    <p:animEffect transition="in" filter="dissolve">
                                      <p:cBhvr>
                                        <p:cTn id="7" dur="500"/>
                                        <p:tgtEl>
                                          <p:spTgt spid="1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6" end="6"/>
                                            </p:txEl>
                                          </p:spTgt>
                                        </p:tgtEl>
                                        <p:attrNameLst>
                                          <p:attrName>style.visibility</p:attrName>
                                        </p:attrNameLst>
                                      </p:cBhvr>
                                      <p:to>
                                        <p:strVal val="visible"/>
                                      </p:to>
                                    </p:set>
                                    <p:animEffect transition="in" filter="dissolve">
                                      <p:cBhvr>
                                        <p:cTn id="12" dur="500"/>
                                        <p:tgtEl>
                                          <p:spTgt spid="1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227013" algn="just">
              <a:lnSpc>
                <a:spcPct val="100000"/>
              </a:lnSpc>
              <a:buNone/>
            </a:pPr>
            <a:r>
              <a:rPr lang="en-US" sz="3200" b="1" dirty="0" smtClean="0"/>
              <a:t>diaper </a:t>
            </a:r>
            <a:r>
              <a:rPr lang="en-US" dirty="0" smtClean="0"/>
              <a:t> </a:t>
            </a:r>
            <a:endParaRPr lang="zh-CN" altLang="en-US" dirty="0" smtClean="0"/>
          </a:p>
          <a:p>
            <a:pPr marL="227013" algn="just">
              <a:lnSpc>
                <a:spcPct val="100000"/>
              </a:lnSpc>
              <a:buNone/>
            </a:pPr>
            <a:r>
              <a:rPr lang="en-US" b="1" dirty="0" smtClean="0"/>
              <a:t>1. </a:t>
            </a:r>
            <a:r>
              <a:rPr lang="en-US" i="1" dirty="0" err="1" smtClean="0">
                <a:solidFill>
                  <a:srgbClr val="C00000"/>
                </a:solidFill>
              </a:rPr>
              <a:t>vt</a:t>
            </a:r>
            <a:r>
              <a:rPr lang="en-US" dirty="0" err="1" smtClean="0">
                <a:solidFill>
                  <a:srgbClr val="C00000"/>
                </a:solidFill>
              </a:rPr>
              <a:t>.</a:t>
            </a:r>
            <a:r>
              <a:rPr lang="en-US" dirty="0" smtClean="0"/>
              <a:t> </a:t>
            </a:r>
            <a:r>
              <a:rPr lang="en-US" altLang="zh-CN" dirty="0"/>
              <a:t>to </a:t>
            </a:r>
            <a:r>
              <a:rPr lang="en-US" altLang="zh-CN" dirty="0" smtClean="0">
                <a:latin typeface="Calibri" pitchFamily="34" charset="0"/>
              </a:rPr>
              <a:t>put </a:t>
            </a:r>
            <a:r>
              <a:rPr lang="en-US" altLang="zh-CN" dirty="0" smtClean="0">
                <a:latin typeface="Calibri" pitchFamily="34" charset="0"/>
              </a:rPr>
              <a:t>a nappy on </a:t>
            </a:r>
            <a:r>
              <a:rPr lang="en-US" altLang="zh-CN" dirty="0" smtClean="0">
                <a:latin typeface="Calibri" pitchFamily="34" charset="0"/>
              </a:rPr>
              <a:t>a baby </a:t>
            </a:r>
            <a:r>
              <a:rPr lang="zh-CN" altLang="en-US" sz="2400" dirty="0" smtClean="0">
                <a:solidFill>
                  <a:srgbClr val="0070C0"/>
                </a:solidFill>
                <a:latin typeface="Calibri" pitchFamily="34" charset="0"/>
              </a:rPr>
              <a:t>给婴儿换尿布</a:t>
            </a:r>
            <a:endParaRPr lang="en-US" dirty="0" smtClean="0">
              <a:solidFill>
                <a:srgbClr val="0070C0"/>
              </a:solidFill>
            </a:endParaRPr>
          </a:p>
          <a:p>
            <a:pPr marL="227013" algn="just">
              <a:lnSpc>
                <a:spcPct val="100000"/>
              </a:lnSpc>
              <a:buNone/>
            </a:pPr>
            <a:r>
              <a:rPr lang="en-US" altLang="zh-CN" i="1" dirty="0" smtClean="0">
                <a:latin typeface="Calibri" pitchFamily="34" charset="0"/>
              </a:rPr>
              <a:t>e.g. </a:t>
            </a:r>
            <a:r>
              <a:rPr lang="en-US" altLang="zh-CN" dirty="0" smtClean="0">
                <a:latin typeface="Calibri" pitchFamily="34" charset="0"/>
              </a:rPr>
              <a:t>The father never diapered the baby, never bathed it.</a:t>
            </a:r>
          </a:p>
          <a:p>
            <a:pPr marL="227013" algn="just">
              <a:lnSpc>
                <a:spcPct val="100000"/>
              </a:lnSpc>
              <a:buNone/>
            </a:pPr>
            <a:r>
              <a:rPr lang="zh-CN" altLang="en-US" sz="2400" dirty="0" smtClean="0">
                <a:solidFill>
                  <a:srgbClr val="0070C0"/>
                </a:solidFill>
                <a:latin typeface="Calibri" pitchFamily="34" charset="0"/>
              </a:rPr>
              <a:t>     </a:t>
            </a:r>
            <a:r>
              <a:rPr lang="zh-CN" altLang="en-US" sz="2400" dirty="0" smtClean="0">
                <a:solidFill>
                  <a:srgbClr val="0070C0"/>
                </a:solidFill>
                <a:latin typeface="Calibri" pitchFamily="34" charset="0"/>
              </a:rPr>
              <a:t>    那个</a:t>
            </a:r>
            <a:r>
              <a:rPr lang="zh-CN" altLang="en-US" sz="2400" dirty="0" smtClean="0">
                <a:solidFill>
                  <a:srgbClr val="0070C0"/>
                </a:solidFill>
                <a:latin typeface="Calibri" pitchFamily="34" charset="0"/>
              </a:rPr>
              <a:t>父亲从不给婴儿换尿布，也不给它洗澡。</a:t>
            </a:r>
            <a:endParaRPr lang="zh-CN" altLang="en-US" dirty="0" smtClean="0">
              <a:solidFill>
                <a:srgbClr val="0070C0"/>
              </a:solidFill>
            </a:endParaRPr>
          </a:p>
          <a:p>
            <a:pPr marL="227013" algn="just">
              <a:lnSpc>
                <a:spcPct val="100000"/>
              </a:lnSpc>
              <a:buNone/>
            </a:pPr>
            <a:r>
              <a:rPr lang="en-US" b="1" dirty="0" smtClean="0"/>
              <a:t>2. </a:t>
            </a:r>
            <a:r>
              <a:rPr lang="en-US" i="1" dirty="0" smtClean="0">
                <a:solidFill>
                  <a:srgbClr val="C00000"/>
                </a:solidFill>
              </a:rPr>
              <a:t>n</a:t>
            </a:r>
            <a:r>
              <a:rPr lang="en-US" i="1" dirty="0" smtClean="0">
                <a:solidFill>
                  <a:srgbClr val="C00000"/>
                </a:solidFill>
              </a:rPr>
              <a:t>. </a:t>
            </a:r>
            <a:r>
              <a:rPr lang="en-US" dirty="0" smtClean="0">
                <a:solidFill>
                  <a:srgbClr val="C00000"/>
                </a:solidFill>
              </a:rPr>
              <a:t>[</a:t>
            </a:r>
            <a:r>
              <a:rPr lang="en-US" dirty="0" smtClean="0">
                <a:solidFill>
                  <a:srgbClr val="C00000"/>
                </a:solidFill>
              </a:rPr>
              <a:t>C] </a:t>
            </a:r>
            <a:r>
              <a:rPr lang="en-US" dirty="0" smtClean="0"/>
              <a:t>(</a:t>
            </a:r>
            <a:r>
              <a:rPr lang="en-US" i="1" dirty="0" err="1" smtClean="0"/>
              <a:t>AmE</a:t>
            </a:r>
            <a:r>
              <a:rPr lang="en-US" dirty="0" smtClean="0"/>
              <a:t>) </a:t>
            </a:r>
            <a:r>
              <a:rPr lang="en-US" altLang="zh-CN" dirty="0" smtClean="0">
                <a:latin typeface="Calibri" pitchFamily="34" charset="0"/>
              </a:rPr>
              <a:t>a </a:t>
            </a:r>
            <a:r>
              <a:rPr lang="en-US" altLang="zh-CN" dirty="0" smtClean="0">
                <a:latin typeface="Calibri" pitchFamily="34" charset="0"/>
              </a:rPr>
              <a:t>baby’s </a:t>
            </a:r>
            <a:r>
              <a:rPr lang="en-US" altLang="zh-CN" dirty="0" smtClean="0">
                <a:latin typeface="Calibri" pitchFamily="34" charset="0"/>
              </a:rPr>
              <a:t>nappy; piece of toweling cloth or similar soft padding folded round a baby’s bottom and between its legs to absorb or hold its urine and excreta </a:t>
            </a:r>
            <a:r>
              <a:rPr lang="zh-CN" altLang="en-US" sz="2400" dirty="0" smtClean="0">
                <a:solidFill>
                  <a:srgbClr val="0070C0"/>
                </a:solidFill>
                <a:latin typeface="Calibri" pitchFamily="34" charset="0"/>
              </a:rPr>
              <a:t>婴儿尿布</a:t>
            </a:r>
            <a:endParaRPr lang="en-US" dirty="0" smtClean="0">
              <a:solidFill>
                <a:srgbClr val="0070C0"/>
              </a:solidFill>
            </a:endParaRPr>
          </a:p>
          <a:p>
            <a:pPr marL="227013" algn="just">
              <a:lnSpc>
                <a:spcPct val="100000"/>
              </a:lnSpc>
              <a:buNone/>
            </a:pPr>
            <a:r>
              <a:rPr lang="en-US" altLang="zh-CN" i="1" dirty="0" smtClean="0"/>
              <a:t>e.g. </a:t>
            </a:r>
            <a:r>
              <a:rPr lang="en-US" altLang="zh-CN" dirty="0" smtClean="0"/>
              <a:t>I just nursed him and changed his diaper, and </a:t>
            </a:r>
            <a:r>
              <a:rPr lang="en-US" altLang="zh-CN" dirty="0" smtClean="0"/>
              <a:t>he’s </a:t>
            </a:r>
          </a:p>
          <a:p>
            <a:pPr marL="227013" algn="just">
              <a:lnSpc>
                <a:spcPct val="100000"/>
              </a:lnSpc>
              <a:buNone/>
            </a:pPr>
            <a:r>
              <a:rPr lang="en-US" altLang="zh-CN" dirty="0"/>
              <a:t> </a:t>
            </a:r>
            <a:r>
              <a:rPr lang="en-US" altLang="zh-CN" dirty="0" smtClean="0"/>
              <a:t>      </a:t>
            </a:r>
            <a:r>
              <a:rPr lang="en-US" altLang="zh-CN" dirty="0" smtClean="0"/>
              <a:t>crying </a:t>
            </a:r>
            <a:r>
              <a:rPr lang="en-US" altLang="zh-CN" dirty="0" smtClean="0"/>
              <a:t>again.  </a:t>
            </a:r>
          </a:p>
          <a:p>
            <a:pPr marL="227013" algn="just">
              <a:lnSpc>
                <a:spcPct val="100000"/>
              </a:lnSpc>
              <a:buNone/>
            </a:pPr>
            <a:r>
              <a:rPr lang="zh-CN" altLang="en-US" sz="2400" dirty="0" smtClean="0">
                <a:solidFill>
                  <a:srgbClr val="0070C0"/>
                </a:solidFill>
              </a:rPr>
              <a:t>    </a:t>
            </a:r>
            <a:r>
              <a:rPr lang="zh-CN" altLang="en-US" sz="2400" dirty="0" smtClean="0">
                <a:solidFill>
                  <a:srgbClr val="0070C0"/>
                </a:solidFill>
              </a:rPr>
              <a:t>    我</a:t>
            </a:r>
            <a:r>
              <a:rPr lang="zh-CN" altLang="en-US" sz="2400" dirty="0" smtClean="0">
                <a:solidFill>
                  <a:srgbClr val="0070C0"/>
                </a:solidFill>
              </a:rPr>
              <a:t>刚给他喂完奶，换了尿布，</a:t>
            </a:r>
            <a:r>
              <a:rPr lang="en-US" altLang="zh-CN" sz="2400" dirty="0" smtClean="0">
                <a:solidFill>
                  <a:srgbClr val="0070C0"/>
                </a:solidFill>
              </a:rPr>
              <a:t> </a:t>
            </a:r>
            <a:r>
              <a:rPr lang="zh-CN" altLang="en-US" sz="2400" dirty="0" smtClean="0">
                <a:solidFill>
                  <a:srgbClr val="0070C0"/>
                </a:solidFill>
              </a:rPr>
              <a:t>他却又哭了。</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8"/>
          <p:cNvPicPr>
            <a:picLocks noChangeAspect="1" noChangeArrowheads="1"/>
          </p:cNvPicPr>
          <p:nvPr/>
        </p:nvPicPr>
        <p:blipFill>
          <a:blip r:embed="rId8" cstate="print"/>
          <a:srcRect/>
          <a:stretch>
            <a:fillRect/>
          </a:stretch>
        </p:blipFill>
        <p:spPr bwMode="auto">
          <a:xfrm>
            <a:off x="1781195" y="804814"/>
            <a:ext cx="1022620" cy="333298"/>
          </a:xfrm>
          <a:prstGeom prst="rect">
            <a:avLst/>
          </a:prstGeom>
          <a:noFill/>
          <a:ln w="9525" algn="ctr">
            <a:noFill/>
            <a:miter lim="800000"/>
            <a:headEnd/>
            <a:tailEnd/>
          </a:ln>
          <a:effectLst/>
        </p:spPr>
      </p:pic>
      <p:pic>
        <p:nvPicPr>
          <p:cNvPr id="9" name="图片 1">
            <a:hlinkClick r:id="rId9" action="ppaction://hlinksldjump"/>
          </p:cNvPr>
          <p:cNvPicPr>
            <a:picLocks noChangeAspect="1"/>
          </p:cNvPicPr>
          <p:nvPr/>
        </p:nvPicPr>
        <p:blipFill>
          <a:blip r:embed="rId10" cstate="print"/>
          <a:srcRect/>
          <a:stretch>
            <a:fillRect/>
          </a:stretch>
        </p:blipFill>
        <p:spPr bwMode="auto">
          <a:xfrm>
            <a:off x="8191811" y="6118225"/>
            <a:ext cx="760413" cy="539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7" end="7"/>
                                            </p:txEl>
                                          </p:spTgt>
                                        </p:tgtEl>
                                        <p:attrNameLst>
                                          <p:attrName>style.visibility</p:attrName>
                                        </p:attrNameLst>
                                      </p:cBhvr>
                                      <p:to>
                                        <p:strVal val="visible"/>
                                      </p:to>
                                    </p:set>
                                    <p:animEffect transition="in" filter="dissolve">
                                      <p:cBhvr>
                                        <p:cTn id="12" dur="500"/>
                                        <p:tgtEl>
                                          <p:spTgt spid="15">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80975" indent="-180975" algn="just">
              <a:lnSpc>
                <a:spcPct val="80000"/>
              </a:lnSpc>
              <a:buNone/>
            </a:pPr>
            <a:r>
              <a:rPr lang="en-US" sz="3200" b="1" dirty="0" smtClean="0"/>
              <a:t>amazement </a:t>
            </a:r>
            <a:r>
              <a:rPr lang="en-US" sz="3200" dirty="0" smtClean="0"/>
              <a:t> </a:t>
            </a:r>
            <a:r>
              <a:rPr lang="en-US" dirty="0" smtClean="0"/>
              <a:t>                </a:t>
            </a:r>
            <a:r>
              <a:rPr lang="en-US" i="1" dirty="0" smtClean="0">
                <a:solidFill>
                  <a:srgbClr val="C00000"/>
                </a:solidFill>
              </a:rPr>
              <a:t>n. </a:t>
            </a:r>
            <a:r>
              <a:rPr lang="en-US" dirty="0" smtClean="0">
                <a:solidFill>
                  <a:srgbClr val="C00000"/>
                </a:solidFill>
              </a:rPr>
              <a:t>[U] </a:t>
            </a:r>
            <a:r>
              <a:rPr lang="en-US" dirty="0" smtClean="0"/>
              <a:t>a feeling of being very surprised </a:t>
            </a:r>
            <a:r>
              <a:rPr lang="zh-CN" altLang="en-US" sz="2400" dirty="0" smtClean="0">
                <a:solidFill>
                  <a:srgbClr val="0070C0"/>
                </a:solidFill>
              </a:rPr>
              <a:t>惊奇；惊诧</a:t>
            </a:r>
            <a:endParaRPr lang="en-US" dirty="0" smtClean="0">
              <a:solidFill>
                <a:srgbClr val="0070C0"/>
              </a:solidFill>
            </a:endParaRPr>
          </a:p>
          <a:p>
            <a:pPr marL="180975" indent="-180975" algn="just">
              <a:lnSpc>
                <a:spcPct val="80000"/>
              </a:lnSpc>
              <a:buNone/>
            </a:pPr>
            <a:r>
              <a:rPr lang="en-US" altLang="zh-CN" i="1" dirty="0" smtClean="0">
                <a:latin typeface="Calibri" pitchFamily="34" charset="0"/>
              </a:rPr>
              <a:t>e.g.</a:t>
            </a:r>
            <a:r>
              <a:rPr lang="en-US" altLang="zh-CN" dirty="0" smtClean="0">
                <a:latin typeface="Calibri" pitchFamily="34" charset="0"/>
              </a:rPr>
              <a:t> </a:t>
            </a:r>
          </a:p>
          <a:p>
            <a:pPr marL="514350" indent="-514350" algn="just">
              <a:buFont typeface="+mj-lt"/>
              <a:buAutoNum type="arabicPeriod"/>
            </a:pPr>
            <a:r>
              <a:rPr lang="en-US" altLang="zh-CN" dirty="0" smtClean="0">
                <a:latin typeface="Calibri" pitchFamily="34" charset="0"/>
              </a:rPr>
              <a:t>She </a:t>
            </a:r>
            <a:r>
              <a:rPr lang="en-US" altLang="zh-CN" dirty="0" smtClean="0">
                <a:latin typeface="Calibri" pitchFamily="34" charset="0"/>
              </a:rPr>
              <a:t>looked at him in amazement. </a:t>
            </a:r>
          </a:p>
          <a:p>
            <a:pPr marL="180975" indent="-180975" algn="just">
              <a:buNone/>
            </a:pPr>
            <a:r>
              <a:rPr lang="zh-CN" altLang="en-US" sz="2400" dirty="0" smtClean="0">
                <a:solidFill>
                  <a:srgbClr val="0070C0"/>
                </a:solidFill>
              </a:rPr>
              <a:t>    </a:t>
            </a:r>
            <a:r>
              <a:rPr lang="zh-CN" altLang="en-US" sz="2400" dirty="0" smtClean="0">
                <a:solidFill>
                  <a:srgbClr val="0070C0"/>
                </a:solidFill>
              </a:rPr>
              <a:t>   她</a:t>
            </a:r>
            <a:r>
              <a:rPr lang="zh-CN" altLang="en-US" sz="2400" dirty="0" smtClean="0">
                <a:solidFill>
                  <a:srgbClr val="0070C0"/>
                </a:solidFill>
              </a:rPr>
              <a:t>惊诧地看着他。</a:t>
            </a:r>
            <a:endParaRPr lang="en-US" altLang="zh-CN" dirty="0" smtClean="0">
              <a:solidFill>
                <a:srgbClr val="0070C0"/>
              </a:solidFill>
              <a:latin typeface="Calibri" pitchFamily="34" charset="0"/>
            </a:endParaRPr>
          </a:p>
          <a:p>
            <a:pPr marL="514350" indent="-514350" algn="just">
              <a:buFont typeface="+mj-lt"/>
              <a:buAutoNum type="arabicPeriod" startAt="2"/>
            </a:pPr>
            <a:r>
              <a:rPr lang="en-US" altLang="zh-CN" dirty="0" smtClean="0">
                <a:latin typeface="Calibri" pitchFamily="34" charset="0"/>
              </a:rPr>
              <a:t>Imagine </a:t>
            </a:r>
            <a:r>
              <a:rPr lang="en-US" altLang="zh-CN" dirty="0" smtClean="0">
                <a:latin typeface="Calibri" pitchFamily="34" charset="0"/>
              </a:rPr>
              <a:t>my amazement when a 70-year-old man beat me at tennis.</a:t>
            </a:r>
          </a:p>
          <a:p>
            <a:pPr marL="180975" indent="-180975" algn="just">
              <a:buNone/>
            </a:pPr>
            <a:r>
              <a:rPr lang="zh-CN" altLang="en-US" sz="2400" dirty="0" smtClean="0"/>
              <a:t>   </a:t>
            </a:r>
            <a:r>
              <a:rPr lang="zh-CN" altLang="en-US" sz="2400" dirty="0" smtClean="0"/>
              <a:t>    </a:t>
            </a:r>
            <a:r>
              <a:rPr lang="zh-CN" altLang="en-US" sz="2400" dirty="0" smtClean="0">
                <a:solidFill>
                  <a:srgbClr val="0070C0"/>
                </a:solidFill>
                <a:latin typeface="宋体" pitchFamily="2" charset="-122"/>
              </a:rPr>
              <a:t>在</a:t>
            </a:r>
            <a:r>
              <a:rPr lang="zh-CN" altLang="en-US" sz="2400" dirty="0" smtClean="0">
                <a:solidFill>
                  <a:srgbClr val="0070C0"/>
                </a:solidFill>
                <a:latin typeface="宋体" pitchFamily="2" charset="-122"/>
              </a:rPr>
              <a:t>网球赛中，我竟被一位</a:t>
            </a:r>
            <a:r>
              <a:rPr lang="en-US" altLang="zh-CN" sz="2400" dirty="0" smtClean="0">
                <a:solidFill>
                  <a:srgbClr val="0070C0"/>
                </a:solidFill>
                <a:latin typeface="宋体" pitchFamily="2" charset="-122"/>
              </a:rPr>
              <a:t>70</a:t>
            </a:r>
            <a:r>
              <a:rPr lang="zh-CN" altLang="en-US" sz="2400" dirty="0" smtClean="0">
                <a:solidFill>
                  <a:srgbClr val="0070C0"/>
                </a:solidFill>
                <a:latin typeface="宋体" pitchFamily="2" charset="-122"/>
              </a:rPr>
              <a:t>岁的老人击败，请想像一下我</a:t>
            </a:r>
            <a:r>
              <a:rPr lang="zh-CN" altLang="en-US" sz="2400" dirty="0" smtClean="0">
                <a:solidFill>
                  <a:srgbClr val="0070C0"/>
                </a:solidFill>
                <a:latin typeface="宋体" pitchFamily="2" charset="-122"/>
              </a:rPr>
              <a:t>当</a:t>
            </a:r>
            <a:endParaRPr lang="en-US" altLang="zh-CN" sz="2400" dirty="0" smtClean="0">
              <a:solidFill>
                <a:srgbClr val="0070C0"/>
              </a:solidFill>
              <a:latin typeface="宋体" pitchFamily="2" charset="-122"/>
            </a:endParaRPr>
          </a:p>
          <a:p>
            <a:pPr marL="180975" indent="-180975" algn="just">
              <a:buNone/>
            </a:pPr>
            <a:r>
              <a:rPr lang="en-US" altLang="zh-CN" sz="2400" dirty="0">
                <a:solidFill>
                  <a:srgbClr val="0070C0"/>
                </a:solidFill>
                <a:latin typeface="宋体" pitchFamily="2" charset="-122"/>
              </a:rPr>
              <a:t> </a:t>
            </a:r>
            <a:r>
              <a:rPr lang="en-US" altLang="zh-CN" sz="2400" dirty="0" smtClean="0">
                <a:solidFill>
                  <a:srgbClr val="0070C0"/>
                </a:solidFill>
                <a:latin typeface="宋体" pitchFamily="2" charset="-122"/>
              </a:rPr>
              <a:t>  </a:t>
            </a:r>
            <a:r>
              <a:rPr lang="zh-CN" altLang="en-US" sz="2400" dirty="0" smtClean="0">
                <a:solidFill>
                  <a:srgbClr val="0070C0"/>
                </a:solidFill>
                <a:latin typeface="宋体" pitchFamily="2" charset="-122"/>
              </a:rPr>
              <a:t>时</a:t>
            </a:r>
            <a:r>
              <a:rPr lang="zh-CN" altLang="en-US" sz="2400" dirty="0" smtClean="0">
                <a:solidFill>
                  <a:srgbClr val="0070C0"/>
                </a:solidFill>
                <a:latin typeface="宋体" pitchFamily="2" charset="-122"/>
              </a:rPr>
              <a:t>的惊愕状态。</a:t>
            </a:r>
            <a:endParaRPr lang="en-US" altLang="zh-CN" sz="2400" dirty="0" smtClean="0">
              <a:solidFill>
                <a:srgbClr val="0070C0"/>
              </a:solidFill>
              <a:latin typeface="宋体" pitchFamily="2" charset="-122"/>
            </a:endParaRPr>
          </a:p>
          <a:p>
            <a:pPr marL="180975" indent="-180975" algn="just">
              <a:buNone/>
            </a:pPr>
            <a:r>
              <a:rPr lang="en-US" altLang="zh-CN" b="1" dirty="0" smtClean="0">
                <a:solidFill>
                  <a:schemeClr val="accent6">
                    <a:lumMod val="50000"/>
                  </a:schemeClr>
                </a:solidFill>
                <a:latin typeface="Calibri" pitchFamily="34" charset="0"/>
              </a:rPr>
              <a:t>Word family:   </a:t>
            </a:r>
            <a:r>
              <a:rPr lang="en-US" altLang="zh-CN" b="1" dirty="0" smtClean="0">
                <a:latin typeface="Calibri" pitchFamily="34" charset="0"/>
              </a:rPr>
              <a:t>amaze </a:t>
            </a:r>
            <a:r>
              <a:rPr lang="en-US" altLang="zh-CN" sz="3200" b="1" dirty="0" smtClean="0">
                <a:latin typeface="Calibri" pitchFamily="34" charset="0"/>
              </a:rPr>
              <a:t> </a:t>
            </a:r>
            <a:r>
              <a:rPr lang="en-US" altLang="zh-CN" dirty="0" smtClean="0">
                <a:latin typeface="Calibri" pitchFamily="34" charset="0"/>
              </a:rPr>
              <a:t>  </a:t>
            </a:r>
            <a:r>
              <a:rPr lang="en-US" altLang="zh-CN" i="1" dirty="0" smtClean="0">
                <a:solidFill>
                  <a:srgbClr val="C00000"/>
                </a:solidFill>
                <a:latin typeface="Calibri" pitchFamily="34" charset="0"/>
                <a:ea typeface="微软雅黑" pitchFamily="34" charset="-122"/>
              </a:rPr>
              <a:t>v.</a:t>
            </a:r>
            <a:r>
              <a:rPr lang="en-US" altLang="zh-CN" dirty="0" smtClean="0">
                <a:solidFill>
                  <a:srgbClr val="C00000"/>
                </a:solidFill>
                <a:latin typeface="Calibri" pitchFamily="34" charset="0"/>
              </a:rPr>
              <a:t>       </a:t>
            </a:r>
          </a:p>
          <a:p>
            <a:pPr marL="180975" indent="-180975" algn="just">
              <a:buNone/>
            </a:pPr>
            <a:r>
              <a:rPr lang="en-US" altLang="zh-CN" i="1" dirty="0" smtClean="0">
                <a:latin typeface="Calibri" pitchFamily="34" charset="0"/>
              </a:rPr>
              <a:t>e.g.</a:t>
            </a:r>
            <a:r>
              <a:rPr lang="en-US" altLang="zh-CN" dirty="0" smtClean="0">
                <a:latin typeface="Calibri" pitchFamily="34" charset="0"/>
              </a:rPr>
              <a:t>  He amazed everyone by passing his driving test. </a:t>
            </a:r>
          </a:p>
          <a:p>
            <a:pPr marL="180975" indent="-180975" algn="just">
              <a:buNone/>
            </a:pPr>
            <a:r>
              <a:rPr lang="zh-CN" altLang="en-US" sz="2400" dirty="0" smtClean="0">
                <a:latin typeface="Calibri" pitchFamily="34" charset="0"/>
              </a:rPr>
              <a:t>     </a:t>
            </a:r>
            <a:r>
              <a:rPr lang="zh-CN" altLang="en-US" sz="2400" dirty="0" smtClean="0">
                <a:latin typeface="Calibri" pitchFamily="34" charset="0"/>
              </a:rPr>
              <a:t>     </a:t>
            </a:r>
            <a:r>
              <a:rPr lang="zh-CN" altLang="en-US" sz="2400" dirty="0" smtClean="0">
                <a:solidFill>
                  <a:srgbClr val="0070C0"/>
                </a:solidFill>
                <a:latin typeface="Calibri" pitchFamily="34" charset="0"/>
              </a:rPr>
              <a:t>他</a:t>
            </a:r>
            <a:r>
              <a:rPr lang="zh-CN" altLang="en-US" sz="2400" dirty="0" smtClean="0">
                <a:solidFill>
                  <a:srgbClr val="0070C0"/>
                </a:solidFill>
                <a:latin typeface="Calibri" pitchFamily="34" charset="0"/>
              </a:rPr>
              <a:t>驾驶考试合格</a:t>
            </a:r>
            <a:r>
              <a:rPr lang="zh-CN" altLang="en-US" sz="2400" dirty="0" smtClean="0">
                <a:solidFill>
                  <a:srgbClr val="0070C0"/>
                </a:solidFill>
                <a:latin typeface="Calibri" pitchFamily="34" charset="0"/>
              </a:rPr>
              <a:t>真让大家感到惊奇</a:t>
            </a:r>
            <a:r>
              <a:rPr lang="zh-CN" altLang="en-US" sz="2400" dirty="0" smtClean="0">
                <a:solidFill>
                  <a:srgbClr val="0070C0"/>
                </a:solidFill>
                <a:latin typeface="Calibri" pitchFamily="34" charset="0"/>
              </a:rPr>
              <a:t>。</a:t>
            </a:r>
          </a:p>
          <a:p>
            <a:pPr marL="180975" indent="-180975" algn="just">
              <a:buNone/>
            </a:pPr>
            <a:r>
              <a:rPr lang="en-US" altLang="zh-CN" b="1" dirty="0" smtClean="0">
                <a:solidFill>
                  <a:schemeClr val="accent6">
                    <a:lumMod val="50000"/>
                  </a:schemeClr>
                </a:solidFill>
                <a:latin typeface="Calibri" pitchFamily="34" charset="0"/>
              </a:rPr>
              <a:t>See also:  </a:t>
            </a:r>
            <a:r>
              <a:rPr lang="en-US" altLang="zh-CN" b="1" dirty="0" smtClean="0">
                <a:latin typeface="Calibri" pitchFamily="34" charset="0"/>
                <a:hlinkClick r:id="rId7" action="ppaction://hlinksldjump"/>
              </a:rPr>
              <a:t>to </a:t>
            </a:r>
            <a:r>
              <a:rPr lang="en-US" altLang="zh-CN" b="1" dirty="0" err="1" smtClean="0">
                <a:latin typeface="Calibri" pitchFamily="34" charset="0"/>
                <a:hlinkClick r:id="rId7" action="ppaction://hlinksldjump"/>
              </a:rPr>
              <a:t>sb.’s</a:t>
            </a:r>
            <a:r>
              <a:rPr lang="en-US" altLang="zh-CN" b="1" dirty="0" smtClean="0">
                <a:latin typeface="Calibri" pitchFamily="34" charset="0"/>
                <a:hlinkClick r:id="rId7" action="ppaction://hlinksldjump"/>
              </a:rPr>
              <a:t> amazement</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8" action="ppaction://hlinksldjump"/>
          </p:cNvPr>
          <p:cNvPicPr>
            <a:picLocks noChangeAspect="1"/>
          </p:cNvPicPr>
          <p:nvPr/>
        </p:nvPicPr>
        <p:blipFill>
          <a:blip r:embed="rId9"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10"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33"/>
          <p:cNvPicPr>
            <a:picLocks noChangeAspect="1" noChangeArrowheads="1"/>
          </p:cNvPicPr>
          <p:nvPr/>
        </p:nvPicPr>
        <p:blipFill>
          <a:blip r:embed="rId11" cstate="print"/>
          <a:srcRect/>
          <a:stretch>
            <a:fillRect/>
          </a:stretch>
        </p:blipFill>
        <p:spPr bwMode="auto">
          <a:xfrm>
            <a:off x="2575359" y="716933"/>
            <a:ext cx="1541942" cy="261346"/>
          </a:xfrm>
          <a:prstGeom prst="rect">
            <a:avLst/>
          </a:prstGeom>
          <a:noFill/>
          <a:ln w="9525" algn="ctr">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6" end="6"/>
                                            </p:txEl>
                                          </p:spTgt>
                                        </p:tgtEl>
                                        <p:attrNameLst>
                                          <p:attrName>style.visibility</p:attrName>
                                        </p:attrNameLst>
                                      </p:cBhvr>
                                      <p:to>
                                        <p:strVal val="visible"/>
                                      </p:to>
                                    </p:set>
                                    <p:animEffect transition="in" filter="dissolve">
                                      <p:cBhvr>
                                        <p:cTn id="17" dur="500"/>
                                        <p:tgtEl>
                                          <p:spTgt spid="15">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5">
                                            <p:txEl>
                                              <p:pRg st="7" end="7"/>
                                            </p:txEl>
                                          </p:spTgt>
                                        </p:tgtEl>
                                        <p:attrNameLst>
                                          <p:attrName>style.visibility</p:attrName>
                                        </p:attrNameLst>
                                      </p:cBhvr>
                                      <p:to>
                                        <p:strVal val="visible"/>
                                      </p:to>
                                    </p:set>
                                    <p:animEffect transition="in" filter="dissolve">
                                      <p:cBhvr>
                                        <p:cTn id="22" dur="500"/>
                                        <p:tgtEl>
                                          <p:spTgt spid="15">
                                            <p:txEl>
                                              <p:pRg st="7" end="7"/>
                                            </p:txEl>
                                          </p:spTgt>
                                        </p:tgtEl>
                                      </p:cBhvr>
                                    </p:animEffect>
                                  </p:childTnLst>
                                </p:cTn>
                              </p:par>
                              <p:par>
                                <p:cTn id="23" presetID="9" presetClass="entr" presetSubtype="0" fill="hold" nodeType="withEffect">
                                  <p:stCondLst>
                                    <p:cond delay="0"/>
                                  </p:stCondLst>
                                  <p:childTnLst>
                                    <p:set>
                                      <p:cBhvr>
                                        <p:cTn id="24" dur="1" fill="hold">
                                          <p:stCondLst>
                                            <p:cond delay="0"/>
                                          </p:stCondLst>
                                        </p:cTn>
                                        <p:tgtEl>
                                          <p:spTgt spid="15">
                                            <p:txEl>
                                              <p:pRg st="8" end="8"/>
                                            </p:txEl>
                                          </p:spTgt>
                                        </p:tgtEl>
                                        <p:attrNameLst>
                                          <p:attrName>style.visibility</p:attrName>
                                        </p:attrNameLst>
                                      </p:cBhvr>
                                      <p:to>
                                        <p:strVal val="visible"/>
                                      </p:to>
                                    </p:set>
                                    <p:animEffect transition="in" filter="dissolve">
                                      <p:cBhvr>
                                        <p:cTn id="25" dur="500"/>
                                        <p:tgtEl>
                                          <p:spTgt spid="15">
                                            <p:txEl>
                                              <p:pRg st="8" end="8"/>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5">
                                            <p:txEl>
                                              <p:pRg st="9" end="9"/>
                                            </p:txEl>
                                          </p:spTgt>
                                        </p:tgtEl>
                                        <p:attrNameLst>
                                          <p:attrName>style.visibility</p:attrName>
                                        </p:attrNameLst>
                                      </p:cBhvr>
                                      <p:to>
                                        <p:strVal val="visible"/>
                                      </p:to>
                                    </p:set>
                                    <p:animEffect transition="in" filter="dissolve">
                                      <p:cBhvr>
                                        <p:cTn id="30" dur="500"/>
                                        <p:tgtEl>
                                          <p:spTgt spid="15">
                                            <p:txEl>
                                              <p:pRg st="9" end="9"/>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15">
                                            <p:txEl>
                                              <p:pRg st="10" end="10"/>
                                            </p:txEl>
                                          </p:spTgt>
                                        </p:tgtEl>
                                        <p:attrNameLst>
                                          <p:attrName>style.visibility</p:attrName>
                                        </p:attrNameLst>
                                      </p:cBhvr>
                                      <p:to>
                                        <p:strVal val="visible"/>
                                      </p:to>
                                    </p:set>
                                    <p:animEffect transition="in" filter="dissolve">
                                      <p:cBhvr>
                                        <p:cTn id="35" dur="500"/>
                                        <p:tgtEl>
                                          <p:spTgt spid="15">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dissolve">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100000"/>
              </a:lnSpc>
              <a:buNone/>
            </a:pPr>
            <a:r>
              <a:rPr lang="en-US" sz="3200" b="1" dirty="0" smtClean="0"/>
              <a:t>fistful </a:t>
            </a:r>
            <a:r>
              <a:rPr lang="en-US" sz="3200" dirty="0" smtClean="0"/>
              <a:t> </a:t>
            </a:r>
            <a:r>
              <a:rPr lang="en-US" dirty="0" smtClean="0"/>
              <a:t>                       </a:t>
            </a:r>
            <a:r>
              <a:rPr lang="en-US" i="1" dirty="0" smtClean="0">
                <a:solidFill>
                  <a:srgbClr val="C00000"/>
                </a:solidFill>
              </a:rPr>
              <a:t>n. </a:t>
            </a:r>
            <a:r>
              <a:rPr lang="en-US" dirty="0" smtClean="0">
                <a:solidFill>
                  <a:srgbClr val="C00000"/>
                </a:solidFill>
              </a:rPr>
              <a:t>[C] </a:t>
            </a:r>
            <a:r>
              <a:rPr lang="en-US" dirty="0" smtClean="0"/>
              <a:t>(</a:t>
            </a:r>
            <a:r>
              <a:rPr lang="en-US" b="1" dirty="0" smtClean="0">
                <a:latin typeface="Times New Roman" pitchFamily="18" charset="0"/>
                <a:cs typeface="Times New Roman" pitchFamily="18" charset="0"/>
              </a:rPr>
              <a:t>~</a:t>
            </a:r>
            <a:r>
              <a:rPr lang="en-US" b="1" dirty="0" smtClean="0"/>
              <a:t> of</a:t>
            </a:r>
            <a:r>
              <a:rPr lang="en-US" dirty="0" smtClean="0"/>
              <a:t>) the amount of sth. you can hold in your fist </a:t>
            </a:r>
            <a:r>
              <a:rPr lang="zh-CN" altLang="en-US" sz="2400" dirty="0" smtClean="0">
                <a:solidFill>
                  <a:srgbClr val="0070C0"/>
                </a:solidFill>
              </a:rPr>
              <a:t>一把</a:t>
            </a:r>
            <a:endParaRPr lang="en-US" dirty="0" smtClean="0">
              <a:solidFill>
                <a:srgbClr val="0070C0"/>
              </a:solidFill>
            </a:endParaRPr>
          </a:p>
          <a:p>
            <a:pPr marL="363538" indent="-363538">
              <a:lnSpc>
                <a:spcPct val="100000"/>
              </a:lnSpc>
              <a:buNone/>
            </a:pPr>
            <a:r>
              <a:rPr lang="en-US" altLang="zh-CN" i="1" dirty="0" smtClean="0">
                <a:latin typeface="Calibri" pitchFamily="34" charset="0"/>
              </a:rPr>
              <a:t>e.g.</a:t>
            </a:r>
            <a:r>
              <a:rPr lang="en-US" altLang="zh-CN" dirty="0" smtClean="0">
                <a:latin typeface="Calibri" pitchFamily="34" charset="0"/>
              </a:rPr>
              <a:t> Jack handed me a fistful of coins.  </a:t>
            </a:r>
          </a:p>
          <a:p>
            <a:pPr marL="363538" indent="-363538">
              <a:lnSpc>
                <a:spcPct val="100000"/>
              </a:lnSpc>
              <a:buSzTx/>
              <a:buFontTx/>
              <a:buNone/>
            </a:pPr>
            <a:r>
              <a:rPr lang="zh-CN" altLang="en-US" dirty="0" smtClean="0">
                <a:latin typeface="Calibri" pitchFamily="34" charset="0"/>
              </a:rPr>
              <a:t>       </a:t>
            </a:r>
            <a:r>
              <a:rPr lang="zh-CN" altLang="en-US" sz="2400" dirty="0" smtClean="0">
                <a:solidFill>
                  <a:srgbClr val="0070C0"/>
                </a:solidFill>
                <a:latin typeface="Calibri" pitchFamily="34" charset="0"/>
              </a:rPr>
              <a:t>杰克递给我一把硬币</a:t>
            </a:r>
            <a:r>
              <a:rPr lang="zh-CN" altLang="en-US" sz="2400" dirty="0" smtClean="0">
                <a:solidFill>
                  <a:srgbClr val="0070C0"/>
                </a:solidFill>
                <a:latin typeface="Calibri" pitchFamily="34" charset="0"/>
              </a:rPr>
              <a:t>。</a:t>
            </a:r>
            <a:endParaRPr lang="en-US" altLang="zh-CN" sz="2400" dirty="0" smtClean="0">
              <a:solidFill>
                <a:srgbClr val="0070C0"/>
              </a:solidFill>
              <a:latin typeface="Calibri" pitchFamily="34" charset="0"/>
            </a:endParaRPr>
          </a:p>
          <a:p>
            <a:pPr marL="363538" indent="-363538">
              <a:lnSpc>
                <a:spcPct val="100000"/>
              </a:lnSpc>
              <a:buSzTx/>
              <a:buFontTx/>
              <a:buNone/>
            </a:pPr>
            <a:r>
              <a:rPr lang="en-US" altLang="zh-CN" b="1" dirty="0" smtClean="0">
                <a:solidFill>
                  <a:schemeClr val="accent6">
                    <a:lumMod val="50000"/>
                  </a:schemeClr>
                </a:solidFill>
                <a:latin typeface="Calibri" pitchFamily="34" charset="0"/>
              </a:rPr>
              <a:t>Similar </a:t>
            </a:r>
            <a:r>
              <a:rPr lang="en-US" altLang="zh-CN" b="1" dirty="0" smtClean="0">
                <a:solidFill>
                  <a:schemeClr val="accent6">
                    <a:lumMod val="50000"/>
                  </a:schemeClr>
                </a:solidFill>
                <a:latin typeface="Calibri" pitchFamily="34" charset="0"/>
              </a:rPr>
              <a:t>word formation</a:t>
            </a:r>
            <a:r>
              <a:rPr lang="en-US" altLang="zh-CN" dirty="0" smtClean="0">
                <a:solidFill>
                  <a:schemeClr val="accent6">
                    <a:lumMod val="50000"/>
                  </a:schemeClr>
                </a:solidFill>
                <a:latin typeface="Calibri" pitchFamily="34" charset="0"/>
              </a:rPr>
              <a:t>:</a:t>
            </a:r>
          </a:p>
          <a:p>
            <a:pPr marL="363538" indent="-363538">
              <a:lnSpc>
                <a:spcPct val="100000"/>
              </a:lnSpc>
              <a:buSzTx/>
              <a:buFontTx/>
              <a:buNone/>
            </a:pPr>
            <a:r>
              <a:rPr lang="en-US" altLang="zh-CN" b="1" dirty="0" smtClean="0">
                <a:latin typeface="Calibri" pitchFamily="34" charset="0"/>
              </a:rPr>
              <a:t>mouthful</a:t>
            </a:r>
            <a:r>
              <a:rPr lang="en-US" altLang="zh-CN" dirty="0" smtClean="0">
                <a:latin typeface="Calibri" pitchFamily="34" charset="0"/>
              </a:rPr>
              <a:t>  </a:t>
            </a:r>
            <a:r>
              <a:rPr lang="zh-CN" altLang="en-US" sz="2400" dirty="0" smtClean="0">
                <a:solidFill>
                  <a:srgbClr val="0070C0"/>
                </a:solidFill>
                <a:latin typeface="Calibri" pitchFamily="34" charset="0"/>
              </a:rPr>
              <a:t>一口；满口</a:t>
            </a:r>
          </a:p>
          <a:p>
            <a:pPr marL="363538" indent="-363538">
              <a:lnSpc>
                <a:spcPct val="100000"/>
              </a:lnSpc>
              <a:buSzTx/>
              <a:buFontTx/>
              <a:buNone/>
            </a:pPr>
            <a:r>
              <a:rPr lang="en-US" altLang="zh-CN" b="1" dirty="0" smtClean="0">
                <a:latin typeface="Calibri" pitchFamily="34" charset="0"/>
              </a:rPr>
              <a:t>handful</a:t>
            </a:r>
            <a:r>
              <a:rPr lang="en-US" altLang="zh-CN" dirty="0" smtClean="0">
                <a:latin typeface="Calibri" pitchFamily="34" charset="0"/>
              </a:rPr>
              <a:t>  </a:t>
            </a:r>
            <a:r>
              <a:rPr lang="zh-CN" altLang="en-US" sz="2400" dirty="0" smtClean="0">
                <a:solidFill>
                  <a:srgbClr val="0070C0"/>
                </a:solidFill>
                <a:latin typeface="Calibri" pitchFamily="34" charset="0"/>
              </a:rPr>
              <a:t>一（小）把</a:t>
            </a:r>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7" action="ppaction://hlinksldjump"/>
          </p:cNvPr>
          <p:cNvPicPr>
            <a:picLocks noChangeAspect="1"/>
          </p:cNvPicPr>
          <p:nvPr/>
        </p:nvPicPr>
        <p:blipFill>
          <a:blip r:embed="rId8"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9"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17" descr="hope_fist"/>
          <p:cNvPicPr>
            <a:picLocks noChangeAspect="1" noChangeArrowheads="1"/>
          </p:cNvPicPr>
          <p:nvPr/>
        </p:nvPicPr>
        <p:blipFill>
          <a:blip r:embed="rId10" cstate="print"/>
          <a:srcRect/>
          <a:stretch>
            <a:fillRect/>
          </a:stretch>
        </p:blipFill>
        <p:spPr bwMode="auto">
          <a:xfrm rot="11018947">
            <a:off x="6223629" y="1651989"/>
            <a:ext cx="1428750" cy="1247775"/>
          </a:xfrm>
          <a:prstGeom prst="rect">
            <a:avLst/>
          </a:prstGeom>
          <a:noFill/>
        </p:spPr>
      </p:pic>
      <p:pic>
        <p:nvPicPr>
          <p:cNvPr id="9" name="Picture 25"/>
          <p:cNvPicPr>
            <a:picLocks noChangeAspect="1" noChangeArrowheads="1"/>
          </p:cNvPicPr>
          <p:nvPr/>
        </p:nvPicPr>
        <p:blipFill>
          <a:blip r:embed="rId11" cstate="print"/>
          <a:srcRect/>
          <a:stretch>
            <a:fillRect/>
          </a:stretch>
        </p:blipFill>
        <p:spPr bwMode="auto">
          <a:xfrm>
            <a:off x="1855647" y="762194"/>
            <a:ext cx="1070146" cy="306880"/>
          </a:xfrm>
          <a:prstGeom prst="rect">
            <a:avLst/>
          </a:prstGeom>
          <a:noFill/>
          <a:ln w="9525" algn="ctr">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2" end="2"/>
                                            </p:txEl>
                                          </p:spTgt>
                                        </p:tgtEl>
                                        <p:attrNameLst>
                                          <p:attrName>style.visibility</p:attrName>
                                        </p:attrNameLst>
                                      </p:cBhvr>
                                      <p:to>
                                        <p:strVal val="visible"/>
                                      </p:to>
                                    </p:set>
                                    <p:animEffect transition="in" filter="dissolve">
                                      <p:cBhvr>
                                        <p:cTn id="7" dur="500"/>
                                        <p:tgtEl>
                                          <p:spTgt spid="1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3" end="3"/>
                                            </p:txEl>
                                          </p:spTgt>
                                        </p:tgtEl>
                                        <p:attrNameLst>
                                          <p:attrName>style.visibility</p:attrName>
                                        </p:attrNameLst>
                                      </p:cBhvr>
                                      <p:to>
                                        <p:strVal val="visible"/>
                                      </p:to>
                                    </p:set>
                                    <p:animEffect transition="in" filter="dissolve">
                                      <p:cBhvr>
                                        <p:cTn id="12" dur="500"/>
                                        <p:tgtEl>
                                          <p:spTgt spid="15">
                                            <p:txEl>
                                              <p:pRg st="3" end="3"/>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15">
                                            <p:txEl>
                                              <p:pRg st="4" end="4"/>
                                            </p:txEl>
                                          </p:spTgt>
                                        </p:tgtEl>
                                        <p:attrNameLst>
                                          <p:attrName>style.visibility</p:attrName>
                                        </p:attrNameLst>
                                      </p:cBhvr>
                                      <p:to>
                                        <p:strVal val="visible"/>
                                      </p:to>
                                    </p:set>
                                    <p:animEffect transition="in" filter="dissolve">
                                      <p:cBhvr>
                                        <p:cTn id="15" dur="500"/>
                                        <p:tgtEl>
                                          <p:spTgt spid="15">
                                            <p:txEl>
                                              <p:pRg st="4" end="4"/>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15">
                                            <p:txEl>
                                              <p:pRg st="5" end="5"/>
                                            </p:txEl>
                                          </p:spTgt>
                                        </p:tgtEl>
                                        <p:attrNameLst>
                                          <p:attrName>style.visibility</p:attrName>
                                        </p:attrNameLst>
                                      </p:cBhvr>
                                      <p:to>
                                        <p:strVal val="visible"/>
                                      </p:to>
                                    </p:set>
                                    <p:animEffect transition="in" filter="dissolve">
                                      <p:cBhvr>
                                        <p:cTn id="18" dur="500"/>
                                        <p:tgtEl>
                                          <p:spTgt spid="15">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0" name="图片 5" descr="Back">
            <a:hlinkClick r:id="rId3" action="ppaction://hlinksldjump"/>
          </p:cNvPr>
          <p:cNvPicPr>
            <a:picLocks noChangeAspect="1" noChangeArrowheads="1"/>
          </p:cNvPicPr>
          <p:nvPr/>
        </p:nvPicPr>
        <p:blipFill>
          <a:blip r:embed="rId4" cstate="print"/>
          <a:srcRect/>
          <a:stretch>
            <a:fillRect/>
          </a:stretch>
        </p:blipFill>
        <p:spPr bwMode="auto">
          <a:xfrm>
            <a:off x="7656513" y="47625"/>
            <a:ext cx="558800" cy="393700"/>
          </a:xfrm>
          <a:prstGeom prst="rect">
            <a:avLst/>
          </a:prstGeom>
          <a:noFill/>
          <a:ln w="9525">
            <a:noFill/>
            <a:miter lim="800000"/>
            <a:headEnd/>
            <a:tailEnd/>
          </a:ln>
        </p:spPr>
      </p:pic>
      <p:pic>
        <p:nvPicPr>
          <p:cNvPr id="12291"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spcBef>
                <a:spcPts val="600"/>
              </a:spcBef>
              <a:buNone/>
            </a:pPr>
            <a:r>
              <a:rPr lang="en-US" sz="3200" b="1" dirty="0" smtClean="0"/>
              <a:t>gamut </a:t>
            </a:r>
            <a:r>
              <a:rPr lang="en-US" sz="3200" dirty="0" smtClean="0"/>
              <a:t> </a:t>
            </a:r>
            <a:r>
              <a:rPr lang="en-US" dirty="0" smtClean="0"/>
              <a:t>                 </a:t>
            </a:r>
            <a:r>
              <a:rPr lang="en-US" i="1" dirty="0" smtClean="0">
                <a:solidFill>
                  <a:srgbClr val="C00000"/>
                </a:solidFill>
              </a:rPr>
              <a:t>n.</a:t>
            </a:r>
            <a:r>
              <a:rPr lang="en-US" i="1" dirty="0" smtClean="0"/>
              <a:t> </a:t>
            </a:r>
            <a:r>
              <a:rPr lang="en-US" dirty="0" smtClean="0">
                <a:solidFill>
                  <a:srgbClr val="C00000"/>
                </a:solidFill>
              </a:rPr>
              <a:t>[sing] </a:t>
            </a:r>
            <a:r>
              <a:rPr lang="en-US" dirty="0" smtClean="0"/>
              <a:t>the complete range of things of a particular type </a:t>
            </a:r>
            <a:r>
              <a:rPr lang="zh-CN" altLang="en-US" sz="2400" dirty="0" smtClean="0">
                <a:solidFill>
                  <a:srgbClr val="0070C0"/>
                </a:solidFill>
              </a:rPr>
              <a:t>（某一类东西的）全部，整个范围</a:t>
            </a:r>
            <a:endParaRPr lang="en-US" sz="2400" dirty="0" smtClean="0">
              <a:solidFill>
                <a:srgbClr val="0070C0"/>
              </a:solidFill>
            </a:endParaRPr>
          </a:p>
          <a:p>
            <a:pPr algn="just">
              <a:spcBef>
                <a:spcPts val="600"/>
              </a:spcBef>
              <a:buNone/>
            </a:pPr>
            <a:r>
              <a:rPr lang="en-US" i="1" dirty="0" smtClean="0"/>
              <a:t>e.g. </a:t>
            </a:r>
          </a:p>
          <a:p>
            <a:pPr algn="just">
              <a:spcBef>
                <a:spcPts val="600"/>
              </a:spcBef>
              <a:buNone/>
            </a:pPr>
            <a:r>
              <a:rPr lang="en-US" altLang="zh-CN" dirty="0" smtClean="0"/>
              <a:t>1. </a:t>
            </a:r>
            <a:r>
              <a:rPr lang="en-US" altLang="zh-CN" spc="-10" dirty="0" smtClean="0"/>
              <a:t>The network will provide the gamut of computer services.</a:t>
            </a:r>
          </a:p>
          <a:p>
            <a:pPr algn="just">
              <a:spcBef>
                <a:spcPts val="600"/>
              </a:spcBef>
              <a:buNone/>
            </a:pPr>
            <a:r>
              <a:rPr lang="zh-CN" altLang="en-US" sz="2400" dirty="0" smtClean="0">
                <a:solidFill>
                  <a:srgbClr val="0070C0"/>
                </a:solidFill>
              </a:rPr>
              <a:t>     这个网络将提供全方位的计算机服务。</a:t>
            </a:r>
          </a:p>
          <a:p>
            <a:pPr algn="just">
              <a:spcBef>
                <a:spcPts val="600"/>
              </a:spcBef>
              <a:buNone/>
            </a:pPr>
            <a:r>
              <a:rPr lang="en-US" altLang="zh-CN" dirty="0" smtClean="0"/>
              <a:t>2. It does not cover the whole gamut of Scottish poetry.</a:t>
            </a:r>
          </a:p>
          <a:p>
            <a:pPr algn="just">
              <a:spcBef>
                <a:spcPts val="600"/>
              </a:spcBef>
              <a:buNone/>
            </a:pPr>
            <a:r>
              <a:rPr lang="zh-CN" altLang="en-US" dirty="0" smtClean="0"/>
              <a:t>    </a:t>
            </a:r>
            <a:r>
              <a:rPr lang="zh-CN" altLang="en-US" sz="2400" dirty="0" smtClean="0">
                <a:solidFill>
                  <a:srgbClr val="0070C0"/>
                </a:solidFill>
              </a:rPr>
              <a:t>它并未涵盖所有苏格兰诗歌。</a:t>
            </a:r>
            <a:endParaRPr lang="en-US" altLang="zh-CN" dirty="0" smtClean="0">
              <a:solidFill>
                <a:srgbClr val="0070C0"/>
              </a:solidFill>
            </a:endParaRPr>
          </a:p>
          <a:p>
            <a:pPr algn="just">
              <a:spcBef>
                <a:spcPts val="600"/>
              </a:spcBef>
              <a:buFont typeface="Wingdings" pitchFamily="2" charset="2"/>
              <a:buChar char="Ø"/>
            </a:pPr>
            <a:r>
              <a:rPr lang="en-US" altLang="zh-CN" b="1" dirty="0" smtClean="0">
                <a:latin typeface="Calibri" pitchFamily="34" charset="0"/>
              </a:rPr>
              <a:t>run the gamut (of sth.): </a:t>
            </a:r>
            <a:r>
              <a:rPr lang="en-US" altLang="zh-CN" dirty="0"/>
              <a:t>to </a:t>
            </a:r>
            <a:r>
              <a:rPr lang="en-US" altLang="zh-CN" dirty="0" smtClean="0">
                <a:latin typeface="Calibri" pitchFamily="34" charset="0"/>
              </a:rPr>
              <a:t>experience </a:t>
            </a:r>
            <a:r>
              <a:rPr lang="en-US" altLang="zh-CN" dirty="0" smtClean="0">
                <a:latin typeface="Calibri" pitchFamily="34" charset="0"/>
              </a:rPr>
              <a:t>or </a:t>
            </a:r>
            <a:r>
              <a:rPr lang="en-US" altLang="zh-CN" dirty="0"/>
              <a:t>to </a:t>
            </a:r>
            <a:r>
              <a:rPr lang="en-US" altLang="zh-CN" dirty="0" smtClean="0">
                <a:latin typeface="Calibri" pitchFamily="34" charset="0"/>
              </a:rPr>
              <a:t>perform </a:t>
            </a:r>
            <a:r>
              <a:rPr lang="en-US" altLang="zh-CN" dirty="0" smtClean="0">
                <a:latin typeface="Calibri" pitchFamily="34" charset="0"/>
              </a:rPr>
              <a:t>the complete range of sth.  </a:t>
            </a:r>
            <a:r>
              <a:rPr lang="zh-CN" altLang="en-US" sz="2400" dirty="0" smtClean="0">
                <a:solidFill>
                  <a:srgbClr val="0070C0"/>
                </a:solidFill>
                <a:latin typeface="Calibri" pitchFamily="34" charset="0"/>
              </a:rPr>
              <a:t>全过程</a:t>
            </a:r>
            <a:r>
              <a:rPr lang="en-US" altLang="zh-CN" dirty="0" smtClean="0">
                <a:solidFill>
                  <a:srgbClr val="0070C0"/>
                </a:solidFill>
                <a:latin typeface="Calibri" pitchFamily="34" charset="0"/>
              </a:rPr>
              <a:t> </a:t>
            </a:r>
          </a:p>
          <a:p>
            <a:pPr marL="363538" indent="-363538" algn="just">
              <a:spcBef>
                <a:spcPts val="600"/>
              </a:spcBef>
              <a:buSzTx/>
              <a:buFontTx/>
              <a:buNone/>
            </a:pPr>
            <a:r>
              <a:rPr lang="en-US" altLang="zh-CN" i="1" dirty="0" smtClean="0">
                <a:latin typeface="Calibri" pitchFamily="34" charset="0"/>
              </a:rPr>
              <a:t>e.g.</a:t>
            </a:r>
            <a:r>
              <a:rPr lang="en-US" altLang="zh-CN" dirty="0" smtClean="0">
                <a:latin typeface="Calibri" pitchFamily="34" charset="0"/>
              </a:rPr>
              <a:t> In his short life,</a:t>
            </a:r>
            <a:r>
              <a:rPr lang="zh-CN" altLang="en-US" dirty="0" smtClean="0">
                <a:latin typeface="Calibri" pitchFamily="34" charset="0"/>
              </a:rPr>
              <a:t> </a:t>
            </a:r>
            <a:r>
              <a:rPr lang="en-US" altLang="zh-CN" dirty="0" smtClean="0">
                <a:latin typeface="Calibri" pitchFamily="34" charset="0"/>
              </a:rPr>
              <a:t>he had run the entire gamut of crime, </a:t>
            </a:r>
            <a:endParaRPr lang="en-US" altLang="zh-CN" dirty="0" smtClean="0">
              <a:latin typeface="Calibri" pitchFamily="34" charset="0"/>
            </a:endParaRPr>
          </a:p>
          <a:p>
            <a:pPr marL="363538" indent="-363538" algn="just">
              <a:spcBef>
                <a:spcPts val="600"/>
              </a:spcBef>
              <a:buSzTx/>
              <a:buFontTx/>
              <a:buNone/>
            </a:pPr>
            <a:r>
              <a:rPr lang="en-US" altLang="zh-CN" dirty="0">
                <a:latin typeface="Calibri" pitchFamily="34" charset="0"/>
              </a:rPr>
              <a:t> </a:t>
            </a:r>
            <a:r>
              <a:rPr lang="en-US" altLang="zh-CN" dirty="0" smtClean="0">
                <a:latin typeface="Calibri" pitchFamily="34" charset="0"/>
              </a:rPr>
              <a:t>      </a:t>
            </a:r>
            <a:r>
              <a:rPr lang="en-US" altLang="zh-CN" dirty="0" smtClean="0">
                <a:latin typeface="Calibri" pitchFamily="34" charset="0"/>
              </a:rPr>
              <a:t>from </a:t>
            </a:r>
            <a:r>
              <a:rPr lang="en-US" altLang="zh-CN" dirty="0" smtClean="0">
                <a:latin typeface="Calibri" pitchFamily="34" charset="0"/>
              </a:rPr>
              <a:t>petty theft to murder. </a:t>
            </a:r>
          </a:p>
          <a:p>
            <a:pPr marL="363538" indent="-363538">
              <a:spcBef>
                <a:spcPts val="600"/>
              </a:spcBef>
              <a:buSzTx/>
              <a:buFontTx/>
              <a:buNone/>
            </a:pPr>
            <a:r>
              <a:rPr lang="zh-CN" altLang="en-US" dirty="0" smtClean="0">
                <a:solidFill>
                  <a:srgbClr val="0070C0"/>
                </a:solidFill>
                <a:latin typeface="Calibri" pitchFamily="34" charset="0"/>
              </a:rPr>
              <a:t>    </a:t>
            </a: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他</a:t>
            </a:r>
            <a:r>
              <a:rPr lang="zh-CN" altLang="en-US" sz="2400" dirty="0" smtClean="0">
                <a:solidFill>
                  <a:srgbClr val="0070C0"/>
                </a:solidFill>
                <a:latin typeface="Calibri" pitchFamily="34" charset="0"/>
              </a:rPr>
              <a:t>在短短的一生中，从小偷小摸到杀人，什么罪都犯过。</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7" action="ppaction://hlinksldjump"/>
          </p:cNvPr>
          <p:cNvPicPr>
            <a:picLocks noChangeAspect="1"/>
          </p:cNvPicPr>
          <p:nvPr/>
        </p:nvPicPr>
        <p:blipFill>
          <a:blip r:embed="rId8"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9" cstate="print"/>
          <a:srcRect/>
          <a:stretch>
            <a:fillRect/>
          </a:stretch>
        </p:blipFill>
        <p:spPr bwMode="auto">
          <a:xfrm>
            <a:off x="7163242" y="6272904"/>
            <a:ext cx="474663" cy="225425"/>
          </a:xfrm>
          <a:prstGeom prst="rect">
            <a:avLst/>
          </a:prstGeom>
          <a:noFill/>
          <a:ln w="9525">
            <a:noFill/>
            <a:miter lim="800000"/>
            <a:headEnd/>
            <a:tailEnd/>
          </a:ln>
        </p:spPr>
      </p:pic>
      <p:pic>
        <p:nvPicPr>
          <p:cNvPr id="8" name="Picture 27"/>
          <p:cNvPicPr>
            <a:picLocks noChangeAspect="1" noChangeArrowheads="1"/>
          </p:cNvPicPr>
          <p:nvPr/>
        </p:nvPicPr>
        <p:blipFill>
          <a:blip r:embed="rId10" cstate="print"/>
          <a:srcRect/>
          <a:stretch>
            <a:fillRect/>
          </a:stretch>
        </p:blipFill>
        <p:spPr bwMode="auto">
          <a:xfrm>
            <a:off x="1653076" y="736769"/>
            <a:ext cx="950643" cy="264068"/>
          </a:xfrm>
          <a:prstGeom prst="rect">
            <a:avLst/>
          </a:prstGeom>
          <a:noFill/>
          <a:ln w="9525" algn="ctr">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9" end="9"/>
                                            </p:txEl>
                                          </p:spTgt>
                                        </p:tgtEl>
                                        <p:attrNameLst>
                                          <p:attrName>style.visibility</p:attrName>
                                        </p:attrNameLst>
                                      </p:cBhvr>
                                      <p:to>
                                        <p:strVal val="visible"/>
                                      </p:to>
                                    </p:set>
                                    <p:animEffect transition="in" filter="dissolve">
                                      <p:cBhvr>
                                        <p:cTn id="17" dur="500"/>
                                        <p:tgtEl>
                                          <p:spTgt spid="15">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100000"/>
              </a:lnSpc>
              <a:buNone/>
            </a:pPr>
            <a:r>
              <a:rPr lang="en-US" sz="3200" b="1" dirty="0" smtClean="0"/>
              <a:t>each and every: </a:t>
            </a:r>
            <a:r>
              <a:rPr lang="en-US" dirty="0" smtClean="0"/>
              <a:t>used to emphasize that you are talking about every person or thing in a group</a:t>
            </a:r>
            <a:r>
              <a:rPr lang="en-US" sz="2400" dirty="0" smtClean="0">
                <a:solidFill>
                  <a:srgbClr val="0070C0"/>
                </a:solidFill>
              </a:rPr>
              <a:t> </a:t>
            </a:r>
            <a:r>
              <a:rPr lang="zh-CN" altLang="en-US" sz="2400" dirty="0" smtClean="0">
                <a:solidFill>
                  <a:srgbClr val="0070C0"/>
                </a:solidFill>
              </a:rPr>
              <a:t>每一个，无例外（用于加强语气）</a:t>
            </a:r>
            <a:endParaRPr lang="en-US" dirty="0" smtClean="0">
              <a:solidFill>
                <a:srgbClr val="0070C0"/>
              </a:solidFill>
            </a:endParaRPr>
          </a:p>
          <a:p>
            <a:pPr algn="just">
              <a:lnSpc>
                <a:spcPct val="100000"/>
              </a:lnSpc>
              <a:buNone/>
            </a:pPr>
            <a:r>
              <a:rPr lang="en-US" i="1" dirty="0" smtClean="0"/>
              <a:t>e.g. </a:t>
            </a:r>
          </a:p>
          <a:p>
            <a:pPr marL="515937" indent="-514350" algn="just">
              <a:lnSpc>
                <a:spcPct val="100000"/>
              </a:lnSpc>
              <a:buFont typeface="+mj-lt"/>
              <a:buAutoNum type="arabicPeriod"/>
            </a:pPr>
            <a:r>
              <a:rPr lang="en-US" altLang="zh-CN" dirty="0" smtClean="0"/>
              <a:t>The </a:t>
            </a:r>
            <a:r>
              <a:rPr lang="en-US" altLang="zh-CN" dirty="0" smtClean="0"/>
              <a:t>teacher must know the name of each and every pupil.</a:t>
            </a:r>
          </a:p>
          <a:p>
            <a:pPr algn="just">
              <a:lnSpc>
                <a:spcPct val="100000"/>
              </a:lnSpc>
              <a:buNone/>
            </a:pPr>
            <a:r>
              <a:rPr lang="zh-CN" altLang="en-US" sz="2400" dirty="0" smtClean="0">
                <a:solidFill>
                  <a:srgbClr val="0070C0"/>
                </a:solidFill>
              </a:rPr>
              <a:t>   </a:t>
            </a:r>
            <a:r>
              <a:rPr lang="zh-CN" altLang="en-US" sz="2400" dirty="0" smtClean="0">
                <a:solidFill>
                  <a:srgbClr val="0070C0"/>
                </a:solidFill>
              </a:rPr>
              <a:t>    教师</a:t>
            </a:r>
            <a:r>
              <a:rPr lang="zh-CN" altLang="en-US" sz="2400" dirty="0" smtClean="0">
                <a:solidFill>
                  <a:srgbClr val="0070C0"/>
                </a:solidFill>
              </a:rPr>
              <a:t>必须知道每个学生的名字。</a:t>
            </a:r>
            <a:endParaRPr lang="en-US" altLang="zh-CN" sz="2400" dirty="0" smtClean="0">
              <a:solidFill>
                <a:srgbClr val="0070C0"/>
              </a:solidFill>
            </a:endParaRPr>
          </a:p>
          <a:p>
            <a:pPr marL="515937" indent="-514350" algn="just">
              <a:lnSpc>
                <a:spcPct val="100000"/>
              </a:lnSpc>
              <a:buFont typeface="+mj-lt"/>
              <a:buAutoNum type="arabicPeriod" startAt="2"/>
            </a:pPr>
            <a:r>
              <a:rPr lang="en-US" altLang="zh-CN" dirty="0" smtClean="0"/>
              <a:t>This </a:t>
            </a:r>
            <a:r>
              <a:rPr lang="en-US" altLang="zh-CN" dirty="0" smtClean="0"/>
              <a:t>method attends to each and every aspect of the matter.  </a:t>
            </a:r>
          </a:p>
          <a:p>
            <a:pPr algn="just">
              <a:lnSpc>
                <a:spcPct val="100000"/>
              </a:lnSpc>
              <a:buNone/>
            </a:pPr>
            <a:r>
              <a:rPr lang="zh-CN" altLang="en-US" sz="2400" dirty="0" smtClean="0">
                <a:solidFill>
                  <a:srgbClr val="0070C0"/>
                </a:solidFill>
              </a:rPr>
              <a:t>    </a:t>
            </a:r>
            <a:r>
              <a:rPr lang="zh-CN" altLang="en-US" sz="2400" dirty="0" smtClean="0">
                <a:solidFill>
                  <a:srgbClr val="0070C0"/>
                </a:solidFill>
              </a:rPr>
              <a:t>    这</a:t>
            </a:r>
            <a:r>
              <a:rPr lang="zh-CN" altLang="en-US" sz="2400" dirty="0" smtClean="0">
                <a:solidFill>
                  <a:srgbClr val="0070C0"/>
                </a:solidFill>
              </a:rPr>
              <a:t>是个面面俱到的办法。</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5" action="ppaction://hlinksldjump"/>
          </p:cNvPr>
          <p:cNvPicPr>
            <a:picLocks noChangeAspect="1"/>
          </p:cNvPicPr>
          <p:nvPr/>
        </p:nvPicPr>
        <p:blipFill>
          <a:blip r:embed="rId6"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9" name="图片 5" descr="Back">
            <a:hlinkClick r:id="rId8" action="ppaction://hlinksldjump"/>
          </p:cNvPr>
          <p:cNvPicPr>
            <a:picLocks noChangeAspect="1" noChangeArrowheads="1"/>
          </p:cNvPicPr>
          <p:nvPr/>
        </p:nvPicPr>
        <p:blipFill>
          <a:blip r:embed="rId9"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100000"/>
              </a:lnSpc>
              <a:buNone/>
            </a:pPr>
            <a:r>
              <a:rPr lang="en-US" sz="3200" b="1" spc="-100" dirty="0" smtClean="0"/>
              <a:t>hold sb. / sth. back:</a:t>
            </a:r>
            <a:r>
              <a:rPr lang="en-US" sz="3200" spc="-100" dirty="0" smtClean="0"/>
              <a:t> </a:t>
            </a:r>
            <a:r>
              <a:rPr lang="en-US" altLang="zh-CN" dirty="0"/>
              <a:t>to </a:t>
            </a:r>
            <a:r>
              <a:rPr lang="en-US" spc="-100" dirty="0" smtClean="0"/>
              <a:t>stop </a:t>
            </a:r>
            <a:r>
              <a:rPr lang="en-US" altLang="zh-CN" spc="-100" dirty="0"/>
              <a:t>sb</a:t>
            </a:r>
            <a:r>
              <a:rPr lang="en-US" altLang="zh-CN" spc="-100" dirty="0" smtClean="0"/>
              <a:t>. </a:t>
            </a:r>
            <a:r>
              <a:rPr lang="en-US" spc="-100" dirty="0" smtClean="0"/>
              <a:t>or </a:t>
            </a:r>
            <a:r>
              <a:rPr lang="en-US" altLang="zh-CN" spc="-100" dirty="0" err="1" smtClean="0"/>
              <a:t>sth</a:t>
            </a:r>
            <a:r>
              <a:rPr lang="en-US" altLang="zh-CN" spc="-100" dirty="0"/>
              <a:t>. </a:t>
            </a:r>
            <a:r>
              <a:rPr lang="en-US" spc="-100" dirty="0" smtClean="0"/>
              <a:t>from </a:t>
            </a:r>
            <a:r>
              <a:rPr lang="en-US" spc="-100" dirty="0" smtClean="0"/>
              <a:t>succeeding as they </a:t>
            </a:r>
            <a:r>
              <a:rPr lang="en-US" dirty="0" smtClean="0"/>
              <a:t>should  </a:t>
            </a:r>
            <a:r>
              <a:rPr lang="zh-CN" altLang="en-US" sz="2400" dirty="0" smtClean="0">
                <a:solidFill>
                  <a:srgbClr val="0070C0"/>
                </a:solidFill>
                <a:latin typeface="+mn-ea"/>
              </a:rPr>
              <a:t>阻碍</a:t>
            </a:r>
            <a:r>
              <a:rPr lang="en-US" altLang="zh-CN" sz="2400" dirty="0" smtClean="0">
                <a:solidFill>
                  <a:srgbClr val="0070C0"/>
                </a:solidFill>
                <a:latin typeface="+mn-ea"/>
              </a:rPr>
              <a:t>…</a:t>
            </a:r>
            <a:r>
              <a:rPr lang="zh-CN" altLang="en-US" sz="2400" dirty="0" smtClean="0">
                <a:solidFill>
                  <a:srgbClr val="0070C0"/>
                </a:solidFill>
                <a:latin typeface="+mn-ea"/>
              </a:rPr>
              <a:t>的成功（或发展）</a:t>
            </a:r>
            <a:endParaRPr lang="en-US" dirty="0" smtClean="0">
              <a:solidFill>
                <a:srgbClr val="0070C0"/>
              </a:solidFill>
              <a:latin typeface="+mn-ea"/>
            </a:endParaRPr>
          </a:p>
          <a:p>
            <a:pPr marL="363538" indent="-363538">
              <a:lnSpc>
                <a:spcPct val="100000"/>
              </a:lnSpc>
              <a:buNone/>
            </a:pPr>
            <a:r>
              <a:rPr lang="en-US" altLang="zh-CN" i="1" dirty="0" smtClean="0">
                <a:latin typeface="Calibri" pitchFamily="34" charset="0"/>
              </a:rPr>
              <a:t>e.g.</a:t>
            </a:r>
            <a:r>
              <a:rPr lang="en-US" altLang="zh-CN" dirty="0" smtClean="0">
                <a:latin typeface="Calibri" pitchFamily="34" charset="0"/>
              </a:rPr>
              <a:t> </a:t>
            </a:r>
          </a:p>
          <a:p>
            <a:pPr marL="514350" indent="-514350" algn="just">
              <a:lnSpc>
                <a:spcPct val="100000"/>
              </a:lnSpc>
              <a:buFont typeface="+mj-lt"/>
              <a:buAutoNum type="arabicPeriod"/>
            </a:pPr>
            <a:r>
              <a:rPr lang="en-US" altLang="en-US" dirty="0" smtClean="0">
                <a:latin typeface="Calibri" pitchFamily="34" charset="0"/>
              </a:rPr>
              <a:t>Such </a:t>
            </a:r>
            <a:r>
              <a:rPr lang="en-US" altLang="en-US" dirty="0" smtClean="0">
                <a:latin typeface="Calibri" pitchFamily="34" charset="0"/>
              </a:rPr>
              <a:t>despicable </a:t>
            </a:r>
            <a:r>
              <a:rPr lang="en-US" altLang="en-US" dirty="0" err="1" smtClean="0">
                <a:latin typeface="Calibri" pitchFamily="34" charset="0"/>
              </a:rPr>
              <a:t>behavio</a:t>
            </a:r>
            <a:r>
              <a:rPr lang="en-US" altLang="zh-CN" dirty="0" err="1" smtClean="0">
                <a:latin typeface="Calibri" pitchFamily="34" charset="0"/>
              </a:rPr>
              <a:t>u</a:t>
            </a:r>
            <a:r>
              <a:rPr lang="en-US" altLang="en-US" dirty="0" err="1" smtClean="0">
                <a:latin typeface="Calibri" pitchFamily="34" charset="0"/>
              </a:rPr>
              <a:t>r</a:t>
            </a:r>
            <a:r>
              <a:rPr lang="en-US" altLang="en-US" dirty="0" smtClean="0">
                <a:latin typeface="Calibri" pitchFamily="34" charset="0"/>
              </a:rPr>
              <a:t>, can not hold back the friendship of the Chinese and British People.  </a:t>
            </a:r>
          </a:p>
          <a:p>
            <a:pPr marL="363538" indent="-363538" algn="just">
              <a:lnSpc>
                <a:spcPct val="100000"/>
              </a:lnSpc>
              <a:buNone/>
            </a:pPr>
            <a:r>
              <a:rPr lang="zh-CN" altLang="en-US" dirty="0" smtClean="0">
                <a:latin typeface="Calibri" pitchFamily="34" charset="0"/>
              </a:rPr>
              <a:t>      </a:t>
            </a:r>
            <a:r>
              <a:rPr lang="zh-CN" altLang="en-US" sz="2400" dirty="0" smtClean="0">
                <a:solidFill>
                  <a:srgbClr val="0070C0"/>
                </a:solidFill>
                <a:latin typeface="Calibri" pitchFamily="34" charset="0"/>
              </a:rPr>
              <a:t>这些卑鄙的伎俩阻挡不了中英两国人民的友谊。</a:t>
            </a:r>
            <a:endParaRPr lang="en-US" altLang="zh-CN" dirty="0" smtClean="0">
              <a:solidFill>
                <a:srgbClr val="0070C0"/>
              </a:solidFill>
              <a:latin typeface="Calibri" pitchFamily="34" charset="0"/>
            </a:endParaRPr>
          </a:p>
          <a:p>
            <a:pPr marL="514350" indent="-514350" algn="just">
              <a:lnSpc>
                <a:spcPct val="100000"/>
              </a:lnSpc>
              <a:buFont typeface="+mj-lt"/>
              <a:buAutoNum type="arabicPeriod" startAt="2"/>
            </a:pPr>
            <a:r>
              <a:rPr lang="en-US" altLang="en-US" dirty="0" smtClean="0">
                <a:latin typeface="Calibri" pitchFamily="34" charset="0"/>
              </a:rPr>
              <a:t>Long-term water shortages can hold economic development back.</a:t>
            </a:r>
          </a:p>
          <a:p>
            <a:pPr marL="363538" indent="-363538">
              <a:lnSpc>
                <a:spcPct val="100000"/>
              </a:lnSpc>
              <a:buNone/>
            </a:pPr>
            <a:r>
              <a:rPr lang="en-US" altLang="zh-CN" dirty="0" smtClean="0">
                <a:latin typeface="Calibri" pitchFamily="34" charset="0"/>
              </a:rPr>
              <a:t>      </a:t>
            </a:r>
            <a:r>
              <a:rPr lang="zh-CN" altLang="en-US" sz="2400" dirty="0" smtClean="0">
                <a:solidFill>
                  <a:srgbClr val="0070C0"/>
                </a:solidFill>
                <a:latin typeface="Calibri" pitchFamily="34" charset="0"/>
              </a:rPr>
              <a:t>长期</a:t>
            </a:r>
            <a:r>
              <a:rPr lang="zh-CN" altLang="en-US" sz="2400" dirty="0" smtClean="0">
                <a:solidFill>
                  <a:srgbClr val="0070C0"/>
                </a:solidFill>
                <a:latin typeface="Calibri" pitchFamily="34" charset="0"/>
              </a:rPr>
              <a:t>的缺水会阻碍经济的发展。</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5" action="ppaction://hlinksldjump"/>
          </p:cNvPr>
          <p:cNvPicPr>
            <a:picLocks noChangeAspect="1"/>
          </p:cNvPicPr>
          <p:nvPr/>
        </p:nvPicPr>
        <p:blipFill>
          <a:blip r:embed="rId6"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图片 5" descr="Back">
            <a:hlinkClick r:id="rId8" action="ppaction://hlinksldjump"/>
          </p:cNvPr>
          <p:cNvPicPr>
            <a:picLocks noChangeAspect="1" noChangeArrowheads="1"/>
          </p:cNvPicPr>
          <p:nvPr/>
        </p:nvPicPr>
        <p:blipFill>
          <a:blip r:embed="rId9"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4101" name="图片 5" descr="Back">
            <a:hlinkClick r:id="rId3" action="ppaction://hlinksldjump"/>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56513" y="47625"/>
            <a:ext cx="558800" cy="393700"/>
          </a:xfrm>
          <a:prstGeom prst="rect">
            <a:avLst/>
          </a:prstGeom>
          <a:noFill/>
          <a:ln>
            <a:noFill/>
          </a:ln>
          <a:scene3d>
            <a:camera prst="orthographicFront"/>
            <a:lightRig rig="threePt" dir="t"/>
          </a:scene3d>
          <a:sp3d>
            <a:bevelT/>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sp>
        <p:nvSpPr>
          <p:cNvPr id="4100" name="文本框 4"/>
          <p:cNvSpPr txBox="1">
            <a:spLocks noChangeArrowheads="1"/>
          </p:cNvSpPr>
          <p:nvPr/>
        </p:nvSpPr>
        <p:spPr bwMode="auto">
          <a:xfrm>
            <a:off x="184150" y="74613"/>
            <a:ext cx="2216150" cy="460375"/>
          </a:xfrm>
          <a:prstGeom prst="rect">
            <a:avLst/>
          </a:prstGeom>
          <a:noFill/>
          <a:ln w="9525">
            <a:noFill/>
            <a:miter lim="800000"/>
            <a:headEnd/>
            <a:tailEnd/>
          </a:ln>
        </p:spPr>
        <p:txBody>
          <a:bodyPr>
            <a:spAutoFit/>
          </a:bodyPr>
          <a:lstStyle/>
          <a:p>
            <a:pPr algn="l" rtl="0" fontAlgn="base">
              <a:spcBef>
                <a:spcPct val="0"/>
              </a:spcBef>
              <a:spcAft>
                <a:spcPct val="0"/>
              </a:spcAft>
              <a:buFont typeface="Arial" charset="0"/>
              <a:buNone/>
            </a:pPr>
            <a:r>
              <a:rPr lang="en-US" altLang="zh-CN" sz="2400" kern="1200">
                <a:solidFill>
                  <a:prstClr val="white"/>
                </a:solidFill>
                <a:latin typeface="Arial Black" pitchFamily="34" charset="0"/>
                <a:ea typeface="宋体" pitchFamily="2" charset="-122"/>
                <a:cs typeface="+mn-cs"/>
              </a:rPr>
              <a:t>Warming Up</a:t>
            </a:r>
          </a:p>
        </p:txBody>
      </p:sp>
      <p:sp>
        <p:nvSpPr>
          <p:cNvPr id="10" name="内容占位符 2"/>
          <p:cNvSpPr>
            <a:spLocks noGrp="1"/>
          </p:cNvSpPr>
          <p:nvPr>
            <p:ph idx="1"/>
          </p:nvPr>
        </p:nvSpPr>
        <p:spPr>
          <a:xfrm>
            <a:off x="184150" y="1085850"/>
            <a:ext cx="8834438" cy="5607050"/>
          </a:xfrm>
        </p:spPr>
        <p:txBody>
          <a:bodyPr/>
          <a:lstStyle/>
          <a:p>
            <a:pPr marL="358775">
              <a:spcBef>
                <a:spcPct val="10000"/>
              </a:spcBef>
              <a:buNone/>
            </a:pPr>
            <a:r>
              <a:rPr lang="en-US" altLang="zh-CN" dirty="0" smtClean="0">
                <a:cs typeface="MV Boli" pitchFamily="2" charset="0"/>
              </a:rPr>
              <a:t>A father says “I love you”</a:t>
            </a:r>
          </a:p>
          <a:p>
            <a:pPr marL="358775">
              <a:spcBef>
                <a:spcPct val="10000"/>
              </a:spcBef>
              <a:buNone/>
            </a:pPr>
            <a:r>
              <a:rPr lang="en-US" altLang="zh-CN" dirty="0" smtClean="0">
                <a:cs typeface="MV Boli" pitchFamily="2" charset="0"/>
              </a:rPr>
              <a:t>With his strong </a:t>
            </a:r>
            <a:r>
              <a:rPr lang="en-US" altLang="zh-CN" u="sng" dirty="0" smtClean="0">
                <a:solidFill>
                  <a:srgbClr val="C00000"/>
                </a:solidFill>
              </a:rPr>
              <a:t>helping</a:t>
            </a:r>
            <a:r>
              <a:rPr lang="en-US" altLang="zh-CN" dirty="0" smtClean="0">
                <a:cs typeface="MV Boli" pitchFamily="2" charset="0"/>
              </a:rPr>
              <a:t> hands </a:t>
            </a:r>
          </a:p>
          <a:p>
            <a:pPr marL="358775">
              <a:spcBef>
                <a:spcPct val="10000"/>
              </a:spcBef>
              <a:buNone/>
            </a:pPr>
            <a:r>
              <a:rPr lang="en-US" altLang="zh-CN" dirty="0" smtClean="0">
                <a:cs typeface="MV Boli" pitchFamily="2" charset="0"/>
              </a:rPr>
              <a:t>With a smile when </a:t>
            </a:r>
            <a:r>
              <a:rPr lang="en-US" altLang="zh-CN" dirty="0" smtClean="0">
                <a:cs typeface="MV Boli" pitchFamily="2" charset="0"/>
              </a:rPr>
              <a:t>you’re </a:t>
            </a:r>
            <a:r>
              <a:rPr lang="en-US" altLang="zh-CN" dirty="0" smtClean="0">
                <a:cs typeface="MV Boli" pitchFamily="2" charset="0"/>
              </a:rPr>
              <a:t>in trouble</a:t>
            </a:r>
          </a:p>
          <a:p>
            <a:pPr marL="358775">
              <a:spcBef>
                <a:spcPct val="10000"/>
              </a:spcBef>
              <a:buNone/>
            </a:pPr>
            <a:r>
              <a:rPr lang="en-US" altLang="zh-CN" dirty="0" smtClean="0">
                <a:cs typeface="MV Boli" pitchFamily="2" charset="0"/>
              </a:rPr>
              <a:t>With the way he </a:t>
            </a:r>
            <a:r>
              <a:rPr lang="en-US" altLang="zh-CN" u="sng" dirty="0" smtClean="0">
                <a:solidFill>
                  <a:srgbClr val="C00000"/>
                </a:solidFill>
              </a:rPr>
              <a:t>understands</a:t>
            </a:r>
            <a:r>
              <a:rPr lang="en-US" altLang="zh-CN" dirty="0" smtClean="0">
                <a:cs typeface="MV Boli" pitchFamily="2" charset="0"/>
              </a:rPr>
              <a:t>.</a:t>
            </a:r>
          </a:p>
          <a:p>
            <a:pPr marL="358775">
              <a:spcBef>
                <a:spcPct val="10000"/>
              </a:spcBef>
              <a:buNone/>
            </a:pPr>
            <a:r>
              <a:rPr lang="en-US" altLang="zh-CN" dirty="0" smtClean="0">
                <a:cs typeface="MV Boli" pitchFamily="2" charset="0"/>
              </a:rPr>
              <a:t>He says “I love you” haltingly,</a:t>
            </a:r>
          </a:p>
          <a:p>
            <a:pPr marL="358775">
              <a:spcBef>
                <a:spcPct val="10000"/>
              </a:spcBef>
              <a:buNone/>
            </a:pPr>
            <a:r>
              <a:rPr lang="en-US" altLang="zh-CN" dirty="0" smtClean="0">
                <a:cs typeface="MV Boli" pitchFamily="2" charset="0"/>
              </a:rPr>
              <a:t>With awkward </a:t>
            </a:r>
            <a:r>
              <a:rPr lang="en-US" altLang="zh-CN" u="sng" dirty="0" smtClean="0">
                <a:solidFill>
                  <a:srgbClr val="C00000"/>
                </a:solidFill>
              </a:rPr>
              <a:t>tenderness</a:t>
            </a:r>
            <a:r>
              <a:rPr lang="en-US" altLang="zh-CN" dirty="0">
                <a:cs typeface="MV Boli" pitchFamily="2" charset="0"/>
              </a:rPr>
              <a:t>.</a:t>
            </a:r>
            <a:r>
              <a:rPr lang="en-US" altLang="zh-CN" dirty="0" smtClean="0">
                <a:solidFill>
                  <a:srgbClr val="FF5050"/>
                </a:solidFill>
                <a:cs typeface="MV Boli" pitchFamily="2" charset="0"/>
              </a:rPr>
              <a:t> </a:t>
            </a:r>
            <a:endParaRPr lang="en-US" altLang="zh-CN" dirty="0" smtClean="0">
              <a:solidFill>
                <a:srgbClr val="FF5050"/>
              </a:solidFill>
              <a:cs typeface="MV Boli" pitchFamily="2" charset="0"/>
            </a:endParaRPr>
          </a:p>
          <a:p>
            <a:pPr marL="358775">
              <a:spcBef>
                <a:spcPct val="10000"/>
              </a:spcBef>
              <a:buNone/>
            </a:pPr>
            <a:r>
              <a:rPr lang="en-US" altLang="zh-CN" dirty="0" smtClean="0">
                <a:cs typeface="MV Boli" pitchFamily="2" charset="0"/>
              </a:rPr>
              <a:t>It’s </a:t>
            </a:r>
            <a:r>
              <a:rPr lang="en-US" altLang="zh-CN" dirty="0" smtClean="0">
                <a:cs typeface="MV Boli" pitchFamily="2" charset="0"/>
              </a:rPr>
              <a:t>hard to help a four-year-old into a party dress!</a:t>
            </a:r>
          </a:p>
          <a:p>
            <a:pPr marL="358775">
              <a:spcBef>
                <a:spcPct val="10000"/>
              </a:spcBef>
              <a:buNone/>
            </a:pPr>
            <a:r>
              <a:rPr lang="en-US" altLang="zh-CN" dirty="0" smtClean="0">
                <a:cs typeface="MV Boli" pitchFamily="2" charset="0"/>
              </a:rPr>
              <a:t>He speaks his love </a:t>
            </a:r>
            <a:r>
              <a:rPr lang="en-US" altLang="zh-CN" u="sng" dirty="0" smtClean="0">
                <a:solidFill>
                  <a:srgbClr val="C00000"/>
                </a:solidFill>
              </a:rPr>
              <a:t>unselfishly</a:t>
            </a:r>
            <a:endParaRPr lang="en-US" altLang="zh-CN" dirty="0" smtClean="0">
              <a:solidFill>
                <a:srgbClr val="C00000"/>
              </a:solidFill>
              <a:cs typeface="MV Boli" pitchFamily="2" charset="0"/>
            </a:endParaRPr>
          </a:p>
          <a:p>
            <a:pPr marL="358775">
              <a:spcBef>
                <a:spcPct val="10000"/>
              </a:spcBef>
              <a:buNone/>
            </a:pPr>
            <a:r>
              <a:rPr lang="en-US" altLang="zh-CN" dirty="0" smtClean="0">
                <a:cs typeface="MV Boli" pitchFamily="2" charset="0"/>
              </a:rPr>
              <a:t>By giving all he can</a:t>
            </a:r>
          </a:p>
          <a:p>
            <a:pPr marL="358775">
              <a:spcBef>
                <a:spcPct val="10000"/>
              </a:spcBef>
              <a:buNone/>
            </a:pPr>
            <a:r>
              <a:rPr lang="en-US" altLang="zh-CN" dirty="0" smtClean="0">
                <a:cs typeface="MV Boli" pitchFamily="2" charset="0"/>
              </a:rPr>
              <a:t>To make some </a:t>
            </a:r>
            <a:r>
              <a:rPr lang="en-US" altLang="zh-CN" u="sng" dirty="0" smtClean="0">
                <a:solidFill>
                  <a:srgbClr val="C00000"/>
                </a:solidFill>
              </a:rPr>
              <a:t>secret</a:t>
            </a:r>
            <a:r>
              <a:rPr lang="en-US" altLang="zh-CN" dirty="0" smtClean="0">
                <a:cs typeface="MV Boli" pitchFamily="2" charset="0"/>
              </a:rPr>
              <a:t> dream come true,</a:t>
            </a:r>
          </a:p>
          <a:p>
            <a:pPr marL="358775">
              <a:spcBef>
                <a:spcPct val="10000"/>
              </a:spcBef>
              <a:buNone/>
            </a:pPr>
            <a:r>
              <a:rPr lang="en-US" altLang="zh-CN" dirty="0" smtClean="0">
                <a:cs typeface="MV Boli" pitchFamily="2" charset="0"/>
              </a:rPr>
              <a:t>Or follow through a plan.</a:t>
            </a:r>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pic>
        <p:nvPicPr>
          <p:cNvPr id="4102" name="图片 10" descr="MORE"/>
          <p:cNvPicPr>
            <a:picLocks noChangeAspect="1" noChangeArrowheads="1"/>
          </p:cNvPicPr>
          <p:nvPr/>
        </p:nvPicPr>
        <p:blipFill>
          <a:blip r:embed="rId7" cstate="print"/>
          <a:srcRect/>
          <a:stretch>
            <a:fillRect/>
          </a:stretch>
        </p:blipFill>
        <p:spPr bwMode="auto">
          <a:xfrm>
            <a:off x="7991475" y="6237288"/>
            <a:ext cx="912813" cy="2286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dissolve">
                                      <p:cBhvr>
                                        <p:cTn id="7" dur="10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nSpc>
                <a:spcPct val="100000"/>
              </a:lnSpc>
              <a:buNone/>
            </a:pPr>
            <a:r>
              <a:rPr lang="en-US" sz="3200" b="1" dirty="0" smtClean="0"/>
              <a:t>see to: </a:t>
            </a:r>
            <a:r>
              <a:rPr lang="en-US" altLang="zh-CN" dirty="0"/>
              <a:t>to </a:t>
            </a:r>
            <a:r>
              <a:rPr lang="en-US" dirty="0" smtClean="0"/>
              <a:t>deal </a:t>
            </a:r>
            <a:r>
              <a:rPr lang="en-US" dirty="0" smtClean="0"/>
              <a:t>with or take charge of sb. or sth. </a:t>
            </a:r>
            <a:r>
              <a:rPr lang="zh-CN" altLang="en-US" sz="2400" dirty="0" smtClean="0">
                <a:solidFill>
                  <a:srgbClr val="0070C0"/>
                </a:solidFill>
              </a:rPr>
              <a:t>办理；照料</a:t>
            </a:r>
            <a:endParaRPr lang="en-US" dirty="0" smtClean="0">
              <a:solidFill>
                <a:srgbClr val="0070C0"/>
              </a:solidFill>
            </a:endParaRPr>
          </a:p>
          <a:p>
            <a:pPr marL="355600" indent="-355600">
              <a:lnSpc>
                <a:spcPct val="100000"/>
              </a:lnSpc>
              <a:buSzTx/>
              <a:buFontTx/>
              <a:buNone/>
            </a:pPr>
            <a:r>
              <a:rPr lang="en-US" altLang="zh-CN" i="1" dirty="0" smtClean="0">
                <a:latin typeface="Calibri" pitchFamily="34" charset="0"/>
              </a:rPr>
              <a:t>e.g.</a:t>
            </a:r>
            <a:r>
              <a:rPr lang="en-US" altLang="zh-CN" dirty="0" smtClean="0">
                <a:latin typeface="Calibri" pitchFamily="34" charset="0"/>
              </a:rPr>
              <a:t> </a:t>
            </a:r>
          </a:p>
          <a:p>
            <a:pPr marL="514350" indent="-514350">
              <a:lnSpc>
                <a:spcPct val="100000"/>
              </a:lnSpc>
              <a:buSzTx/>
              <a:buFont typeface="+mj-lt"/>
              <a:buAutoNum type="arabicPeriod"/>
            </a:pPr>
            <a:r>
              <a:rPr lang="en-US" altLang="zh-CN" dirty="0" smtClean="0">
                <a:latin typeface="Calibri" pitchFamily="34" charset="0"/>
              </a:rPr>
              <a:t>This </a:t>
            </a:r>
            <a:r>
              <a:rPr lang="en-US" altLang="zh-CN" dirty="0" smtClean="0">
                <a:latin typeface="Calibri" pitchFamily="34" charset="0"/>
              </a:rPr>
              <a:t>machine isn’t working; get a mechanic to see to it. </a:t>
            </a:r>
          </a:p>
          <a:p>
            <a:pPr marL="355600" indent="-355600">
              <a:lnSpc>
                <a:spcPct val="100000"/>
              </a:lnSpc>
              <a:buSzTx/>
              <a:buFontTx/>
              <a:buNone/>
            </a:pPr>
            <a:r>
              <a:rPr lang="zh-CN" altLang="en-US" dirty="0" smtClean="0">
                <a:solidFill>
                  <a:srgbClr val="0070C0"/>
                </a:solidFill>
                <a:latin typeface="Calibri" pitchFamily="34" charset="0"/>
              </a:rPr>
              <a:t>    </a:t>
            </a: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这台机器坏了，找技工来修理一下吧</a:t>
            </a:r>
            <a:r>
              <a:rPr lang="zh-CN" altLang="en-US" sz="2400" dirty="0" smtClean="0">
                <a:solidFill>
                  <a:srgbClr val="0070C0"/>
                </a:solidFill>
                <a:latin typeface="仿宋" pitchFamily="49" charset="-122"/>
                <a:ea typeface="仿宋" pitchFamily="49" charset="-122"/>
              </a:rPr>
              <a:t>。</a:t>
            </a:r>
            <a:r>
              <a:rPr lang="zh-CN" altLang="en-US" sz="2400" dirty="0" smtClean="0">
                <a:solidFill>
                  <a:srgbClr val="0070C0"/>
                </a:solidFill>
                <a:latin typeface="Calibri" pitchFamily="34" charset="0"/>
              </a:rPr>
              <a:t> </a:t>
            </a:r>
          </a:p>
          <a:p>
            <a:pPr marL="514350" indent="-514350" algn="just">
              <a:lnSpc>
                <a:spcPct val="100000"/>
              </a:lnSpc>
              <a:buSzTx/>
              <a:buFont typeface="+mj-lt"/>
              <a:buAutoNum type="arabicPeriod" startAt="2"/>
            </a:pPr>
            <a:r>
              <a:rPr lang="en-US" altLang="zh-CN" dirty="0" smtClean="0">
                <a:latin typeface="Calibri" pitchFamily="34" charset="0"/>
              </a:rPr>
              <a:t>Will </a:t>
            </a:r>
            <a:r>
              <a:rPr lang="en-US" altLang="zh-CN" dirty="0" smtClean="0">
                <a:latin typeface="Calibri" pitchFamily="34" charset="0"/>
              </a:rPr>
              <a:t>you see to the arrangements for the next committee meeting? </a:t>
            </a:r>
          </a:p>
          <a:p>
            <a:pPr marL="355600" indent="-355600">
              <a:lnSpc>
                <a:spcPct val="100000"/>
              </a:lnSpc>
              <a:buSzTx/>
              <a:buFontTx/>
              <a:buNone/>
            </a:pPr>
            <a:r>
              <a:rPr lang="zh-CN" altLang="en-US" sz="2400" dirty="0" smtClean="0">
                <a:latin typeface="Calibri" pitchFamily="34" charset="0"/>
              </a:rPr>
              <a:t>     </a:t>
            </a:r>
            <a:r>
              <a:rPr lang="zh-CN" altLang="en-US" sz="2400" dirty="0" smtClean="0">
                <a:latin typeface="Calibri" pitchFamily="34" charset="0"/>
              </a:rPr>
              <a:t>   </a:t>
            </a:r>
            <a:r>
              <a:rPr lang="zh-CN" altLang="en-US" sz="2400" dirty="0" smtClean="0">
                <a:solidFill>
                  <a:srgbClr val="0070C0"/>
                </a:solidFill>
                <a:latin typeface="Calibri" pitchFamily="34" charset="0"/>
              </a:rPr>
              <a:t>你</a:t>
            </a:r>
            <a:r>
              <a:rPr lang="zh-CN" altLang="en-US" sz="2400" dirty="0" smtClean="0">
                <a:solidFill>
                  <a:srgbClr val="0070C0"/>
                </a:solidFill>
                <a:latin typeface="Calibri" pitchFamily="34" charset="0"/>
              </a:rPr>
              <a:t>来处理下次委员会会议安排，好吗</a:t>
            </a:r>
            <a:r>
              <a:rPr lang="en-US" altLang="zh-CN" sz="2400" dirty="0" smtClean="0">
                <a:solidFill>
                  <a:srgbClr val="0070C0"/>
                </a:solidFill>
                <a:latin typeface="宋体" pitchFamily="2" charset="-122"/>
              </a:rPr>
              <a:t>? </a:t>
            </a:r>
            <a:endParaRPr lang="en-US" altLang="zh-CN" sz="2000" dirty="0" smtClean="0">
              <a:solidFill>
                <a:srgbClr val="0070C0"/>
              </a:solidFill>
              <a:latin typeface="宋体" pitchFamily="2" charset="-122"/>
            </a:endParaRPr>
          </a:p>
          <a:p>
            <a:pPr marL="355600" indent="-355600">
              <a:lnSpc>
                <a:spcPct val="100000"/>
              </a:lnSpc>
              <a:buClr>
                <a:schemeClr val="tx1"/>
              </a:buClr>
              <a:buSzTx/>
              <a:buFont typeface="Wingdings" pitchFamily="2" charset="2"/>
              <a:buChar char="Ø"/>
            </a:pPr>
            <a:r>
              <a:rPr lang="en-US" altLang="zh-CN" b="1" dirty="0" smtClean="0">
                <a:latin typeface="Calibri" pitchFamily="34" charset="0"/>
              </a:rPr>
              <a:t>see to it that ...</a:t>
            </a:r>
            <a:r>
              <a:rPr lang="en-US" altLang="zh-CN" b="1" dirty="0" smtClean="0"/>
              <a:t> </a:t>
            </a:r>
            <a:r>
              <a:rPr lang="zh-CN" altLang="en-US" sz="2400" dirty="0" smtClean="0">
                <a:solidFill>
                  <a:srgbClr val="0070C0"/>
                </a:solidFill>
              </a:rPr>
              <a:t>一定</a:t>
            </a:r>
            <a:r>
              <a:rPr lang="zh-CN" altLang="en-US" sz="2400" dirty="0" smtClean="0">
                <a:solidFill>
                  <a:srgbClr val="0070C0"/>
                </a:solidFill>
              </a:rPr>
              <a:t>注意</a:t>
            </a:r>
            <a:r>
              <a:rPr lang="zh-CN" altLang="en-US" sz="2400" dirty="0" smtClean="0">
                <a:solidFill>
                  <a:srgbClr val="0070C0"/>
                </a:solidFill>
              </a:rPr>
              <a:t>到</a:t>
            </a:r>
            <a:r>
              <a:rPr lang="en-US" altLang="zh-CN" sz="2400" dirty="0" smtClean="0">
                <a:solidFill>
                  <a:srgbClr val="0070C0"/>
                </a:solidFill>
                <a:latin typeface="宋体"/>
              </a:rPr>
              <a:t>…</a:t>
            </a:r>
            <a:r>
              <a:rPr lang="zh-CN" altLang="en-US" sz="2400" dirty="0" smtClean="0">
                <a:solidFill>
                  <a:srgbClr val="0070C0"/>
                </a:solidFill>
              </a:rPr>
              <a:t>；</a:t>
            </a:r>
            <a:r>
              <a:rPr lang="zh-CN" altLang="en-US" sz="2400" dirty="0" smtClean="0">
                <a:solidFill>
                  <a:srgbClr val="0070C0"/>
                </a:solidFill>
              </a:rPr>
              <a:t>务必</a:t>
            </a:r>
            <a:r>
              <a:rPr lang="en-US" altLang="zh-CN" sz="2400" dirty="0" smtClean="0">
                <a:solidFill>
                  <a:srgbClr val="0070C0"/>
                </a:solidFill>
                <a:latin typeface="宋体"/>
              </a:rPr>
              <a:t>…</a:t>
            </a:r>
            <a:endParaRPr lang="en-US" altLang="zh-CN" sz="2400" dirty="0" smtClean="0">
              <a:solidFill>
                <a:srgbClr val="0070C0"/>
              </a:solidFill>
            </a:endParaRPr>
          </a:p>
          <a:p>
            <a:pPr marL="355600" indent="-355600">
              <a:lnSpc>
                <a:spcPct val="100000"/>
              </a:lnSpc>
              <a:buClr>
                <a:schemeClr val="tx1"/>
              </a:buClr>
              <a:buSzTx/>
              <a:buNone/>
            </a:pPr>
            <a:r>
              <a:rPr lang="en-US" altLang="zh-CN" i="1" dirty="0" smtClean="0">
                <a:latin typeface="Calibri" pitchFamily="34" charset="0"/>
              </a:rPr>
              <a:t>e.g.</a:t>
            </a:r>
            <a:r>
              <a:rPr lang="en-US" altLang="zh-CN" dirty="0" smtClean="0">
                <a:latin typeface="Calibri" pitchFamily="34" charset="0"/>
              </a:rPr>
              <a:t> See to it that you’re ready on time!</a:t>
            </a:r>
            <a:r>
              <a:rPr lang="en-US" altLang="zh-CN" dirty="0" smtClean="0"/>
              <a:t> </a:t>
            </a:r>
          </a:p>
          <a:p>
            <a:pPr marL="355600" indent="-355600">
              <a:lnSpc>
                <a:spcPct val="100000"/>
              </a:lnSpc>
              <a:buNone/>
            </a:pPr>
            <a:r>
              <a:rPr lang="zh-CN" altLang="en-US" dirty="0" smtClean="0"/>
              <a:t>     </a:t>
            </a:r>
            <a:r>
              <a:rPr lang="zh-CN" altLang="en-US" dirty="0" smtClean="0"/>
              <a:t>   </a:t>
            </a:r>
            <a:r>
              <a:rPr lang="zh-CN" altLang="en-US" sz="2400" dirty="0" smtClean="0">
                <a:solidFill>
                  <a:srgbClr val="0070C0"/>
                </a:solidFill>
              </a:rPr>
              <a:t>到时候</a:t>
            </a:r>
            <a:r>
              <a:rPr lang="zh-CN" altLang="en-US" sz="2400" dirty="0" smtClean="0">
                <a:solidFill>
                  <a:srgbClr val="0070C0"/>
                </a:solidFill>
              </a:rPr>
              <a:t>你千万要准备好</a:t>
            </a:r>
            <a:r>
              <a:rPr lang="en-US" altLang="zh-CN" sz="2400" dirty="0" smtClean="0">
                <a:solidFill>
                  <a:srgbClr val="0070C0"/>
                </a:solidFill>
              </a:rPr>
              <a:t>!</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5" action="ppaction://hlinksldjump"/>
          </p:cNvPr>
          <p:cNvPicPr>
            <a:picLocks noChangeAspect="1"/>
          </p:cNvPicPr>
          <p:nvPr/>
        </p:nvPicPr>
        <p:blipFill>
          <a:blip r:embed="rId6"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图片 5" descr="Back">
            <a:hlinkClick r:id="rId8" action="ppaction://hlinksldjump"/>
          </p:cNvPr>
          <p:cNvPicPr>
            <a:picLocks noChangeAspect="1" noChangeArrowheads="1"/>
          </p:cNvPicPr>
          <p:nvPr/>
        </p:nvPicPr>
        <p:blipFill>
          <a:blip r:embed="rId9"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8" end="8"/>
                                            </p:txEl>
                                          </p:spTgt>
                                        </p:tgtEl>
                                        <p:attrNameLst>
                                          <p:attrName>style.visibility</p:attrName>
                                        </p:attrNameLst>
                                      </p:cBhvr>
                                      <p:to>
                                        <p:strVal val="visible"/>
                                      </p:to>
                                    </p:set>
                                    <p:animEffect transition="in" filter="dissolve">
                                      <p:cBhvr>
                                        <p:cTn id="17" dur="500"/>
                                        <p:tgtEl>
                                          <p:spTgt spid="15">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66897" y="618437"/>
            <a:ext cx="8834438" cy="6065837"/>
          </a:xfrm>
        </p:spPr>
        <p:txBody>
          <a:bodyPr/>
          <a:lstStyle/>
          <a:p>
            <a:pPr algn="just">
              <a:lnSpc>
                <a:spcPct val="100000"/>
              </a:lnSpc>
              <a:buNone/>
            </a:pPr>
            <a:r>
              <a:rPr lang="en-US" sz="3200" b="1" dirty="0" smtClean="0"/>
              <a:t>serve its purpose: </a:t>
            </a:r>
            <a:r>
              <a:rPr lang="en-US" dirty="0" smtClean="0"/>
              <a:t>if sth. has served its purpose, it has done what you needed it to do </a:t>
            </a:r>
            <a:r>
              <a:rPr lang="zh-CN" altLang="en-US" sz="2400" dirty="0" smtClean="0">
                <a:solidFill>
                  <a:srgbClr val="0070C0"/>
                </a:solidFill>
              </a:rPr>
              <a:t>起到应有的作用</a:t>
            </a:r>
            <a:endParaRPr lang="en-US" dirty="0" smtClean="0">
              <a:solidFill>
                <a:srgbClr val="0070C0"/>
              </a:solidFill>
            </a:endParaRPr>
          </a:p>
          <a:p>
            <a:pPr algn="just">
              <a:lnSpc>
                <a:spcPct val="100000"/>
              </a:lnSpc>
              <a:buNone/>
            </a:pPr>
            <a:r>
              <a:rPr lang="en-US" altLang="zh-CN" i="1" dirty="0" smtClean="0"/>
              <a:t>e.g. </a:t>
            </a:r>
          </a:p>
          <a:p>
            <a:pPr marL="515937" indent="-514350" algn="just">
              <a:lnSpc>
                <a:spcPct val="100000"/>
              </a:lnSpc>
              <a:buFont typeface="+mj-lt"/>
              <a:buAutoNum type="arabicPeriod"/>
            </a:pPr>
            <a:r>
              <a:rPr lang="en-US" altLang="zh-CN" dirty="0" smtClean="0"/>
              <a:t>The </a:t>
            </a:r>
            <a:r>
              <a:rPr lang="en-US" altLang="zh-CN" dirty="0" smtClean="0"/>
              <a:t>legislation on state secrets needs to be overhauled because it fails to serve its purpose.</a:t>
            </a:r>
          </a:p>
          <a:p>
            <a:pPr algn="just">
              <a:lnSpc>
                <a:spcPct val="100000"/>
              </a:lnSpc>
              <a:buNone/>
            </a:pPr>
            <a:r>
              <a:rPr lang="zh-CN" altLang="en-US" sz="2400" dirty="0" smtClean="0">
                <a:solidFill>
                  <a:srgbClr val="0070C0"/>
                </a:solidFill>
              </a:rPr>
              <a:t>   </a:t>
            </a:r>
            <a:r>
              <a:rPr lang="zh-CN" altLang="en-US" sz="2400" dirty="0" smtClean="0">
                <a:solidFill>
                  <a:srgbClr val="0070C0"/>
                </a:solidFill>
              </a:rPr>
              <a:t>     有关</a:t>
            </a:r>
            <a:r>
              <a:rPr lang="zh-CN" altLang="en-US" sz="2400" dirty="0" smtClean="0">
                <a:solidFill>
                  <a:srgbClr val="0070C0"/>
                </a:solidFill>
              </a:rPr>
              <a:t>国家机密的立法亟待改革，因为这些法律未能发挥</a:t>
            </a:r>
            <a:r>
              <a:rPr lang="zh-CN" altLang="en-US" sz="2400" dirty="0" smtClean="0">
                <a:solidFill>
                  <a:srgbClr val="0070C0"/>
                </a:solidFill>
              </a:rPr>
              <a:t>应有</a:t>
            </a:r>
            <a:endParaRPr lang="en-US" altLang="zh-CN" sz="2400" dirty="0" smtClean="0">
              <a:solidFill>
                <a:srgbClr val="0070C0"/>
              </a:solidFill>
            </a:endParaRPr>
          </a:p>
          <a:p>
            <a:pPr algn="just">
              <a:lnSpc>
                <a:spcPct val="100000"/>
              </a:lnSpc>
              <a:buNone/>
            </a:pPr>
            <a:r>
              <a:rPr lang="en-US" altLang="zh-CN" sz="2400" dirty="0">
                <a:solidFill>
                  <a:srgbClr val="0070C0"/>
                </a:solidFill>
              </a:rPr>
              <a:t> </a:t>
            </a:r>
            <a:r>
              <a:rPr lang="en-US" altLang="zh-CN" sz="2400" dirty="0" smtClean="0">
                <a:solidFill>
                  <a:srgbClr val="0070C0"/>
                </a:solidFill>
              </a:rPr>
              <a:t>       </a:t>
            </a:r>
            <a:r>
              <a:rPr lang="zh-CN" altLang="en-US" sz="2400" dirty="0" smtClean="0">
                <a:solidFill>
                  <a:srgbClr val="0070C0"/>
                </a:solidFill>
              </a:rPr>
              <a:t>的</a:t>
            </a:r>
            <a:r>
              <a:rPr lang="zh-CN" altLang="en-US" sz="2400" dirty="0" smtClean="0">
                <a:solidFill>
                  <a:srgbClr val="0070C0"/>
                </a:solidFill>
              </a:rPr>
              <a:t>作用。</a:t>
            </a:r>
            <a:endParaRPr lang="en-US" altLang="zh-CN" sz="2400" dirty="0" smtClean="0">
              <a:solidFill>
                <a:srgbClr val="0070C0"/>
              </a:solidFill>
            </a:endParaRPr>
          </a:p>
          <a:p>
            <a:pPr marL="515937" indent="-514350" algn="just">
              <a:lnSpc>
                <a:spcPct val="100000"/>
              </a:lnSpc>
              <a:buFont typeface="+mj-lt"/>
              <a:buAutoNum type="arabicPeriod" startAt="2"/>
            </a:pPr>
            <a:r>
              <a:rPr lang="en-US" dirty="0" smtClean="0"/>
              <a:t>Design </a:t>
            </a:r>
            <a:r>
              <a:rPr lang="en-US" dirty="0" smtClean="0"/>
              <a:t>doesn’t serve its purpose without people to use it.</a:t>
            </a:r>
          </a:p>
          <a:p>
            <a:pPr>
              <a:lnSpc>
                <a:spcPct val="100000"/>
              </a:lnSpc>
              <a:buNone/>
            </a:pPr>
            <a:r>
              <a:rPr lang="en-US" sz="2400" dirty="0" smtClean="0">
                <a:solidFill>
                  <a:srgbClr val="0070C0"/>
                </a:solidFill>
              </a:rPr>
              <a:t>    </a:t>
            </a:r>
            <a:r>
              <a:rPr lang="en-US" sz="2400" dirty="0" smtClean="0">
                <a:solidFill>
                  <a:srgbClr val="0070C0"/>
                </a:solidFill>
              </a:rPr>
              <a:t>    </a:t>
            </a:r>
            <a:r>
              <a:rPr lang="zh-CN" altLang="en-US" sz="2400" dirty="0" smtClean="0">
                <a:solidFill>
                  <a:srgbClr val="0070C0"/>
                </a:solidFill>
              </a:rPr>
              <a:t>如果</a:t>
            </a:r>
            <a:r>
              <a:rPr lang="zh-CN" altLang="en-US" sz="2400" dirty="0" smtClean="0">
                <a:solidFill>
                  <a:srgbClr val="0070C0"/>
                </a:solidFill>
              </a:rPr>
              <a:t>没有人使用，设计根本无法发挥作用。</a:t>
            </a:r>
            <a:endParaRPr lang="en-US" altLang="zh-CN" sz="2400" dirty="0" smtClean="0">
              <a:solidFill>
                <a:srgbClr val="0070C0"/>
              </a:solidFill>
            </a:endParaRPr>
          </a:p>
          <a:p>
            <a:pPr algn="just">
              <a:lnSpc>
                <a:spcPct val="100000"/>
              </a:lnSpc>
              <a:buNone/>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6" name="图片 10" descr="MORE"/>
          <p:cNvPicPr>
            <a:picLocks noChangeAspect="1" noChangeArrowheads="1"/>
          </p:cNvPicPr>
          <p:nvPr/>
        </p:nvPicPr>
        <p:blipFill>
          <a:blip r:embed="rId5" cstate="print"/>
          <a:srcRect/>
          <a:stretch>
            <a:fillRect/>
          </a:stretch>
        </p:blipFill>
        <p:spPr bwMode="auto">
          <a:xfrm>
            <a:off x="6714676" y="6297194"/>
            <a:ext cx="912813" cy="228600"/>
          </a:xfrm>
          <a:prstGeom prst="rect">
            <a:avLst/>
          </a:prstGeom>
          <a:noFill/>
          <a:ln w="9525">
            <a:noFill/>
            <a:miter lim="800000"/>
            <a:headEnd/>
            <a:tailEnd/>
          </a:ln>
        </p:spPr>
      </p:pic>
      <p:pic>
        <p:nvPicPr>
          <p:cNvPr id="8"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4" end="4"/>
                                            </p:txEl>
                                          </p:spTgt>
                                        </p:tgtEl>
                                        <p:attrNameLst>
                                          <p:attrName>style.visibility</p:attrName>
                                        </p:attrNameLst>
                                      </p:cBhvr>
                                      <p:to>
                                        <p:strVal val="visible"/>
                                      </p:to>
                                    </p:set>
                                    <p:animEffect transition="in" filter="dissolve">
                                      <p:cBhvr>
                                        <p:cTn id="12" dur="500"/>
                                        <p:tgtEl>
                                          <p:spTgt spid="1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6" end="6"/>
                                            </p:txEl>
                                          </p:spTgt>
                                        </p:tgtEl>
                                        <p:attrNameLst>
                                          <p:attrName>style.visibility</p:attrName>
                                        </p:attrNameLst>
                                      </p:cBhvr>
                                      <p:to>
                                        <p:strVal val="visible"/>
                                      </p:to>
                                    </p:set>
                                    <p:animEffect transition="in" filter="dissolve">
                                      <p:cBhvr>
                                        <p:cTn id="17" dur="500"/>
                                        <p:tgtEl>
                                          <p:spTgt spid="15">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dissolv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66897" y="618437"/>
            <a:ext cx="8834438" cy="6065837"/>
          </a:xfrm>
        </p:spPr>
        <p:txBody>
          <a:bodyPr/>
          <a:lstStyle/>
          <a:p>
            <a:pPr marL="457200" lvl="1" indent="-457200" algn="just" eaLnBrk="1" hangingPunct="1">
              <a:lnSpc>
                <a:spcPct val="100000"/>
              </a:lnSpc>
              <a:buFont typeface="Wingdings" pitchFamily="2" charset="2"/>
              <a:buChar char="Ø"/>
              <a:defRPr/>
            </a:pPr>
            <a:r>
              <a:rPr lang="en-US" altLang="zh-CN" sz="2800" b="1" dirty="0"/>
              <a:t>serve a / sb.’s purpose; answer a / sb.’s purpose: </a:t>
            </a:r>
            <a:r>
              <a:rPr lang="en-US" altLang="zh-CN" sz="2800" dirty="0"/>
              <a:t>to </a:t>
            </a:r>
            <a:r>
              <a:rPr lang="en-US" altLang="zh-CN" sz="2800" spc="-100" dirty="0" smtClean="0"/>
              <a:t>help </a:t>
            </a:r>
            <a:r>
              <a:rPr lang="en-US" altLang="zh-CN" sz="2800" spc="-100" dirty="0" smtClean="0"/>
              <a:t>achieve </a:t>
            </a:r>
            <a:r>
              <a:rPr lang="en-US" altLang="zh-CN" sz="2800" dirty="0" smtClean="0"/>
              <a:t>sth. </a:t>
            </a:r>
            <a:r>
              <a:rPr lang="zh-CN" altLang="en-US" dirty="0" smtClean="0">
                <a:solidFill>
                  <a:srgbClr val="0070C0"/>
                </a:solidFill>
              </a:rPr>
              <a:t>管用；合用</a:t>
            </a:r>
            <a:endParaRPr lang="en-US" altLang="zh-CN" sz="2800" i="1" dirty="0" smtClean="0"/>
          </a:p>
          <a:p>
            <a:pPr marL="179388" lvl="1" indent="-179388" eaLnBrk="1" hangingPunct="1">
              <a:lnSpc>
                <a:spcPct val="100000"/>
              </a:lnSpc>
              <a:buNone/>
              <a:defRPr/>
            </a:pPr>
            <a:r>
              <a:rPr lang="en-US" altLang="zh-CN" sz="2800" i="1" dirty="0" smtClean="0"/>
              <a:t>e.g.</a:t>
            </a:r>
          </a:p>
          <a:p>
            <a:pPr marL="514350" lvl="1" indent="-514350" algn="just" eaLnBrk="1" hangingPunct="1">
              <a:lnSpc>
                <a:spcPct val="100000"/>
              </a:lnSpc>
              <a:buFont typeface="+mj-lt"/>
              <a:buAutoNum type="arabicPeriod"/>
              <a:defRPr/>
            </a:pPr>
            <a:r>
              <a:rPr lang="en-US" altLang="zh-CN" sz="2800" dirty="0" smtClean="0"/>
              <a:t>Here </a:t>
            </a:r>
            <a:r>
              <a:rPr lang="en-US" altLang="zh-CN" sz="2800" dirty="0" smtClean="0"/>
              <a:t>take my rug. It will serve the purpose of keeping you warm later.</a:t>
            </a:r>
          </a:p>
          <a:p>
            <a:pPr marL="179388" lvl="1" indent="-179388" algn="just" eaLnBrk="1" hangingPunct="1">
              <a:lnSpc>
                <a:spcPct val="100000"/>
              </a:lnSpc>
              <a:buNone/>
              <a:defRPr/>
            </a:pPr>
            <a:r>
              <a:rPr lang="en-US" altLang="zh-CN" dirty="0" smtClean="0">
                <a:solidFill>
                  <a:srgbClr val="0070C0"/>
                </a:solidFill>
              </a:rPr>
              <a:t>    </a:t>
            </a:r>
            <a:r>
              <a:rPr lang="en-US" altLang="zh-CN" dirty="0" smtClean="0">
                <a:solidFill>
                  <a:srgbClr val="0070C0"/>
                </a:solidFill>
              </a:rPr>
              <a:t>    </a:t>
            </a:r>
            <a:r>
              <a:rPr lang="zh-CN" altLang="en-US" dirty="0" smtClean="0">
                <a:solidFill>
                  <a:srgbClr val="0070C0"/>
                </a:solidFill>
              </a:rPr>
              <a:t>给</a:t>
            </a:r>
            <a:r>
              <a:rPr lang="zh-CN" altLang="en-US" dirty="0" smtClean="0">
                <a:solidFill>
                  <a:srgbClr val="0070C0"/>
                </a:solidFill>
              </a:rPr>
              <a:t>，带上我的毛毯，一会儿冷了可以保暖。</a:t>
            </a:r>
            <a:endParaRPr lang="en-US" altLang="zh-CN" dirty="0" smtClean="0">
              <a:solidFill>
                <a:srgbClr val="0070C0"/>
              </a:solidFill>
            </a:endParaRPr>
          </a:p>
          <a:p>
            <a:pPr marL="514350" lvl="1" indent="-514350" algn="just" eaLnBrk="1" hangingPunct="1">
              <a:lnSpc>
                <a:spcPct val="100000"/>
              </a:lnSpc>
              <a:buFont typeface="+mj-lt"/>
              <a:buAutoNum type="arabicPeriod" startAt="2"/>
              <a:defRPr/>
            </a:pPr>
            <a:r>
              <a:rPr lang="en-US" altLang="zh-CN" sz="2800" dirty="0" smtClean="0"/>
              <a:t>This </a:t>
            </a:r>
            <a:r>
              <a:rPr lang="en-US" altLang="zh-CN" sz="2800" dirty="0" smtClean="0"/>
              <a:t>room will answer the purpose until we find something better.</a:t>
            </a:r>
          </a:p>
          <a:p>
            <a:pPr marL="179388" lvl="1" indent="-179388" eaLnBrk="1" hangingPunct="1">
              <a:lnSpc>
                <a:spcPct val="100000"/>
              </a:lnSpc>
              <a:buNone/>
              <a:defRPr/>
            </a:pPr>
            <a:r>
              <a:rPr lang="zh-CN" altLang="en-US" sz="2800" dirty="0" smtClean="0"/>
              <a:t>   </a:t>
            </a:r>
            <a:r>
              <a:rPr lang="zh-CN" altLang="en-US" sz="2800" dirty="0" smtClean="0"/>
              <a:t>   </a:t>
            </a:r>
            <a:r>
              <a:rPr lang="zh-CN" altLang="en-US" dirty="0" smtClean="0">
                <a:solidFill>
                  <a:srgbClr val="0070C0"/>
                </a:solidFill>
              </a:rPr>
              <a:t>在</a:t>
            </a:r>
            <a:r>
              <a:rPr lang="zh-CN" altLang="en-US" dirty="0" smtClean="0">
                <a:solidFill>
                  <a:srgbClr val="0070C0"/>
                </a:solidFill>
              </a:rPr>
              <a:t>我们找到更好的住处之前，这房间会管用的。</a:t>
            </a:r>
            <a:endParaRPr lang="zh-CN" altLang="en-US" sz="2800" dirty="0">
              <a:solidFill>
                <a:srgbClr val="0070C0"/>
              </a:solidFill>
            </a:endParaRPr>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5" action="ppaction://hlinksldjump"/>
          </p:cNvPr>
          <p:cNvPicPr>
            <a:picLocks noChangeAspect="1"/>
          </p:cNvPicPr>
          <p:nvPr/>
        </p:nvPicPr>
        <p:blipFill>
          <a:blip r:embed="rId6"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9" name="图片 5" descr="Back">
            <a:hlinkClick r:id="" action="ppaction://hlinkshowjump?jump=previousslide"/>
          </p:cNvPr>
          <p:cNvPicPr>
            <a:picLocks noChangeAspect="1" noChangeArrowheads="1"/>
          </p:cNvPicPr>
          <p:nvPr/>
        </p:nvPicPr>
        <p:blipFill>
          <a:blip r:embed="rId8"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buNone/>
            </a:pPr>
            <a:r>
              <a:rPr lang="en-US" sz="3200" b="1" dirty="0" smtClean="0"/>
              <a:t>lecture sb. on / about sth.:</a:t>
            </a:r>
            <a:r>
              <a:rPr lang="en-US" sz="3200" dirty="0" smtClean="0"/>
              <a:t> </a:t>
            </a:r>
            <a:r>
              <a:rPr lang="en-US" altLang="zh-CN" dirty="0"/>
              <a:t>to </a:t>
            </a:r>
            <a:r>
              <a:rPr lang="en-US" dirty="0" smtClean="0"/>
              <a:t>talk </a:t>
            </a:r>
            <a:r>
              <a:rPr lang="en-US" dirty="0" smtClean="0"/>
              <a:t>to sb. seriously in order to criticize them or warn them about sth., especially when this is annoying </a:t>
            </a:r>
            <a:r>
              <a:rPr lang="zh-CN" altLang="en-US" sz="2400" dirty="0" smtClean="0">
                <a:solidFill>
                  <a:srgbClr val="0070C0"/>
                </a:solidFill>
              </a:rPr>
              <a:t>教训；告诫；训斥</a:t>
            </a:r>
            <a:endParaRPr lang="en-US" dirty="0" smtClean="0">
              <a:solidFill>
                <a:srgbClr val="0070C0"/>
              </a:solidFill>
            </a:endParaRPr>
          </a:p>
          <a:p>
            <a:pPr marL="363538" indent="-363538" algn="just">
              <a:buSzTx/>
              <a:buFontTx/>
              <a:buNone/>
            </a:pPr>
            <a:r>
              <a:rPr lang="en-US" altLang="zh-CN" i="1" dirty="0" smtClean="0">
                <a:latin typeface="Calibri" pitchFamily="34" charset="0"/>
              </a:rPr>
              <a:t>e.g.</a:t>
            </a:r>
            <a:r>
              <a:rPr lang="en-US" altLang="zh-CN" dirty="0" smtClean="0">
                <a:latin typeface="Calibri" pitchFamily="34" charset="0"/>
              </a:rPr>
              <a:t> </a:t>
            </a:r>
          </a:p>
          <a:p>
            <a:pPr marL="363538" indent="-363538" algn="just">
              <a:buSzTx/>
              <a:buFontTx/>
              <a:buNone/>
            </a:pPr>
            <a:r>
              <a:rPr lang="en-US" altLang="zh-CN" dirty="0" smtClean="0">
                <a:latin typeface="Calibri" pitchFamily="34" charset="0"/>
              </a:rPr>
              <a:t>1. He lectured the child on the importance of punctuality.</a:t>
            </a:r>
          </a:p>
          <a:p>
            <a:pPr marL="363538" indent="-363538" algn="just">
              <a:buSzTx/>
              <a:buFontTx/>
              <a:buNone/>
            </a:pPr>
            <a:r>
              <a:rPr lang="zh-CN" altLang="en-US" dirty="0" smtClean="0">
                <a:latin typeface="Calibri" pitchFamily="34" charset="0"/>
              </a:rPr>
              <a:t>    </a:t>
            </a:r>
            <a:r>
              <a:rPr lang="zh-CN" altLang="en-US" sz="2400" dirty="0" smtClean="0">
                <a:solidFill>
                  <a:srgbClr val="0070C0"/>
                </a:solidFill>
                <a:latin typeface="Calibri" pitchFamily="34" charset="0"/>
              </a:rPr>
              <a:t>他教训那个孩子守时的重要性。</a:t>
            </a:r>
            <a:endParaRPr lang="en-US" altLang="zh-CN" dirty="0" smtClean="0">
              <a:solidFill>
                <a:srgbClr val="0070C0"/>
              </a:solidFill>
              <a:latin typeface="Calibri" pitchFamily="34" charset="0"/>
            </a:endParaRPr>
          </a:p>
          <a:p>
            <a:pPr marL="363538" indent="-363538" algn="just">
              <a:buSzTx/>
              <a:buFontTx/>
              <a:buNone/>
            </a:pPr>
            <a:r>
              <a:rPr lang="en-US" altLang="zh-CN" dirty="0" smtClean="0">
                <a:latin typeface="Calibri" pitchFamily="34" charset="0"/>
              </a:rPr>
              <a:t>2. The teacher is always lecturing me on being late.</a:t>
            </a:r>
            <a:r>
              <a:rPr lang="zh-CN" altLang="en-US" dirty="0" smtClean="0">
                <a:latin typeface="Calibri" pitchFamily="34" charset="0"/>
              </a:rPr>
              <a:t> </a:t>
            </a:r>
          </a:p>
          <a:p>
            <a:pPr marL="363538" indent="-363538" algn="just">
              <a:buSzTx/>
              <a:buFontTx/>
              <a:buNone/>
            </a:pPr>
            <a:r>
              <a:rPr lang="zh-CN" altLang="en-US" dirty="0" smtClean="0">
                <a:latin typeface="Calibri" pitchFamily="34" charset="0"/>
              </a:rPr>
              <a:t>    </a:t>
            </a:r>
            <a:r>
              <a:rPr lang="zh-CN" altLang="en-US" sz="2400" dirty="0" smtClean="0">
                <a:solidFill>
                  <a:srgbClr val="0070C0"/>
                </a:solidFill>
                <a:latin typeface="Calibri" pitchFamily="34" charset="0"/>
              </a:rPr>
              <a:t>那老师总是训斥我迟到。</a:t>
            </a:r>
            <a:endParaRPr lang="en-US" altLang="zh-CN" sz="2400" dirty="0" smtClean="0">
              <a:solidFill>
                <a:srgbClr val="0070C0"/>
              </a:solidFill>
              <a:latin typeface="Calibri" pitchFamily="34" charset="0"/>
            </a:endParaRPr>
          </a:p>
          <a:p>
            <a:pPr marL="363538" indent="-363538" algn="just" hangingPunct="1">
              <a:buClr>
                <a:schemeClr val="tx1"/>
              </a:buClr>
              <a:buSzTx/>
              <a:buFont typeface="Wingdings" pitchFamily="2" charset="2"/>
              <a:buChar char="Ø"/>
            </a:pPr>
            <a:r>
              <a:rPr lang="en-US" altLang="zh-CN" b="1" dirty="0" smtClean="0">
                <a:latin typeface="Calibri" pitchFamily="34" charset="0"/>
              </a:rPr>
              <a:t>lecture (on </a:t>
            </a:r>
            <a:r>
              <a:rPr lang="en-US" altLang="zh-CN" b="1" dirty="0" err="1" smtClean="0">
                <a:latin typeface="Calibri" pitchFamily="34" charset="0"/>
              </a:rPr>
              <a:t>sth</a:t>
            </a:r>
            <a:r>
              <a:rPr lang="en-US" altLang="zh-CN" b="1" dirty="0" smtClean="0">
                <a:latin typeface="Calibri" pitchFamily="34" charset="0"/>
              </a:rPr>
              <a:t>.)</a:t>
            </a:r>
            <a:r>
              <a:rPr lang="en-US" altLang="zh-CN" b="1" dirty="0" smtClean="0"/>
              <a:t>:</a:t>
            </a:r>
            <a:r>
              <a:rPr lang="en-US" altLang="zh-CN" b="1" dirty="0" smtClean="0">
                <a:latin typeface="Calibri" pitchFamily="34" charset="0"/>
              </a:rPr>
              <a:t> </a:t>
            </a:r>
            <a:r>
              <a:rPr lang="en-US" altLang="zh-CN" dirty="0" smtClean="0">
                <a:latin typeface="Calibri" pitchFamily="34" charset="0"/>
              </a:rPr>
              <a:t>to give </a:t>
            </a:r>
            <a:r>
              <a:rPr lang="en-US" altLang="zh-CN" dirty="0" smtClean="0">
                <a:latin typeface="Calibri" pitchFamily="34" charset="0"/>
              </a:rPr>
              <a:t>a lecture or series of lectures </a:t>
            </a:r>
            <a:r>
              <a:rPr lang="zh-CN" altLang="en-US" sz="2400" dirty="0" smtClean="0">
                <a:solidFill>
                  <a:srgbClr val="0070C0"/>
                </a:solidFill>
                <a:latin typeface="Calibri" pitchFamily="34" charset="0"/>
              </a:rPr>
              <a:t>作演讲</a:t>
            </a:r>
            <a:r>
              <a:rPr lang="zh-CN" altLang="en-US" sz="2400" dirty="0" smtClean="0">
                <a:solidFill>
                  <a:srgbClr val="0070C0"/>
                </a:solidFill>
                <a:latin typeface="Calibri" pitchFamily="34" charset="0"/>
              </a:rPr>
              <a:t>；讲课</a:t>
            </a:r>
            <a:endParaRPr lang="en-US" altLang="zh-CN" dirty="0" smtClean="0">
              <a:solidFill>
                <a:srgbClr val="0070C0"/>
              </a:solidFill>
              <a:latin typeface="Calibri" pitchFamily="34" charset="0"/>
            </a:endParaRPr>
          </a:p>
          <a:p>
            <a:pPr marL="363538" indent="-363538">
              <a:buSzTx/>
              <a:buFontTx/>
              <a:buNone/>
            </a:pPr>
            <a:r>
              <a:rPr lang="en-US" altLang="zh-CN" i="1" dirty="0" smtClean="0">
                <a:latin typeface="Calibri" pitchFamily="34" charset="0"/>
              </a:rPr>
              <a:t>e.g.</a:t>
            </a:r>
            <a:r>
              <a:rPr lang="en-US" altLang="zh-CN" b="1" dirty="0" smtClean="0">
                <a:latin typeface="Calibri" pitchFamily="34" charset="0"/>
              </a:rPr>
              <a:t> </a:t>
            </a:r>
            <a:r>
              <a:rPr lang="en-US" altLang="zh-CN" dirty="0" smtClean="0">
                <a:latin typeface="Calibri" pitchFamily="34" charset="0"/>
              </a:rPr>
              <a:t>He lectured on modern drama.</a:t>
            </a:r>
          </a:p>
          <a:p>
            <a:pPr marL="363538" indent="-363538">
              <a:buSzTx/>
              <a:buFontTx/>
              <a:buNone/>
            </a:pPr>
            <a:r>
              <a:rPr lang="zh-CN" altLang="en-US" sz="2400" dirty="0" smtClean="0">
                <a:solidFill>
                  <a:srgbClr val="0070C0"/>
                </a:solidFill>
                <a:latin typeface="Calibri" pitchFamily="34" charset="0"/>
              </a:rPr>
              <a:t>      </a:t>
            </a:r>
            <a:r>
              <a:rPr lang="zh-CN" altLang="en-US" sz="2400" dirty="0" smtClean="0">
                <a:solidFill>
                  <a:srgbClr val="0070C0"/>
                </a:solidFill>
                <a:latin typeface="Calibri" pitchFamily="34" charset="0"/>
              </a:rPr>
              <a:t>   他</a:t>
            </a:r>
            <a:r>
              <a:rPr lang="zh-CN" altLang="en-US" sz="2400" dirty="0" smtClean="0">
                <a:solidFill>
                  <a:srgbClr val="0070C0"/>
                </a:solidFill>
                <a:latin typeface="Calibri" pitchFamily="34" charset="0"/>
              </a:rPr>
              <a:t>讲授当代戏剧。</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5" action="ppaction://hlinksldjump"/>
          </p:cNvPr>
          <p:cNvPicPr>
            <a:picLocks noChangeAspect="1"/>
          </p:cNvPicPr>
          <p:nvPr/>
        </p:nvPicPr>
        <p:blipFill>
          <a:blip r:embed="rId6"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图片 5" descr="Back">
            <a:hlinkClick r:id="rId8" action="ppaction://hlinksldjump"/>
          </p:cNvPr>
          <p:cNvPicPr>
            <a:picLocks noChangeAspect="1" noChangeArrowheads="1"/>
          </p:cNvPicPr>
          <p:nvPr/>
        </p:nvPicPr>
        <p:blipFill>
          <a:blip r:embed="rId9"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8" end="8"/>
                                            </p:txEl>
                                          </p:spTgt>
                                        </p:tgtEl>
                                        <p:attrNameLst>
                                          <p:attrName>style.visibility</p:attrName>
                                        </p:attrNameLst>
                                      </p:cBhvr>
                                      <p:to>
                                        <p:strVal val="visible"/>
                                      </p:to>
                                    </p:set>
                                    <p:animEffect transition="in" filter="dissolve">
                                      <p:cBhvr>
                                        <p:cTn id="17" dur="500"/>
                                        <p:tgtEl>
                                          <p:spTgt spid="15">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88900" y="627063"/>
            <a:ext cx="8959850" cy="6065837"/>
          </a:xfrm>
        </p:spPr>
        <p:txBody>
          <a:bodyPr/>
          <a:lstStyle/>
          <a:p>
            <a:pPr algn="just">
              <a:lnSpc>
                <a:spcPct val="80000"/>
              </a:lnSpc>
              <a:buNone/>
            </a:pPr>
            <a:r>
              <a:rPr lang="en-US" sz="3200" b="1" dirty="0" smtClean="0"/>
              <a:t>play a part / role in sth.: </a:t>
            </a:r>
            <a:r>
              <a:rPr lang="en-US" altLang="zh-CN" dirty="0"/>
              <a:t>to </a:t>
            </a:r>
            <a:r>
              <a:rPr lang="en-US" dirty="0" smtClean="0"/>
              <a:t>be </a:t>
            </a:r>
            <a:r>
              <a:rPr lang="en-US" dirty="0" smtClean="0"/>
              <a:t>involved in sth., especially in a way that is important </a:t>
            </a:r>
            <a:r>
              <a:rPr lang="zh-CN" altLang="en-US" sz="2400" dirty="0" smtClean="0">
                <a:solidFill>
                  <a:srgbClr val="0070C0"/>
                </a:solidFill>
              </a:rPr>
              <a:t>在某物中起（尤指重要）作用</a:t>
            </a:r>
            <a:endParaRPr lang="en-US" dirty="0" smtClean="0">
              <a:solidFill>
                <a:srgbClr val="0070C0"/>
              </a:solidFill>
            </a:endParaRPr>
          </a:p>
          <a:p>
            <a:pPr algn="just">
              <a:lnSpc>
                <a:spcPct val="80000"/>
              </a:lnSpc>
              <a:buNone/>
            </a:pPr>
            <a:r>
              <a:rPr lang="en-US" i="1" dirty="0" smtClean="0"/>
              <a:t>e.g. </a:t>
            </a:r>
          </a:p>
          <a:p>
            <a:pPr marL="515937" indent="-514350" algn="just">
              <a:buFont typeface="+mj-lt"/>
              <a:buAutoNum type="arabicPeriod"/>
            </a:pPr>
            <a:r>
              <a:rPr lang="en-US" dirty="0" smtClean="0"/>
              <a:t>It </a:t>
            </a:r>
            <a:r>
              <a:rPr lang="en-US" dirty="0" smtClean="0"/>
              <a:t>is ingenuous to suppose that money did not play a part in his decision.</a:t>
            </a:r>
          </a:p>
          <a:p>
            <a:pPr algn="just">
              <a:buNone/>
            </a:pPr>
            <a:r>
              <a:rPr lang="zh-CN" altLang="en-US" sz="2400" dirty="0" smtClean="0">
                <a:solidFill>
                  <a:srgbClr val="0070C0"/>
                </a:solidFill>
              </a:rPr>
              <a:t>   </a:t>
            </a:r>
            <a:r>
              <a:rPr lang="zh-CN" altLang="en-US" sz="2400" dirty="0" smtClean="0">
                <a:solidFill>
                  <a:srgbClr val="0070C0"/>
                </a:solidFill>
              </a:rPr>
              <a:t>    如果</a:t>
            </a:r>
            <a:r>
              <a:rPr lang="zh-CN" altLang="en-US" sz="2400" dirty="0" smtClean="0">
                <a:solidFill>
                  <a:srgbClr val="0070C0"/>
                </a:solidFill>
              </a:rPr>
              <a:t>你以为他的决定没有金钱的因素，那就太天真了。</a:t>
            </a:r>
          </a:p>
          <a:p>
            <a:pPr marL="515937" indent="-514350" algn="just">
              <a:buFont typeface="+mj-lt"/>
              <a:buAutoNum type="arabicPeriod" startAt="2"/>
            </a:pPr>
            <a:r>
              <a:rPr lang="en-US" altLang="zh-CN" dirty="0" smtClean="0"/>
              <a:t>Financial </a:t>
            </a:r>
            <a:r>
              <a:rPr lang="en-US" altLang="zh-CN" dirty="0" smtClean="0"/>
              <a:t>markets naturally play a part in shaping monetary policy.  </a:t>
            </a:r>
          </a:p>
          <a:p>
            <a:pPr>
              <a:buNone/>
            </a:pPr>
            <a:r>
              <a:rPr lang="zh-CN" altLang="en-US" sz="2400" dirty="0" smtClean="0">
                <a:solidFill>
                  <a:srgbClr val="0070C0"/>
                </a:solidFill>
              </a:rPr>
              <a:t>   </a:t>
            </a:r>
            <a:r>
              <a:rPr lang="zh-CN" altLang="en-US" sz="2400" dirty="0" smtClean="0">
                <a:solidFill>
                  <a:srgbClr val="0070C0"/>
                </a:solidFill>
              </a:rPr>
              <a:t>    金融市场</a:t>
            </a:r>
            <a:r>
              <a:rPr lang="zh-CN" altLang="en-US" sz="2400" dirty="0" smtClean="0">
                <a:solidFill>
                  <a:srgbClr val="0070C0"/>
                </a:solidFill>
              </a:rPr>
              <a:t>理所当然在形成货币政策中发挥了重要作用。</a:t>
            </a:r>
            <a:endParaRPr lang="en-US" altLang="zh-CN" sz="2400" dirty="0" smtClean="0">
              <a:solidFill>
                <a:srgbClr val="0070C0"/>
              </a:solidFill>
            </a:endParaRPr>
          </a:p>
          <a:p>
            <a:pPr marL="515937" indent="-514350" algn="just">
              <a:buFont typeface="+mj-lt"/>
              <a:buAutoNum type="arabicPeriod" startAt="3"/>
            </a:pPr>
            <a:r>
              <a:rPr lang="en-US" dirty="0" smtClean="0"/>
              <a:t>Only </a:t>
            </a:r>
            <a:r>
              <a:rPr lang="en-US" dirty="0" smtClean="0"/>
              <a:t>when we realize the key role </a:t>
            </a:r>
            <a:r>
              <a:rPr lang="en-US" altLang="zh-CN" dirty="0" smtClean="0"/>
              <a:t>creativity </a:t>
            </a:r>
            <a:r>
              <a:rPr lang="en-US" dirty="0" smtClean="0"/>
              <a:t>plays can we become better selves in the foreseeable future. </a:t>
            </a:r>
            <a:r>
              <a:rPr lang="en-US" sz="2400" b="1" dirty="0" smtClean="0">
                <a:solidFill>
                  <a:schemeClr val="accent6">
                    <a:lumMod val="50000"/>
                  </a:schemeClr>
                </a:solidFill>
              </a:rPr>
              <a:t>(CET4-2012-06)</a:t>
            </a:r>
          </a:p>
          <a:p>
            <a:pPr algn="just">
              <a:buNone/>
            </a:pPr>
            <a:r>
              <a:rPr lang="en-US" altLang="zh-CN" sz="2400" dirty="0" smtClean="0">
                <a:solidFill>
                  <a:srgbClr val="0070C0"/>
                </a:solidFill>
              </a:rPr>
              <a:t>   </a:t>
            </a:r>
            <a:r>
              <a:rPr lang="en-US" altLang="zh-CN" sz="2400" dirty="0" smtClean="0">
                <a:solidFill>
                  <a:srgbClr val="0070C0"/>
                </a:solidFill>
              </a:rPr>
              <a:t>    </a:t>
            </a:r>
            <a:r>
              <a:rPr lang="zh-CN" altLang="en-US" sz="2400" dirty="0" smtClean="0">
                <a:solidFill>
                  <a:srgbClr val="0070C0"/>
                </a:solidFill>
              </a:rPr>
              <a:t>只有</a:t>
            </a:r>
            <a:r>
              <a:rPr lang="zh-CN" altLang="en-US" sz="2400" dirty="0" smtClean="0">
                <a:solidFill>
                  <a:srgbClr val="0070C0"/>
                </a:solidFill>
              </a:rPr>
              <a:t>当我们意识到了创造力的重要性，我们才能在不久的</a:t>
            </a:r>
            <a:r>
              <a:rPr lang="zh-CN" altLang="en-US" sz="2400" dirty="0">
                <a:solidFill>
                  <a:srgbClr val="0070C0"/>
                </a:solidFill>
              </a:rPr>
              <a:t>未来</a:t>
            </a:r>
            <a:endParaRPr lang="en-US" altLang="zh-CN" sz="2400" dirty="0" smtClean="0">
              <a:solidFill>
                <a:srgbClr val="0070C0"/>
              </a:solidFill>
            </a:endParaRPr>
          </a:p>
          <a:p>
            <a:pPr algn="just">
              <a:buNone/>
            </a:pPr>
            <a:r>
              <a:rPr lang="en-US" altLang="zh-CN" sz="2400" dirty="0">
                <a:solidFill>
                  <a:srgbClr val="0070C0"/>
                </a:solidFill>
              </a:rPr>
              <a:t> </a:t>
            </a:r>
            <a:r>
              <a:rPr lang="en-US" altLang="zh-CN" sz="2400" dirty="0" smtClean="0">
                <a:solidFill>
                  <a:srgbClr val="0070C0"/>
                </a:solidFill>
              </a:rPr>
              <a:t>      </a:t>
            </a:r>
            <a:r>
              <a:rPr lang="zh-CN" altLang="en-US" sz="2400" dirty="0" smtClean="0">
                <a:solidFill>
                  <a:srgbClr val="0070C0"/>
                </a:solidFill>
              </a:rPr>
              <a:t>变成</a:t>
            </a:r>
            <a:r>
              <a:rPr lang="zh-CN" altLang="en-US" sz="2400" dirty="0" smtClean="0">
                <a:solidFill>
                  <a:srgbClr val="0070C0"/>
                </a:solidFill>
              </a:rPr>
              <a:t>更好的自己。</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5" action="ppaction://hlinksldjump"/>
          </p:cNvPr>
          <p:cNvPicPr>
            <a:picLocks noChangeAspect="1"/>
          </p:cNvPicPr>
          <p:nvPr/>
        </p:nvPicPr>
        <p:blipFill>
          <a:blip r:embed="rId6" cstate="print"/>
          <a:srcRect/>
          <a:stretch>
            <a:fillRect/>
          </a:stretch>
        </p:blipFill>
        <p:spPr bwMode="auto">
          <a:xfrm>
            <a:off x="8191811" y="636587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7" cstate="print"/>
          <a:srcRect/>
          <a:stretch>
            <a:fillRect/>
          </a:stretch>
        </p:blipFill>
        <p:spPr bwMode="auto">
          <a:xfrm>
            <a:off x="7163242" y="6520554"/>
            <a:ext cx="474663" cy="225425"/>
          </a:xfrm>
          <a:prstGeom prst="rect">
            <a:avLst/>
          </a:prstGeom>
          <a:noFill/>
          <a:ln w="9525">
            <a:noFill/>
            <a:miter lim="800000"/>
            <a:headEnd/>
            <a:tailEnd/>
          </a:ln>
        </p:spPr>
      </p:pic>
      <p:pic>
        <p:nvPicPr>
          <p:cNvPr id="9" name="图片 5" descr="Back">
            <a:hlinkClick r:id="rId8" action="ppaction://hlinksldjump"/>
          </p:cNvPr>
          <p:cNvPicPr>
            <a:picLocks noChangeAspect="1" noChangeArrowheads="1"/>
          </p:cNvPicPr>
          <p:nvPr/>
        </p:nvPicPr>
        <p:blipFill>
          <a:blip r:embed="rId9"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7" end="7"/>
                                            </p:txEl>
                                          </p:spTgt>
                                        </p:tgtEl>
                                        <p:attrNameLst>
                                          <p:attrName>style.visibility</p:attrName>
                                        </p:attrNameLst>
                                      </p:cBhvr>
                                      <p:to>
                                        <p:strVal val="visible"/>
                                      </p:to>
                                    </p:set>
                                    <p:animEffect transition="in" filter="dissolve">
                                      <p:cBhvr>
                                        <p:cTn id="17" dur="500"/>
                                        <p:tgtEl>
                                          <p:spTgt spid="15">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5">
                                            <p:txEl>
                                              <p:pRg st="8" end="8"/>
                                            </p:txEl>
                                          </p:spTgt>
                                        </p:tgtEl>
                                        <p:attrNameLst>
                                          <p:attrName>style.visibility</p:attrName>
                                        </p:attrNameLst>
                                      </p:cBhvr>
                                      <p:to>
                                        <p:strVal val="visible"/>
                                      </p:to>
                                    </p:set>
                                    <p:animEffect transition="in" filter="dissolve">
                                      <p:cBhvr>
                                        <p:cTn id="22" dur="500"/>
                                        <p:tgtEl>
                                          <p:spTgt spid="15">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79388" indent="-179388" algn="just">
              <a:lnSpc>
                <a:spcPct val="100000"/>
              </a:lnSpc>
              <a:buNone/>
            </a:pPr>
            <a:r>
              <a:rPr lang="en-US" sz="3200" b="1" dirty="0" smtClean="0"/>
              <a:t>lay off: </a:t>
            </a:r>
            <a:r>
              <a:rPr lang="en-US" altLang="zh-CN" dirty="0"/>
              <a:t>to </a:t>
            </a:r>
            <a:r>
              <a:rPr lang="en-US" dirty="0" smtClean="0"/>
              <a:t>end </a:t>
            </a:r>
            <a:r>
              <a:rPr lang="en-US" dirty="0" smtClean="0"/>
              <a:t>sb.’s employment, especially temporarily, because there is not enough work for them </a:t>
            </a:r>
            <a:r>
              <a:rPr lang="zh-CN" altLang="en-US" sz="2400" dirty="0" smtClean="0">
                <a:solidFill>
                  <a:srgbClr val="0070C0"/>
                </a:solidFill>
              </a:rPr>
              <a:t>（尤指临时性 地）解聘（雇员）</a:t>
            </a:r>
            <a:endParaRPr lang="en-US" dirty="0" smtClean="0">
              <a:solidFill>
                <a:srgbClr val="0070C0"/>
              </a:solidFill>
            </a:endParaRPr>
          </a:p>
          <a:p>
            <a:pPr marL="179388" indent="-179388" algn="just">
              <a:lnSpc>
                <a:spcPct val="100000"/>
              </a:lnSpc>
              <a:buNone/>
            </a:pPr>
            <a:r>
              <a:rPr lang="en-US" altLang="zh-CN" i="1" dirty="0" smtClean="0">
                <a:latin typeface="Calibri" pitchFamily="34" charset="0"/>
              </a:rPr>
              <a:t>e.g.</a:t>
            </a:r>
            <a:r>
              <a:rPr lang="en-US" altLang="zh-CN" dirty="0" smtClean="0">
                <a:latin typeface="Calibri" pitchFamily="34" charset="0"/>
              </a:rPr>
              <a:t> </a:t>
            </a:r>
          </a:p>
          <a:p>
            <a:pPr marL="514350" indent="-514350" algn="just">
              <a:lnSpc>
                <a:spcPct val="100000"/>
              </a:lnSpc>
              <a:buFont typeface="+mj-lt"/>
              <a:buAutoNum type="arabicPeriod"/>
            </a:pPr>
            <a:r>
              <a:rPr lang="en-US" altLang="zh-CN" dirty="0" smtClean="0">
                <a:latin typeface="Calibri" pitchFamily="34" charset="0"/>
              </a:rPr>
              <a:t>A </a:t>
            </a:r>
            <a:r>
              <a:rPr lang="en-US" altLang="zh-CN" dirty="0" smtClean="0">
                <a:latin typeface="Calibri" pitchFamily="34" charset="0"/>
              </a:rPr>
              <a:t>hundred thousand federal workers will be laid off to reduce the deficit. </a:t>
            </a:r>
          </a:p>
          <a:p>
            <a:pPr marL="179388" indent="-179388" algn="just">
              <a:lnSpc>
                <a:spcPct val="100000"/>
              </a:lnSpc>
              <a:buNone/>
            </a:pPr>
            <a:r>
              <a:rPr lang="zh-CN" altLang="en-US" dirty="0" smtClean="0">
                <a:solidFill>
                  <a:srgbClr val="0070C0"/>
                </a:solidFill>
                <a:latin typeface="Calibri" pitchFamily="34" charset="0"/>
              </a:rPr>
              <a:t>    </a:t>
            </a: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为了</a:t>
            </a:r>
            <a:r>
              <a:rPr lang="zh-CN" altLang="en-US" sz="2400" dirty="0" smtClean="0">
                <a:solidFill>
                  <a:srgbClr val="0070C0"/>
                </a:solidFill>
                <a:latin typeface="Calibri" pitchFamily="34" charset="0"/>
              </a:rPr>
              <a:t>减少赤字，将要裁员十万联邦人员。</a:t>
            </a:r>
          </a:p>
          <a:p>
            <a:pPr marL="514350" indent="-514350" algn="just">
              <a:lnSpc>
                <a:spcPct val="100000"/>
              </a:lnSpc>
              <a:buFont typeface="+mj-lt"/>
              <a:buAutoNum type="arabicPeriod" startAt="2"/>
            </a:pPr>
            <a:r>
              <a:rPr lang="en-US" altLang="zh-CN" dirty="0" smtClean="0">
                <a:latin typeface="Calibri" pitchFamily="34" charset="0"/>
              </a:rPr>
              <a:t>They </a:t>
            </a:r>
            <a:r>
              <a:rPr lang="en-US" altLang="zh-CN" dirty="0" smtClean="0">
                <a:latin typeface="Calibri" pitchFamily="34" charset="0"/>
              </a:rPr>
              <a:t>did not sell a single car for a month and had to lay off workers. </a:t>
            </a:r>
          </a:p>
          <a:p>
            <a:pPr marL="179388" indent="-179388" algn="just">
              <a:lnSpc>
                <a:spcPct val="100000"/>
              </a:lnSpc>
              <a:buNone/>
            </a:pPr>
            <a:r>
              <a:rPr lang="zh-CN" altLang="en-US" dirty="0" smtClean="0">
                <a:latin typeface="Calibri" pitchFamily="34" charset="0"/>
              </a:rPr>
              <a:t>    </a:t>
            </a:r>
            <a:r>
              <a:rPr lang="zh-CN" altLang="en-US" dirty="0" smtClean="0">
                <a:latin typeface="Calibri" pitchFamily="34" charset="0"/>
              </a:rPr>
              <a:t>  </a:t>
            </a:r>
            <a:r>
              <a:rPr lang="zh-CN" altLang="en-US" sz="2400" dirty="0" smtClean="0">
                <a:solidFill>
                  <a:srgbClr val="0070C0"/>
                </a:solidFill>
                <a:latin typeface="Calibri" pitchFamily="34" charset="0"/>
              </a:rPr>
              <a:t>他们</a:t>
            </a:r>
            <a:r>
              <a:rPr lang="zh-CN" altLang="en-US" sz="2400" dirty="0" smtClean="0">
                <a:solidFill>
                  <a:srgbClr val="0070C0"/>
                </a:solidFill>
                <a:latin typeface="Calibri" pitchFamily="34" charset="0"/>
              </a:rPr>
              <a:t>一个月来一辆车也没有卖掉，因此不得不裁员。</a:t>
            </a:r>
          </a:p>
          <a:p>
            <a:pPr>
              <a:lnSpc>
                <a:spcPct val="100000"/>
              </a:lnSpc>
              <a:buNone/>
            </a:pPr>
            <a:endParaRPr lang="zh-CN" altLang="en-US" dirty="0" smtClean="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5" action="ppaction://hlinksldjump"/>
          </p:cNvPr>
          <p:cNvPicPr>
            <a:picLocks noChangeAspect="1"/>
          </p:cNvPicPr>
          <p:nvPr/>
        </p:nvPicPr>
        <p:blipFill>
          <a:blip r:embed="rId6"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9" name="图片 5" descr="Back">
            <a:hlinkClick r:id="rId8" action="ppaction://hlinksldjump"/>
          </p:cNvPr>
          <p:cNvPicPr>
            <a:picLocks noChangeAspect="1" noChangeArrowheads="1"/>
          </p:cNvPicPr>
          <p:nvPr/>
        </p:nvPicPr>
        <p:blipFill>
          <a:blip r:embed="rId9"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79388" indent="-179388" algn="just">
              <a:lnSpc>
                <a:spcPct val="100000"/>
              </a:lnSpc>
              <a:buNone/>
            </a:pPr>
            <a:r>
              <a:rPr lang="en-US" sz="3200" b="1" dirty="0" smtClean="0"/>
              <a:t>to the contrary:	</a:t>
            </a:r>
            <a:r>
              <a:rPr lang="en-US" dirty="0" smtClean="0"/>
              <a:t>making you think that the opposite may be true </a:t>
            </a:r>
            <a:r>
              <a:rPr lang="zh-CN" altLang="en-US" sz="2400" dirty="0" smtClean="0">
                <a:solidFill>
                  <a:srgbClr val="0070C0"/>
                </a:solidFill>
              </a:rPr>
              <a:t>相反的； 相反地</a:t>
            </a:r>
            <a:endParaRPr lang="en-US" dirty="0" smtClean="0">
              <a:solidFill>
                <a:srgbClr val="0070C0"/>
              </a:solidFill>
            </a:endParaRPr>
          </a:p>
          <a:p>
            <a:pPr marL="179388" indent="-179388" algn="just">
              <a:lnSpc>
                <a:spcPct val="100000"/>
              </a:lnSpc>
              <a:buNone/>
            </a:pPr>
            <a:r>
              <a:rPr lang="en-US" altLang="zh-CN" i="1" dirty="0" smtClean="0">
                <a:latin typeface="Calibri" pitchFamily="34" charset="0"/>
              </a:rPr>
              <a:t>e.g.</a:t>
            </a:r>
            <a:r>
              <a:rPr lang="en-US" altLang="zh-CN" dirty="0" smtClean="0">
                <a:latin typeface="Calibri" pitchFamily="34" charset="0"/>
              </a:rPr>
              <a:t> </a:t>
            </a:r>
          </a:p>
          <a:p>
            <a:pPr marL="514350" indent="-514350" algn="just">
              <a:lnSpc>
                <a:spcPct val="100000"/>
              </a:lnSpc>
              <a:buFont typeface="+mj-lt"/>
              <a:buAutoNum type="arabicPeriod"/>
            </a:pPr>
            <a:r>
              <a:rPr lang="en-US" altLang="zh-CN" dirty="0" smtClean="0">
                <a:latin typeface="Calibri" pitchFamily="34" charset="0"/>
              </a:rPr>
              <a:t>I </a:t>
            </a:r>
            <a:r>
              <a:rPr lang="en-US" altLang="zh-CN" dirty="0" smtClean="0">
                <a:latin typeface="Calibri" pitchFamily="34" charset="0"/>
              </a:rPr>
              <a:t>will come on Monday unless you write to the contrary, i.e.</a:t>
            </a:r>
            <a:r>
              <a:rPr lang="en-US" altLang="zh-CN" i="1" dirty="0" smtClean="0">
                <a:latin typeface="Calibri" pitchFamily="34" charset="0"/>
              </a:rPr>
              <a:t> </a:t>
            </a:r>
            <a:r>
              <a:rPr lang="en-US" altLang="zh-CN" dirty="0" smtClean="0">
                <a:latin typeface="Calibri" pitchFamily="34" charset="0"/>
              </a:rPr>
              <a:t>telling me not to come. </a:t>
            </a:r>
          </a:p>
          <a:p>
            <a:pPr marL="179388" indent="-179388" algn="just">
              <a:lnSpc>
                <a:spcPct val="100000"/>
              </a:lnSpc>
              <a:buNone/>
            </a:pPr>
            <a:r>
              <a:rPr lang="zh-CN" altLang="en-US" sz="2400" dirty="0" smtClean="0">
                <a:solidFill>
                  <a:srgbClr val="0070C0"/>
                </a:solidFill>
                <a:latin typeface="Calibri" pitchFamily="34" charset="0"/>
              </a:rPr>
              <a:t>     </a:t>
            </a:r>
            <a:r>
              <a:rPr lang="zh-CN" altLang="en-US" sz="2400" dirty="0" smtClean="0">
                <a:solidFill>
                  <a:srgbClr val="0070C0"/>
                </a:solidFill>
                <a:latin typeface="Calibri" pitchFamily="34" charset="0"/>
              </a:rPr>
              <a:t>  我</a:t>
            </a:r>
            <a:r>
              <a:rPr lang="zh-CN" altLang="en-US" sz="2400" dirty="0" smtClean="0">
                <a:solidFill>
                  <a:srgbClr val="0070C0"/>
                </a:solidFill>
                <a:latin typeface="Calibri" pitchFamily="34" charset="0"/>
              </a:rPr>
              <a:t>将于星期一前来，除非你写信叫我别来。</a:t>
            </a:r>
          </a:p>
          <a:p>
            <a:pPr marL="514350" indent="-514350" algn="just">
              <a:lnSpc>
                <a:spcPct val="100000"/>
              </a:lnSpc>
              <a:buFont typeface="+mj-lt"/>
              <a:buAutoNum type="arabicPeriod" startAt="2"/>
            </a:pPr>
            <a:r>
              <a:rPr lang="en-US" altLang="zh-CN" dirty="0" smtClean="0">
                <a:latin typeface="Calibri" pitchFamily="34" charset="0"/>
              </a:rPr>
              <a:t>I </a:t>
            </a:r>
            <a:r>
              <a:rPr lang="en-US" altLang="zh-CN" dirty="0" smtClean="0">
                <a:latin typeface="Calibri" pitchFamily="34" charset="0"/>
              </a:rPr>
              <a:t>will continue to believe it until I get proof to the contrary, i.e. that it is not true. </a:t>
            </a:r>
          </a:p>
          <a:p>
            <a:pPr marL="179388" indent="-179388" algn="just">
              <a:lnSpc>
                <a:spcPct val="100000"/>
              </a:lnSpc>
              <a:buNone/>
            </a:pPr>
            <a:r>
              <a:rPr lang="zh-CN" altLang="en-US" dirty="0" smtClean="0">
                <a:latin typeface="Calibri" pitchFamily="34" charset="0"/>
              </a:rPr>
              <a:t>    </a:t>
            </a:r>
            <a:r>
              <a:rPr lang="zh-CN" altLang="en-US" dirty="0" smtClean="0">
                <a:latin typeface="Calibri" pitchFamily="34" charset="0"/>
              </a:rPr>
              <a:t>  </a:t>
            </a:r>
            <a:r>
              <a:rPr lang="zh-CN" altLang="en-US" sz="2400" dirty="0" smtClean="0">
                <a:solidFill>
                  <a:srgbClr val="0070C0"/>
                </a:solidFill>
                <a:latin typeface="Calibri" pitchFamily="34" charset="0"/>
              </a:rPr>
              <a:t>我</a:t>
            </a:r>
            <a:r>
              <a:rPr lang="zh-CN" altLang="en-US" sz="2400" dirty="0" smtClean="0">
                <a:solidFill>
                  <a:srgbClr val="0070C0"/>
                </a:solidFill>
                <a:latin typeface="Calibri" pitchFamily="34" charset="0"/>
              </a:rPr>
              <a:t>仍然相信这一点，</a:t>
            </a:r>
            <a:r>
              <a:rPr lang="zh-CN" altLang="en-US" sz="2400" dirty="0" smtClean="0">
                <a:solidFill>
                  <a:srgbClr val="0070C0"/>
                </a:solidFill>
                <a:latin typeface="Calibri" pitchFamily="34" charset="0"/>
              </a:rPr>
              <a:t>除非有证据证明</a:t>
            </a:r>
            <a:r>
              <a:rPr lang="zh-CN" altLang="en-US" sz="2400" dirty="0" smtClean="0">
                <a:solidFill>
                  <a:srgbClr val="0070C0"/>
                </a:solidFill>
                <a:latin typeface="Calibri" pitchFamily="34" charset="0"/>
              </a:rPr>
              <a:t>它与此相反。</a:t>
            </a:r>
            <a:endParaRPr lang="en-US" altLang="zh-CN" sz="2400" dirty="0" smtClean="0">
              <a:solidFill>
                <a:srgbClr val="0070C0"/>
              </a:solidFill>
              <a:latin typeface="Calibri" pitchFamily="34" charset="0"/>
            </a:endParaRPr>
          </a:p>
          <a:p>
            <a:pPr marL="355600" indent="-355600">
              <a:buSzTx/>
              <a:buFontTx/>
              <a:buNone/>
            </a:pPr>
            <a:endParaRPr lang="en-US" altLang="zh-CN" sz="2400" dirty="0" smtClean="0">
              <a:latin typeface="Calibri" pitchFamily="34" charset="0"/>
            </a:endParaRPr>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6" name="图片 10" descr="MORE"/>
          <p:cNvPicPr>
            <a:picLocks noChangeAspect="1" noChangeArrowheads="1"/>
          </p:cNvPicPr>
          <p:nvPr/>
        </p:nvPicPr>
        <p:blipFill>
          <a:blip r:embed="rId5" cstate="print"/>
          <a:srcRect/>
          <a:stretch>
            <a:fillRect/>
          </a:stretch>
        </p:blipFill>
        <p:spPr bwMode="auto">
          <a:xfrm>
            <a:off x="6714676" y="6297194"/>
            <a:ext cx="912813" cy="228600"/>
          </a:xfrm>
          <a:prstGeom prst="rect">
            <a:avLst/>
          </a:prstGeom>
          <a:noFill/>
          <a:ln w="9525">
            <a:noFill/>
            <a:miter lim="800000"/>
            <a:headEnd/>
            <a:tailEnd/>
          </a:ln>
        </p:spPr>
      </p:pic>
      <p:pic>
        <p:nvPicPr>
          <p:cNvPr id="7" name="图片 5" descr="Back">
            <a:hlinkClick r:id="rId6" action="ppaction://hlinksldjump"/>
          </p:cNvPr>
          <p:cNvPicPr>
            <a:picLocks noChangeAspect="1" noChangeArrowheads="1"/>
          </p:cNvPicPr>
          <p:nvPr/>
        </p:nvPicPr>
        <p:blipFill>
          <a:blip r:embed="rId7"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dissolv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marL="179388" indent="-179388">
              <a:lnSpc>
                <a:spcPct val="100000"/>
              </a:lnSpc>
              <a:spcBef>
                <a:spcPct val="20000"/>
              </a:spcBef>
              <a:buFont typeface="Wingdings" pitchFamily="2" charset="2"/>
              <a:buChar char="Ø"/>
            </a:pPr>
            <a:r>
              <a:rPr lang="en-US" altLang="zh-CN" b="1" dirty="0" smtClean="0">
                <a:latin typeface="Calibri" pitchFamily="34" charset="0"/>
              </a:rPr>
              <a:t>on the contrary</a:t>
            </a:r>
            <a:r>
              <a:rPr lang="zh-CN" altLang="en-US" b="1" dirty="0" smtClean="0">
                <a:latin typeface="Calibri" pitchFamily="34" charset="0"/>
              </a:rPr>
              <a:t>：</a:t>
            </a:r>
            <a:r>
              <a:rPr lang="en-US" altLang="zh-CN" dirty="0" smtClean="0">
                <a:latin typeface="Calibri" pitchFamily="34" charset="0"/>
              </a:rPr>
              <a:t>the opposite is true </a:t>
            </a:r>
            <a:r>
              <a:rPr lang="zh-CN" altLang="en-US" sz="2400" dirty="0" smtClean="0">
                <a:solidFill>
                  <a:srgbClr val="0070C0"/>
                </a:solidFill>
                <a:latin typeface="Calibri" pitchFamily="34" charset="0"/>
              </a:rPr>
              <a:t>与此相反；正相反</a:t>
            </a:r>
            <a:endParaRPr lang="zh-CN" altLang="en-US" dirty="0" smtClean="0"/>
          </a:p>
          <a:p>
            <a:pPr marL="179388" indent="-179388">
              <a:lnSpc>
                <a:spcPct val="100000"/>
              </a:lnSpc>
              <a:spcBef>
                <a:spcPct val="20000"/>
              </a:spcBef>
              <a:buSzTx/>
              <a:buFontTx/>
              <a:buNone/>
            </a:pPr>
            <a:r>
              <a:rPr lang="en-US" altLang="zh-CN" i="1" dirty="0" smtClean="0">
                <a:latin typeface="Calibri" pitchFamily="34" charset="0"/>
              </a:rPr>
              <a:t>e.g.</a:t>
            </a:r>
            <a:r>
              <a:rPr lang="en-US" altLang="zh-CN" dirty="0" smtClean="0">
                <a:latin typeface="Calibri" pitchFamily="34" charset="0"/>
              </a:rPr>
              <a:t> </a:t>
            </a:r>
          </a:p>
          <a:p>
            <a:pPr marL="514350" indent="-514350" algn="just">
              <a:lnSpc>
                <a:spcPct val="100000"/>
              </a:lnSpc>
              <a:spcBef>
                <a:spcPct val="20000"/>
              </a:spcBef>
              <a:buSzTx/>
              <a:buFont typeface="+mj-lt"/>
              <a:buAutoNum type="arabicPeriod"/>
            </a:pPr>
            <a:r>
              <a:rPr lang="en-US" altLang="zh-CN" dirty="0" smtClean="0">
                <a:latin typeface="Calibri" pitchFamily="34" charset="0"/>
              </a:rPr>
              <a:t>It </a:t>
            </a:r>
            <a:r>
              <a:rPr lang="en-US" altLang="zh-CN" dirty="0" smtClean="0">
                <a:latin typeface="Calibri" pitchFamily="34" charset="0"/>
              </a:rPr>
              <a:t>doesn’t seem ugly to me; on the contrary, I think it’s rather beautiful. </a:t>
            </a:r>
          </a:p>
          <a:p>
            <a:pPr marL="179388" indent="-179388">
              <a:lnSpc>
                <a:spcPct val="100000"/>
              </a:lnSpc>
              <a:spcBef>
                <a:spcPct val="20000"/>
              </a:spcBef>
              <a:buSzTx/>
              <a:buFontTx/>
              <a:buNone/>
            </a:pPr>
            <a:r>
              <a:rPr lang="zh-CN" altLang="en-US" dirty="0" smtClean="0">
                <a:latin typeface="Calibri" pitchFamily="34" charset="0"/>
              </a:rPr>
              <a:t>    </a:t>
            </a:r>
            <a:r>
              <a:rPr lang="zh-CN" altLang="en-US" dirty="0" smtClean="0">
                <a:latin typeface="Calibri" pitchFamily="34" charset="0"/>
              </a:rPr>
              <a:t>  </a:t>
            </a:r>
            <a:r>
              <a:rPr lang="zh-CN" altLang="en-US" sz="2400" dirty="0" smtClean="0">
                <a:solidFill>
                  <a:srgbClr val="0070C0"/>
                </a:solidFill>
                <a:latin typeface="Calibri" pitchFamily="34" charset="0"/>
              </a:rPr>
              <a:t>我</a:t>
            </a:r>
            <a:r>
              <a:rPr lang="zh-CN" altLang="en-US" sz="2400" dirty="0" smtClean="0">
                <a:solidFill>
                  <a:srgbClr val="0070C0"/>
                </a:solidFill>
                <a:latin typeface="Calibri" pitchFamily="34" charset="0"/>
              </a:rPr>
              <a:t>觉得它并不丑，恰恰相反</a:t>
            </a:r>
            <a:r>
              <a:rPr lang="zh-CN" altLang="en-US" sz="2400" dirty="0" smtClean="0">
                <a:solidFill>
                  <a:srgbClr val="0070C0"/>
                </a:solidFill>
                <a:latin typeface="Calibri" pitchFamily="34" charset="0"/>
              </a:rPr>
              <a:t>，我觉得它</a:t>
            </a:r>
            <a:r>
              <a:rPr lang="zh-CN" altLang="en-US" sz="2400" dirty="0" smtClean="0">
                <a:solidFill>
                  <a:srgbClr val="0070C0"/>
                </a:solidFill>
                <a:latin typeface="Calibri" pitchFamily="34" charset="0"/>
              </a:rPr>
              <a:t>挺</a:t>
            </a:r>
            <a:r>
              <a:rPr lang="zh-CN" altLang="en-US" sz="2400" dirty="0" smtClean="0">
                <a:solidFill>
                  <a:srgbClr val="0070C0"/>
                </a:solidFill>
                <a:latin typeface="Calibri" pitchFamily="34" charset="0"/>
              </a:rPr>
              <a:t>美的。</a:t>
            </a:r>
            <a:endParaRPr lang="zh-CN" altLang="en-US" sz="2400" dirty="0" smtClean="0">
              <a:solidFill>
                <a:srgbClr val="0070C0"/>
              </a:solidFill>
              <a:latin typeface="Calibri" pitchFamily="34" charset="0"/>
            </a:endParaRPr>
          </a:p>
          <a:p>
            <a:pPr marL="514350" indent="-514350" algn="just">
              <a:lnSpc>
                <a:spcPct val="100000"/>
              </a:lnSpc>
              <a:spcBef>
                <a:spcPct val="20000"/>
              </a:spcBef>
              <a:buSzTx/>
              <a:buFont typeface="+mj-lt"/>
              <a:buAutoNum type="arabicPeriod" startAt="2"/>
            </a:pPr>
            <a:r>
              <a:rPr lang="en-US" altLang="zh-CN" dirty="0" smtClean="0">
                <a:latin typeface="Calibri" pitchFamily="34" charset="0"/>
              </a:rPr>
              <a:t>You </a:t>
            </a:r>
            <a:r>
              <a:rPr lang="en-US" altLang="zh-CN" dirty="0" smtClean="0">
                <a:latin typeface="Calibri" pitchFamily="34" charset="0"/>
              </a:rPr>
              <a:t>think you are clever; on the contrary, I assure that you are very foolish.</a:t>
            </a:r>
          </a:p>
          <a:p>
            <a:pPr marL="179388" indent="-179388">
              <a:lnSpc>
                <a:spcPct val="100000"/>
              </a:lnSpc>
              <a:spcBef>
                <a:spcPct val="20000"/>
              </a:spcBef>
              <a:buSzTx/>
              <a:buFontTx/>
              <a:buNone/>
            </a:pPr>
            <a:r>
              <a:rPr lang="zh-CN" altLang="en-US" sz="2400" dirty="0" smtClean="0">
                <a:latin typeface="Calibri" pitchFamily="34" charset="0"/>
              </a:rPr>
              <a:t>     </a:t>
            </a:r>
            <a:r>
              <a:rPr lang="zh-CN" altLang="en-US" sz="2400" dirty="0" smtClean="0">
                <a:latin typeface="Calibri" pitchFamily="34" charset="0"/>
              </a:rPr>
              <a:t>   </a:t>
            </a:r>
            <a:r>
              <a:rPr lang="zh-CN" altLang="en-US" sz="2400" dirty="0" smtClean="0">
                <a:solidFill>
                  <a:srgbClr val="0070C0"/>
                </a:solidFill>
                <a:latin typeface="Calibri" pitchFamily="34" charset="0"/>
              </a:rPr>
              <a:t>你</a:t>
            </a:r>
            <a:r>
              <a:rPr lang="zh-CN" altLang="en-US" sz="2400" dirty="0" smtClean="0">
                <a:solidFill>
                  <a:srgbClr val="0070C0"/>
                </a:solidFill>
                <a:latin typeface="Calibri" pitchFamily="34" charset="0"/>
              </a:rPr>
              <a:t>自以为很聪明，相反地，我确信你很傻。</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5" action="ppaction://hlinksldjump"/>
          </p:cNvPr>
          <p:cNvPicPr>
            <a:picLocks noChangeAspect="1"/>
          </p:cNvPicPr>
          <p:nvPr/>
        </p:nvPicPr>
        <p:blipFill>
          <a:blip r:embed="rId6"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8" name="图片 5" descr="Back">
            <a:hlinkClick r:id="" action="ppaction://hlinkshowjump?jump=previousslide"/>
          </p:cNvPr>
          <p:cNvPicPr>
            <a:picLocks noChangeAspect="1" noChangeArrowheads="1"/>
          </p:cNvPicPr>
          <p:nvPr/>
        </p:nvPicPr>
        <p:blipFill>
          <a:blip r:embed="rId8"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6065837"/>
          </a:xfrm>
        </p:spPr>
        <p:txBody>
          <a:bodyPr/>
          <a:lstStyle/>
          <a:p>
            <a:pPr algn="just">
              <a:lnSpc>
                <a:spcPct val="100000"/>
              </a:lnSpc>
              <a:buNone/>
            </a:pPr>
            <a:r>
              <a:rPr lang="en-US" sz="3200" b="1" dirty="0" smtClean="0"/>
              <a:t>take turns: </a:t>
            </a:r>
            <a:r>
              <a:rPr lang="en-US" dirty="0" smtClean="0"/>
              <a:t>if people take turns or take it in turns to do sth., each of them does their share of it, one after the other </a:t>
            </a:r>
            <a:r>
              <a:rPr lang="zh-CN" altLang="en-US" sz="2400" dirty="0" smtClean="0">
                <a:solidFill>
                  <a:srgbClr val="0070C0"/>
                </a:solidFill>
              </a:rPr>
              <a:t>轮流；依次</a:t>
            </a:r>
            <a:endParaRPr lang="en-US" dirty="0" smtClean="0">
              <a:solidFill>
                <a:srgbClr val="0070C0"/>
              </a:solidFill>
            </a:endParaRPr>
          </a:p>
          <a:p>
            <a:pPr marL="363538" indent="-363538" algn="just">
              <a:lnSpc>
                <a:spcPct val="100000"/>
              </a:lnSpc>
              <a:buNone/>
            </a:pPr>
            <a:r>
              <a:rPr lang="en-US" altLang="zh-CN" i="1" dirty="0" smtClean="0">
                <a:latin typeface="Calibri" pitchFamily="34" charset="0"/>
              </a:rPr>
              <a:t>e.g.</a:t>
            </a:r>
            <a:r>
              <a:rPr lang="en-US" altLang="zh-CN" dirty="0" smtClean="0">
                <a:latin typeface="Calibri" pitchFamily="34" charset="0"/>
              </a:rPr>
              <a:t> </a:t>
            </a:r>
          </a:p>
          <a:p>
            <a:pPr marL="363538" indent="-363538" algn="just">
              <a:lnSpc>
                <a:spcPct val="100000"/>
              </a:lnSpc>
              <a:buNone/>
            </a:pPr>
            <a:r>
              <a:rPr lang="en-US" altLang="zh-CN" dirty="0" smtClean="0">
                <a:latin typeface="Calibri" pitchFamily="34" charset="0"/>
              </a:rPr>
              <a:t>1. You can’t both use the bike at once you’ll have to take turns. </a:t>
            </a:r>
          </a:p>
          <a:p>
            <a:pPr marL="363538" indent="-363538" algn="just">
              <a:lnSpc>
                <a:spcPct val="100000"/>
              </a:lnSpc>
              <a:buNone/>
            </a:pPr>
            <a:r>
              <a:rPr lang="zh-CN" altLang="en-US" dirty="0" smtClean="0">
                <a:solidFill>
                  <a:srgbClr val="0070C0"/>
                </a:solidFill>
                <a:latin typeface="Calibri" pitchFamily="34" charset="0"/>
              </a:rPr>
              <a:t>    </a:t>
            </a:r>
            <a:r>
              <a:rPr lang="zh-CN" altLang="en-US" sz="2400" dirty="0" smtClean="0">
                <a:solidFill>
                  <a:srgbClr val="0070C0"/>
                </a:solidFill>
                <a:latin typeface="Calibri" pitchFamily="34" charset="0"/>
              </a:rPr>
              <a:t>你们不能两人同时用这辆自行车，得轮流使用。</a:t>
            </a:r>
          </a:p>
          <a:p>
            <a:pPr marL="363538" indent="-363538" algn="just">
              <a:lnSpc>
                <a:spcPct val="100000"/>
              </a:lnSpc>
              <a:buNone/>
            </a:pPr>
            <a:r>
              <a:rPr lang="en-US" altLang="zh-CN" dirty="0" smtClean="0">
                <a:latin typeface="Calibri" pitchFamily="34" charset="0"/>
              </a:rPr>
              <a:t>2. The students took turns to clean up their classroom.</a:t>
            </a:r>
          </a:p>
          <a:p>
            <a:pPr marL="363538" indent="-363538" algn="just">
              <a:lnSpc>
                <a:spcPct val="100000"/>
              </a:lnSpc>
              <a:buNone/>
            </a:pPr>
            <a:r>
              <a:rPr lang="zh-CN" altLang="en-US" sz="2400" dirty="0" smtClean="0">
                <a:solidFill>
                  <a:srgbClr val="0070C0"/>
                </a:solidFill>
                <a:latin typeface="Calibri" pitchFamily="34" charset="0"/>
              </a:rPr>
              <a:t>     学生们轮流打扫教室。</a:t>
            </a:r>
          </a:p>
          <a:p>
            <a:pPr marL="363538" indent="-363538" algn="just">
              <a:lnSpc>
                <a:spcPct val="100000"/>
              </a:lnSpc>
              <a:buNone/>
            </a:pPr>
            <a:r>
              <a:rPr lang="en-US" altLang="zh-CN" dirty="0" smtClean="0">
                <a:latin typeface="Calibri" pitchFamily="34" charset="0"/>
              </a:rPr>
              <a:t>3. Susan and her brother take turns (at) doing the dishes.</a:t>
            </a:r>
          </a:p>
          <a:p>
            <a:pPr marL="363538" indent="-363538" algn="just">
              <a:lnSpc>
                <a:spcPct val="100000"/>
              </a:lnSpc>
              <a:buNone/>
            </a:pPr>
            <a:r>
              <a:rPr lang="zh-CN" altLang="en-US" sz="2400" dirty="0" smtClean="0">
                <a:solidFill>
                  <a:srgbClr val="0070C0"/>
                </a:solidFill>
                <a:latin typeface="Calibri" pitchFamily="34" charset="0"/>
              </a:rPr>
              <a:t>     苏珊和她的兄弟轮流洗盘子。</a:t>
            </a: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5" action="ppaction://hlinksldjump"/>
          </p:cNvPr>
          <p:cNvPicPr>
            <a:picLocks noChangeAspect="1"/>
          </p:cNvPicPr>
          <p:nvPr/>
        </p:nvPicPr>
        <p:blipFill>
          <a:blip r:embed="rId6"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pic>
        <p:nvPicPr>
          <p:cNvPr id="9" name="图片 5" descr="Back">
            <a:hlinkClick r:id="rId8" action="ppaction://hlinksldjump"/>
          </p:cNvPr>
          <p:cNvPicPr>
            <a:picLocks noChangeAspect="1" noChangeArrowheads="1"/>
          </p:cNvPicPr>
          <p:nvPr/>
        </p:nvPicPr>
        <p:blipFill>
          <a:blip r:embed="rId9"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7" end="7"/>
                                            </p:txEl>
                                          </p:spTgt>
                                        </p:tgtEl>
                                        <p:attrNameLst>
                                          <p:attrName>style.visibility</p:attrName>
                                        </p:attrNameLst>
                                      </p:cBhvr>
                                      <p:to>
                                        <p:strVal val="visible"/>
                                      </p:to>
                                    </p:set>
                                    <p:animEffect transition="in" filter="dissolve">
                                      <p:cBhvr>
                                        <p:cTn id="17" dur="500"/>
                                        <p:tgtEl>
                                          <p:spTgt spid="15">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12291"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15" name="内容占位符 2"/>
          <p:cNvSpPr>
            <a:spLocks noGrp="1"/>
          </p:cNvSpPr>
          <p:nvPr>
            <p:ph idx="1"/>
          </p:nvPr>
        </p:nvSpPr>
        <p:spPr>
          <a:xfrm>
            <a:off x="184150" y="627063"/>
            <a:ext cx="8834438" cy="5183187"/>
          </a:xfrm>
        </p:spPr>
        <p:txBody>
          <a:bodyPr/>
          <a:lstStyle/>
          <a:p>
            <a:pPr marL="179388" indent="-179388" algn="just" hangingPunct="1">
              <a:lnSpc>
                <a:spcPct val="100000"/>
              </a:lnSpc>
              <a:buNone/>
            </a:pPr>
            <a:r>
              <a:rPr lang="en-US" sz="3200" b="1" dirty="0" smtClean="0"/>
              <a:t>to </a:t>
            </a:r>
            <a:r>
              <a:rPr lang="en-US" sz="3200" b="1" dirty="0" err="1" smtClean="0"/>
              <a:t>sb.’s</a:t>
            </a:r>
            <a:r>
              <a:rPr lang="en-US" sz="3200" b="1" dirty="0" smtClean="0"/>
              <a:t> amazement: </a:t>
            </a:r>
            <a:r>
              <a:rPr lang="en-US" dirty="0" smtClean="0"/>
              <a:t>against or beyond one’s expectation </a:t>
            </a:r>
            <a:r>
              <a:rPr lang="zh-CN" altLang="en-US" sz="2400" dirty="0" smtClean="0">
                <a:solidFill>
                  <a:srgbClr val="0070C0"/>
                </a:solidFill>
                <a:latin typeface="+mn-ea"/>
              </a:rPr>
              <a:t>令</a:t>
            </a:r>
            <a:r>
              <a:rPr lang="en-US" altLang="zh-CN" sz="2400" dirty="0" smtClean="0">
                <a:solidFill>
                  <a:srgbClr val="0070C0"/>
                </a:solidFill>
                <a:latin typeface="+mn-ea"/>
              </a:rPr>
              <a:t>…</a:t>
            </a:r>
            <a:r>
              <a:rPr lang="zh-CN" altLang="en-US" sz="2400" dirty="0" smtClean="0">
                <a:solidFill>
                  <a:srgbClr val="0070C0"/>
                </a:solidFill>
                <a:latin typeface="+mn-ea"/>
              </a:rPr>
              <a:t>惊讶</a:t>
            </a:r>
            <a:r>
              <a:rPr lang="zh-CN" altLang="en-US" sz="2400" dirty="0" smtClean="0">
                <a:solidFill>
                  <a:srgbClr val="0070C0"/>
                </a:solidFill>
                <a:latin typeface="+mn-ea"/>
              </a:rPr>
              <a:t>的是</a:t>
            </a:r>
            <a:endParaRPr lang="en-US" dirty="0" smtClean="0">
              <a:solidFill>
                <a:srgbClr val="0070C0"/>
              </a:solidFill>
              <a:latin typeface="+mn-ea"/>
            </a:endParaRPr>
          </a:p>
          <a:p>
            <a:pPr marL="179388" indent="-179388" algn="just">
              <a:lnSpc>
                <a:spcPct val="100000"/>
              </a:lnSpc>
              <a:spcBef>
                <a:spcPct val="20000"/>
              </a:spcBef>
              <a:buNone/>
            </a:pPr>
            <a:r>
              <a:rPr lang="en-US" altLang="zh-CN" i="1" dirty="0" smtClean="0">
                <a:latin typeface="Calibri" pitchFamily="34" charset="0"/>
              </a:rPr>
              <a:t>e.g.</a:t>
            </a:r>
          </a:p>
          <a:p>
            <a:pPr marL="514350" indent="-514350" algn="just">
              <a:lnSpc>
                <a:spcPct val="100000"/>
              </a:lnSpc>
              <a:spcBef>
                <a:spcPct val="20000"/>
              </a:spcBef>
              <a:buFont typeface="+mj-lt"/>
              <a:buAutoNum type="arabicPeriod"/>
            </a:pPr>
            <a:r>
              <a:rPr lang="en-US" altLang="zh-CN" dirty="0" smtClean="0">
                <a:latin typeface="Calibri" pitchFamily="34" charset="0"/>
              </a:rPr>
              <a:t>To </a:t>
            </a:r>
            <a:r>
              <a:rPr lang="en-US" altLang="zh-CN" dirty="0" smtClean="0">
                <a:latin typeface="Calibri" pitchFamily="34" charset="0"/>
              </a:rPr>
              <a:t>my amazement, he was able to recite the whole poem from memory.</a:t>
            </a:r>
            <a:r>
              <a:rPr lang="en-US" altLang="zh-CN" dirty="0" smtClean="0"/>
              <a:t> </a:t>
            </a:r>
          </a:p>
          <a:p>
            <a:pPr marL="179388" indent="-179388">
              <a:lnSpc>
                <a:spcPct val="100000"/>
              </a:lnSpc>
              <a:spcBef>
                <a:spcPct val="20000"/>
              </a:spcBef>
              <a:buNone/>
            </a:pPr>
            <a:r>
              <a:rPr lang="zh-CN" altLang="en-US" sz="2400" dirty="0" smtClean="0">
                <a:solidFill>
                  <a:srgbClr val="0070C0"/>
                </a:solidFill>
              </a:rPr>
              <a:t>    </a:t>
            </a:r>
            <a:r>
              <a:rPr lang="zh-CN" altLang="en-US" sz="2400" dirty="0" smtClean="0">
                <a:solidFill>
                  <a:srgbClr val="0070C0"/>
                </a:solidFill>
              </a:rPr>
              <a:t>   令</a:t>
            </a:r>
            <a:r>
              <a:rPr lang="zh-CN" altLang="en-US" sz="2400" dirty="0" smtClean="0">
                <a:solidFill>
                  <a:srgbClr val="0070C0"/>
                </a:solidFill>
              </a:rPr>
              <a:t>我吃惊的是他能把整首诗背出来。</a:t>
            </a:r>
          </a:p>
          <a:p>
            <a:pPr marL="514350" indent="-514350">
              <a:lnSpc>
                <a:spcPct val="100000"/>
              </a:lnSpc>
              <a:spcBef>
                <a:spcPct val="20000"/>
              </a:spcBef>
              <a:buFont typeface="+mj-lt"/>
              <a:buAutoNum type="arabicPeriod" startAt="2"/>
            </a:pPr>
            <a:r>
              <a:rPr lang="en-US" altLang="zh-CN" dirty="0" smtClean="0">
                <a:latin typeface="Calibri" pitchFamily="34" charset="0"/>
              </a:rPr>
              <a:t>To </a:t>
            </a:r>
            <a:r>
              <a:rPr lang="en-US" altLang="zh-CN" dirty="0" smtClean="0">
                <a:latin typeface="Calibri" pitchFamily="34" charset="0"/>
              </a:rPr>
              <a:t>her amazement she got the job. </a:t>
            </a:r>
          </a:p>
          <a:p>
            <a:pPr marL="179388" indent="-179388">
              <a:lnSpc>
                <a:spcPct val="100000"/>
              </a:lnSpc>
              <a:spcBef>
                <a:spcPct val="20000"/>
              </a:spcBef>
              <a:buNone/>
            </a:pPr>
            <a:r>
              <a:rPr lang="zh-CN" altLang="en-US" sz="2400" dirty="0" smtClean="0">
                <a:solidFill>
                  <a:srgbClr val="0070C0"/>
                </a:solidFill>
                <a:latin typeface="Calibri" pitchFamily="34" charset="0"/>
              </a:rPr>
              <a:t>     </a:t>
            </a:r>
            <a:r>
              <a:rPr lang="zh-CN" altLang="en-US" sz="2400" dirty="0" smtClean="0">
                <a:solidFill>
                  <a:srgbClr val="0070C0"/>
                </a:solidFill>
                <a:latin typeface="Calibri" pitchFamily="34" charset="0"/>
              </a:rPr>
              <a:t>  令</a:t>
            </a:r>
            <a:r>
              <a:rPr lang="zh-CN" altLang="en-US" sz="2400" dirty="0" smtClean="0">
                <a:solidFill>
                  <a:srgbClr val="0070C0"/>
                </a:solidFill>
                <a:latin typeface="Calibri" pitchFamily="34" charset="0"/>
              </a:rPr>
              <a:t>她诧异的</a:t>
            </a:r>
            <a:r>
              <a:rPr lang="zh-CN" altLang="en-US" sz="2400" dirty="0" smtClean="0">
                <a:solidFill>
                  <a:srgbClr val="0070C0"/>
                </a:solidFill>
                <a:latin typeface="Calibri" pitchFamily="34" charset="0"/>
              </a:rPr>
              <a:t>是她</a:t>
            </a:r>
            <a:r>
              <a:rPr lang="zh-CN" altLang="en-US" sz="2400" dirty="0" smtClean="0">
                <a:solidFill>
                  <a:srgbClr val="0070C0"/>
                </a:solidFill>
                <a:latin typeface="Calibri" pitchFamily="34" charset="0"/>
              </a:rPr>
              <a:t>得到了这份工作</a:t>
            </a:r>
            <a:r>
              <a:rPr lang="zh-CN" altLang="en-US" sz="2400" dirty="0" smtClean="0">
                <a:solidFill>
                  <a:srgbClr val="0070C0"/>
                </a:solidFill>
                <a:latin typeface="Calibri" pitchFamily="34" charset="0"/>
              </a:rPr>
              <a:t>。</a:t>
            </a:r>
            <a:endParaRPr lang="en-US" altLang="zh-CN" sz="2400" dirty="0" smtClean="0">
              <a:latin typeface="Calibri" pitchFamily="34" charset="0"/>
            </a:endParaRPr>
          </a:p>
          <a:p>
            <a:pPr marL="179388" indent="-179388">
              <a:lnSpc>
                <a:spcPct val="100000"/>
              </a:lnSpc>
              <a:spcBef>
                <a:spcPct val="50000"/>
              </a:spcBef>
              <a:buNone/>
            </a:pPr>
            <a:r>
              <a:rPr lang="en-US" altLang="zh-CN" b="1" dirty="0" smtClean="0">
                <a:solidFill>
                  <a:schemeClr val="accent6">
                    <a:lumMod val="50000"/>
                  </a:schemeClr>
                </a:solidFill>
                <a:latin typeface="Calibri" pitchFamily="34" charset="0"/>
              </a:rPr>
              <a:t>See also:  </a:t>
            </a:r>
            <a:r>
              <a:rPr lang="en-US" altLang="zh-CN" b="1" dirty="0" smtClean="0">
                <a:latin typeface="Calibri" pitchFamily="34" charset="0"/>
                <a:hlinkClick r:id="rId5" action="ppaction://hlinksldjump"/>
              </a:rPr>
              <a:t>amazement</a:t>
            </a:r>
            <a:endParaRPr lang="zh-CN" altLang="en-US"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sp>
        <p:nvSpPr>
          <p:cNvPr id="12294" name="文本框 3"/>
          <p:cNvSpPr txBox="1">
            <a:spLocks noChangeArrowheads="1"/>
          </p:cNvSpPr>
          <p:nvPr/>
        </p:nvSpPr>
        <p:spPr bwMode="auto">
          <a:xfrm>
            <a:off x="166688" y="69850"/>
            <a:ext cx="3378200" cy="461963"/>
          </a:xfrm>
          <a:prstGeom prst="rect">
            <a:avLst/>
          </a:prstGeom>
          <a:noFill/>
          <a:ln w="9525">
            <a:noFill/>
            <a:miter lim="800000"/>
            <a:headEnd/>
            <a:tailEnd/>
          </a:ln>
        </p:spPr>
        <p:txBody>
          <a:bodyPr>
            <a:spAutoFit/>
          </a:bodyPr>
          <a:lstStyle/>
          <a:p>
            <a:pPr eaLnBrk="1" hangingPunct="1">
              <a:buFont typeface="Arial" charset="0"/>
              <a:buNone/>
            </a:pPr>
            <a:r>
              <a:rPr lang="en-US" altLang="en-US" sz="2400">
                <a:solidFill>
                  <a:schemeClr val="bg1"/>
                </a:solidFill>
                <a:latin typeface="Arial Black" pitchFamily="34" charset="0"/>
                <a:sym typeface="宋体" pitchFamily="2" charset="-122"/>
              </a:rPr>
              <a:t>Words &amp; Phrases</a:t>
            </a:r>
          </a:p>
        </p:txBody>
      </p:sp>
      <p:pic>
        <p:nvPicPr>
          <p:cNvPr id="12297" name="图片 1">
            <a:hlinkClick r:id="rId6" action="ppaction://hlinksldjump"/>
          </p:cNvPr>
          <p:cNvPicPr>
            <a:picLocks noChangeAspect="1"/>
          </p:cNvPicPr>
          <p:nvPr/>
        </p:nvPicPr>
        <p:blipFill>
          <a:blip r:embed="rId7" cstate="print"/>
          <a:srcRect/>
          <a:stretch>
            <a:fillRect/>
          </a:stretch>
        </p:blipFill>
        <p:spPr bwMode="auto">
          <a:xfrm>
            <a:off x="8191811" y="6118225"/>
            <a:ext cx="760413" cy="539750"/>
          </a:xfrm>
          <a:prstGeom prst="rect">
            <a:avLst/>
          </a:prstGeom>
          <a:noFill/>
          <a:ln w="9525">
            <a:noFill/>
            <a:miter lim="800000"/>
            <a:headEnd/>
            <a:tailEnd/>
          </a:ln>
        </p:spPr>
      </p:pic>
      <p:pic>
        <p:nvPicPr>
          <p:cNvPr id="10" name="图片 9" descr="END"/>
          <p:cNvPicPr>
            <a:picLocks noChangeAspect="1" noChangeArrowheads="1"/>
          </p:cNvPicPr>
          <p:nvPr/>
        </p:nvPicPr>
        <p:blipFill>
          <a:blip r:embed="rId8" cstate="print"/>
          <a:srcRect/>
          <a:stretch>
            <a:fillRect/>
          </a:stretch>
        </p:blipFill>
        <p:spPr bwMode="auto">
          <a:xfrm>
            <a:off x="7163242" y="6272904"/>
            <a:ext cx="474663" cy="225425"/>
          </a:xfrm>
          <a:prstGeom prst="rect">
            <a:avLst/>
          </a:prstGeom>
          <a:noFill/>
          <a:ln w="9525">
            <a:noFill/>
            <a:miter lim="800000"/>
            <a:headEnd/>
            <a:tailEnd/>
          </a:ln>
        </p:spPr>
      </p:pic>
      <p:pic>
        <p:nvPicPr>
          <p:cNvPr id="8" name="图片 5" descr="Back">
            <a:hlinkClick r:id="rId9" action="ppaction://hlinksldjump"/>
          </p:cNvPr>
          <p:cNvPicPr>
            <a:picLocks noChangeAspect="1" noChangeArrowheads="1"/>
          </p:cNvPicPr>
          <p:nvPr/>
        </p:nvPicPr>
        <p:blipFill>
          <a:blip r:embed="rId10" cstate="print"/>
          <a:srcRect/>
          <a:stretch>
            <a:fillRect/>
          </a:stretch>
        </p:blipFill>
        <p:spPr bwMode="auto">
          <a:xfrm>
            <a:off x="7656513" y="47625"/>
            <a:ext cx="558800" cy="3937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3" end="3"/>
                                            </p:txEl>
                                          </p:spTgt>
                                        </p:tgtEl>
                                        <p:attrNameLst>
                                          <p:attrName>style.visibility</p:attrName>
                                        </p:attrNameLst>
                                      </p:cBhvr>
                                      <p:to>
                                        <p:strVal val="visible"/>
                                      </p:to>
                                    </p:set>
                                    <p:animEffect transition="in" filter="dissolve">
                                      <p:cBhvr>
                                        <p:cTn id="7" dur="500"/>
                                        <p:tgtEl>
                                          <p:spTgt spid="1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5" end="5"/>
                                            </p:txEl>
                                          </p:spTgt>
                                        </p:tgtEl>
                                        <p:attrNameLst>
                                          <p:attrName>style.visibility</p:attrName>
                                        </p:attrNameLst>
                                      </p:cBhvr>
                                      <p:to>
                                        <p:strVal val="visible"/>
                                      </p:to>
                                    </p:set>
                                    <p:animEffect transition="in" filter="dissolve">
                                      <p:cBhvr>
                                        <p:cTn id="12" dur="500"/>
                                        <p:tgtEl>
                                          <p:spTgt spid="15">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6" end="6"/>
                                            </p:txEl>
                                          </p:spTgt>
                                        </p:tgtEl>
                                        <p:attrNameLst>
                                          <p:attrName>style.visibility</p:attrName>
                                        </p:attrNameLst>
                                      </p:cBhvr>
                                      <p:to>
                                        <p:strVal val="visible"/>
                                      </p:to>
                                    </p:set>
                                    <p:animEffect transition="in" filter="dissolve">
                                      <p:cBhvr>
                                        <p:cTn id="17" dur="500"/>
                                        <p:tgtEl>
                                          <p:spTgt spid="15">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dissolv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pic>
        <p:nvPicPr>
          <p:cNvPr id="4099"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sp>
        <p:nvSpPr>
          <p:cNvPr id="4100" name="文本框 4"/>
          <p:cNvSpPr txBox="1">
            <a:spLocks noChangeArrowheads="1"/>
          </p:cNvSpPr>
          <p:nvPr/>
        </p:nvSpPr>
        <p:spPr bwMode="auto">
          <a:xfrm>
            <a:off x="184150" y="74613"/>
            <a:ext cx="2216150" cy="460375"/>
          </a:xfrm>
          <a:prstGeom prst="rect">
            <a:avLst/>
          </a:prstGeom>
          <a:noFill/>
          <a:ln w="9525">
            <a:noFill/>
            <a:miter lim="800000"/>
            <a:headEnd/>
            <a:tailEnd/>
          </a:ln>
        </p:spPr>
        <p:txBody>
          <a:bodyPr>
            <a:spAutoFit/>
          </a:bodyPr>
          <a:lstStyle/>
          <a:p>
            <a:pPr algn="l" rtl="0" fontAlgn="base">
              <a:spcBef>
                <a:spcPct val="0"/>
              </a:spcBef>
              <a:spcAft>
                <a:spcPct val="0"/>
              </a:spcAft>
              <a:buFont typeface="Arial" charset="0"/>
              <a:buNone/>
            </a:pPr>
            <a:r>
              <a:rPr lang="en-US" altLang="zh-CN" sz="2400" kern="1200">
                <a:solidFill>
                  <a:prstClr val="white"/>
                </a:solidFill>
                <a:latin typeface="Arial Black" pitchFamily="34" charset="0"/>
                <a:ea typeface="宋体" pitchFamily="2" charset="-122"/>
                <a:cs typeface="+mn-cs"/>
              </a:rPr>
              <a:t>Warming Up</a:t>
            </a:r>
          </a:p>
        </p:txBody>
      </p:sp>
      <p:sp>
        <p:nvSpPr>
          <p:cNvPr id="10" name="内容占位符 2"/>
          <p:cNvSpPr>
            <a:spLocks noGrp="1"/>
          </p:cNvSpPr>
          <p:nvPr>
            <p:ph idx="1"/>
          </p:nvPr>
        </p:nvSpPr>
        <p:spPr>
          <a:xfrm>
            <a:off x="184150" y="1476375"/>
            <a:ext cx="8834438" cy="5216525"/>
          </a:xfrm>
        </p:spPr>
        <p:txBody>
          <a:bodyPr/>
          <a:lstStyle/>
          <a:p>
            <a:pPr marL="358775">
              <a:spcBef>
                <a:spcPct val="15000"/>
              </a:spcBef>
              <a:buNone/>
            </a:pPr>
            <a:r>
              <a:rPr lang="en-US" altLang="zh-CN" dirty="0" smtClean="0">
                <a:cs typeface="MV Boli" pitchFamily="2" charset="0"/>
              </a:rPr>
              <a:t>A </a:t>
            </a:r>
            <a:r>
              <a:rPr lang="en-US" altLang="zh-CN" dirty="0" smtClean="0">
                <a:cs typeface="MV Boli" pitchFamily="2" charset="0"/>
              </a:rPr>
              <a:t>father’s </a:t>
            </a:r>
            <a:r>
              <a:rPr lang="en-US" altLang="zh-CN" dirty="0" smtClean="0">
                <a:cs typeface="MV Boli" pitchFamily="2" charset="0"/>
              </a:rPr>
              <a:t>seldom-spoken love</a:t>
            </a:r>
          </a:p>
          <a:p>
            <a:pPr marL="358775">
              <a:spcBef>
                <a:spcPct val="15000"/>
              </a:spcBef>
              <a:buNone/>
            </a:pPr>
            <a:r>
              <a:rPr lang="en-US" altLang="zh-CN" dirty="0" smtClean="0">
                <a:cs typeface="MV Boli" pitchFamily="2" charset="0"/>
              </a:rPr>
              <a:t>Sounds clearly through the </a:t>
            </a:r>
            <a:r>
              <a:rPr lang="en-US" altLang="zh-CN" u="sng" dirty="0" smtClean="0">
                <a:solidFill>
                  <a:srgbClr val="C00000"/>
                </a:solidFill>
              </a:rPr>
              <a:t>years</a:t>
            </a:r>
            <a:r>
              <a:rPr lang="en-US" altLang="zh-CN" dirty="0" smtClean="0">
                <a:cs typeface="MV Boli" pitchFamily="2" charset="0"/>
              </a:rPr>
              <a:t>,</a:t>
            </a:r>
          </a:p>
          <a:p>
            <a:pPr marL="358775">
              <a:spcBef>
                <a:spcPct val="15000"/>
              </a:spcBef>
              <a:buNone/>
            </a:pPr>
            <a:r>
              <a:rPr lang="en-US" altLang="zh-CN" dirty="0" smtClean="0">
                <a:cs typeface="MV Boli" pitchFamily="2" charset="0"/>
              </a:rPr>
              <a:t>Sometimes in peals of laughter,     </a:t>
            </a:r>
          </a:p>
          <a:p>
            <a:pPr marL="358775">
              <a:spcBef>
                <a:spcPct val="15000"/>
              </a:spcBef>
              <a:buNone/>
            </a:pPr>
            <a:r>
              <a:rPr lang="en-US" altLang="zh-CN" dirty="0" smtClean="0">
                <a:cs typeface="MV Boli" pitchFamily="2" charset="0"/>
              </a:rPr>
              <a:t>Sometimes through happy </a:t>
            </a:r>
            <a:r>
              <a:rPr lang="en-US" altLang="zh-CN" u="sng" dirty="0" smtClean="0">
                <a:solidFill>
                  <a:srgbClr val="C00000"/>
                </a:solidFill>
              </a:rPr>
              <a:t>tears</a:t>
            </a:r>
            <a:r>
              <a:rPr lang="en-US" altLang="zh-CN" dirty="0" smtClean="0">
                <a:cs typeface="MV Boli" pitchFamily="2" charset="0"/>
              </a:rPr>
              <a:t>.     </a:t>
            </a:r>
          </a:p>
          <a:p>
            <a:pPr marL="358775">
              <a:spcBef>
                <a:spcPct val="15000"/>
              </a:spcBef>
              <a:buNone/>
            </a:pPr>
            <a:r>
              <a:rPr lang="en-US" altLang="zh-CN" dirty="0" smtClean="0">
                <a:cs typeface="MV Boli" pitchFamily="2" charset="0"/>
              </a:rPr>
              <a:t>Perhaps they have to speak their love</a:t>
            </a:r>
          </a:p>
          <a:p>
            <a:pPr marL="358775">
              <a:spcBef>
                <a:spcPct val="15000"/>
              </a:spcBef>
              <a:buNone/>
            </a:pPr>
            <a:r>
              <a:rPr lang="en-US" altLang="zh-CN" dirty="0" smtClean="0">
                <a:cs typeface="MV Boli" pitchFamily="2" charset="0"/>
              </a:rPr>
              <a:t>In a fashion all their </a:t>
            </a:r>
            <a:r>
              <a:rPr lang="en-US" altLang="zh-CN" u="sng" dirty="0" smtClean="0">
                <a:solidFill>
                  <a:srgbClr val="C00000"/>
                </a:solidFill>
              </a:rPr>
              <a:t>own</a:t>
            </a:r>
            <a:r>
              <a:rPr lang="en-US" altLang="zh-CN" dirty="0" smtClean="0">
                <a:cs typeface="MV Boli" pitchFamily="2" charset="0"/>
              </a:rPr>
              <a:t>.       </a:t>
            </a:r>
          </a:p>
          <a:p>
            <a:pPr marL="358775">
              <a:spcBef>
                <a:spcPct val="15000"/>
              </a:spcBef>
              <a:buNone/>
            </a:pPr>
            <a:r>
              <a:rPr lang="en-US" altLang="zh-CN" dirty="0" smtClean="0">
                <a:cs typeface="MV Boli" pitchFamily="2" charset="0"/>
              </a:rPr>
              <a:t>Because the love that fathers feel</a:t>
            </a:r>
          </a:p>
          <a:p>
            <a:pPr marL="358775">
              <a:spcBef>
                <a:spcPct val="15000"/>
              </a:spcBef>
              <a:buNone/>
            </a:pPr>
            <a:r>
              <a:rPr lang="en-US" altLang="zh-CN" dirty="0" smtClean="0">
                <a:cs typeface="MV Boli" pitchFamily="2" charset="0"/>
              </a:rPr>
              <a:t>Is too big for </a:t>
            </a:r>
            <a:r>
              <a:rPr lang="en-US" altLang="zh-CN" u="sng" dirty="0" smtClean="0">
                <a:solidFill>
                  <a:srgbClr val="C00000"/>
                </a:solidFill>
              </a:rPr>
              <a:t>words</a:t>
            </a:r>
            <a:r>
              <a:rPr lang="en-US" altLang="zh-CN" dirty="0" smtClean="0">
                <a:cs typeface="MV Boli" pitchFamily="2" charset="0"/>
              </a:rPr>
              <a:t> alone!</a:t>
            </a:r>
          </a:p>
          <a:p>
            <a:pPr marL="915987" lvl="2" indent="0" eaLnBrk="1" hangingPunct="1">
              <a:buFont typeface="Arial" panose="020B0604020202020204" pitchFamily="34" charset="0"/>
              <a:buNone/>
              <a:defRPr/>
            </a:pPr>
            <a:endParaRPr lang="en-US" altLang="zh-CN" dirty="0" smtClean="0"/>
          </a:p>
          <a:p>
            <a:pPr lvl="1" eaLnBrk="1" hangingPunct="1">
              <a:buFont typeface="Arial" panose="020B0604020202020204" pitchFamily="34" charset="0"/>
              <a:buChar char="•"/>
              <a:defRPr/>
            </a:pPr>
            <a:endParaRPr lang="en-US" altLang="zh-CN" dirty="0" smtClean="0"/>
          </a:p>
          <a:p>
            <a:pPr lvl="2" eaLnBrk="1" hangingPunct="1">
              <a:buFont typeface="Arial" panose="020B0604020202020204" pitchFamily="34" charset="0"/>
              <a:buChar char="•"/>
              <a:defRPr/>
            </a:pPr>
            <a:endParaRPr lang="zh-CN" altLang="en-US" dirty="0"/>
          </a:p>
        </p:txBody>
      </p:sp>
      <p:pic>
        <p:nvPicPr>
          <p:cNvPr id="8" name="图片 9" descr="END"/>
          <p:cNvPicPr>
            <a:picLocks noChangeAspect="1" noChangeArrowheads="1"/>
          </p:cNvPicPr>
          <p:nvPr/>
        </p:nvPicPr>
        <p:blipFill>
          <a:blip r:embed="rId5" cstate="print"/>
          <a:srcRect/>
          <a:stretch>
            <a:fillRect/>
          </a:stretch>
        </p:blipFill>
        <p:spPr bwMode="auto">
          <a:xfrm>
            <a:off x="8371019" y="6333761"/>
            <a:ext cx="476250" cy="225425"/>
          </a:xfrm>
          <a:prstGeom prst="rect">
            <a:avLst/>
          </a:prstGeom>
          <a:noFill/>
          <a:ln w="9525">
            <a:noFill/>
            <a:miter lim="800000"/>
            <a:headEnd/>
            <a:tailEnd/>
          </a:ln>
        </p:spPr>
      </p:pic>
      <p:pic>
        <p:nvPicPr>
          <p:cNvPr id="7" name="图片 5" descr="Back">
            <a:hlinkClick r:id="rId6" action="ppaction://hlinksldjump"/>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56513" y="47625"/>
            <a:ext cx="558800" cy="393700"/>
          </a:xfrm>
          <a:prstGeom prst="rect">
            <a:avLst/>
          </a:prstGeom>
          <a:noFill/>
          <a:ln>
            <a:noFill/>
          </a:ln>
          <a:scene3d>
            <a:camera prst="orthographicFront"/>
            <a:lightRig rig="threePt" dir="t"/>
          </a:scene3d>
          <a:sp3d>
            <a:bevelT/>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84150" y="923925"/>
            <a:ext cx="8834438" cy="5768975"/>
          </a:xfrm>
        </p:spPr>
        <p:txBody>
          <a:bodyPr/>
          <a:lstStyle/>
          <a:p>
            <a:pPr algn="just" eaLnBrk="1" hangingPunct="1">
              <a:lnSpc>
                <a:spcPct val="100000"/>
              </a:lnSpc>
              <a:spcBef>
                <a:spcPts val="1800"/>
              </a:spcBef>
              <a:buNone/>
              <a:defRPr/>
            </a:pPr>
            <a:r>
              <a:rPr lang="en-US" b="1" dirty="0" smtClean="0"/>
              <a:t>   I </a:t>
            </a:r>
            <a:r>
              <a:rPr lang="en-US" b="1" dirty="0" smtClean="0"/>
              <a:t>used to </a:t>
            </a:r>
            <a:r>
              <a:rPr lang="en-US" b="1" dirty="0" smtClean="0">
                <a:hlinkClick r:id="rId3" action="ppaction://hlinksldjump"/>
              </a:rPr>
              <a:t>squat</a:t>
            </a:r>
            <a:r>
              <a:rPr lang="en-US" b="1" dirty="0" smtClean="0"/>
              <a:t> on the floor in front of the jar and admire the </a:t>
            </a:r>
            <a:r>
              <a:rPr lang="en-US" b="1" u="sng" dirty="0" smtClean="0">
                <a:hlinkClick r:id="rId4" action="ppaction://hlinksldjump"/>
              </a:rPr>
              <a:t>copper</a:t>
            </a:r>
            <a:r>
              <a:rPr lang="en-US" b="1" dirty="0" smtClean="0"/>
              <a:t> </a:t>
            </a:r>
            <a:r>
              <a:rPr lang="en-US" b="1" dirty="0" smtClean="0">
                <a:solidFill>
                  <a:schemeClr val="accent2">
                    <a:lumMod val="50000"/>
                  </a:schemeClr>
                </a:solidFill>
              </a:rPr>
              <a:t>and silver circles </a:t>
            </a:r>
            <a:r>
              <a:rPr lang="en-US" b="1" dirty="0" smtClean="0"/>
              <a:t>…</a:t>
            </a:r>
          </a:p>
          <a:p>
            <a:pPr algn="just" eaLnBrk="1" hangingPunct="1">
              <a:lnSpc>
                <a:spcPct val="100000"/>
              </a:lnSpc>
              <a:spcBef>
                <a:spcPts val="1800"/>
              </a:spcBef>
              <a:buFont typeface="Wingdings" pitchFamily="2" charset="2"/>
              <a:buChar char="Ø"/>
              <a:defRPr/>
            </a:pPr>
            <a:r>
              <a:rPr lang="en-US" b="1" dirty="0" smtClean="0"/>
              <a:t>copper and silver circles: </a:t>
            </a:r>
            <a:r>
              <a:rPr lang="en-US" dirty="0" smtClean="0"/>
              <a:t>This refers to the small coins in the jar, which are made of copper or silver.</a:t>
            </a:r>
          </a:p>
          <a:p>
            <a:pPr algn="just" eaLnBrk="1" hangingPunct="1">
              <a:lnSpc>
                <a:spcPct val="100000"/>
              </a:lnSpc>
              <a:buNone/>
              <a:defRPr/>
            </a:pPr>
            <a:r>
              <a:rPr lang="en-US" dirty="0" smtClean="0"/>
              <a:t/>
            </a:r>
            <a:br>
              <a:rPr lang="en-US" dirty="0" smtClean="0"/>
            </a:br>
            <a:endParaRPr lang="zh-CN" altLang="en-US" dirty="0"/>
          </a:p>
        </p:txBody>
      </p:sp>
      <p:pic>
        <p:nvPicPr>
          <p:cNvPr id="14340"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8" action="ppaction://hlinksldjump"/>
          </p:cNvPr>
          <p:cNvPicPr>
            <a:picLocks noChangeAspect="1"/>
          </p:cNvPicPr>
          <p:nvPr/>
        </p:nvPicPr>
        <p:blipFill>
          <a:blip r:embed="rId9" cstate="print"/>
          <a:srcRect/>
          <a:stretch>
            <a:fillRect/>
          </a:stretch>
        </p:blipFill>
        <p:spPr bwMode="auto">
          <a:xfrm>
            <a:off x="8159583" y="6118225"/>
            <a:ext cx="766763" cy="539750"/>
          </a:xfrm>
          <a:prstGeom prst="rect">
            <a:avLst/>
          </a:prstGeom>
          <a:noFill/>
          <a:ln w="9525">
            <a:noFill/>
            <a:miter lim="800000"/>
            <a:headEnd/>
            <a:tailEnd/>
          </a:ln>
        </p:spPr>
      </p:pic>
      <p:sp>
        <p:nvSpPr>
          <p:cNvPr id="10" name="TextBox 9"/>
          <p:cNvSpPr txBox="1"/>
          <p:nvPr/>
        </p:nvSpPr>
        <p:spPr>
          <a:xfrm>
            <a:off x="248355" y="3206044"/>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12" name="TextBox 11"/>
          <p:cNvSpPr txBox="1"/>
          <p:nvPr/>
        </p:nvSpPr>
        <p:spPr>
          <a:xfrm>
            <a:off x="1174044" y="3206044"/>
            <a:ext cx="7778045" cy="830997"/>
          </a:xfrm>
          <a:prstGeom prst="rect">
            <a:avLst/>
          </a:prstGeom>
          <a:noFill/>
        </p:spPr>
        <p:txBody>
          <a:bodyPr wrap="square" rtlCol="0">
            <a:spAutoFit/>
          </a:bodyPr>
          <a:lstStyle/>
          <a:p>
            <a:pPr algn="just"/>
            <a:r>
              <a:rPr lang="zh-CN" altLang="en-US" sz="2400" dirty="0" smtClean="0">
                <a:solidFill>
                  <a:srgbClr val="0070C0"/>
                </a:solidFill>
                <a:latin typeface="+mn-ea"/>
              </a:rPr>
              <a:t>我（那时</a:t>
            </a:r>
            <a:r>
              <a:rPr lang="zh-CN" altLang="en-US" sz="2400" dirty="0" smtClean="0">
                <a:solidFill>
                  <a:srgbClr val="0070C0"/>
                </a:solidFill>
                <a:latin typeface="+mn-ea"/>
              </a:rPr>
              <a:t>）便蹲</a:t>
            </a:r>
            <a:r>
              <a:rPr lang="zh-CN" altLang="en-US" sz="2400" dirty="0" smtClean="0">
                <a:solidFill>
                  <a:srgbClr val="0070C0"/>
                </a:solidFill>
                <a:latin typeface="+mn-ea"/>
              </a:rPr>
              <a:t>在坛子前的地板上欣赏圆圆的铜币和银币</a:t>
            </a:r>
            <a:r>
              <a:rPr lang="en-US" altLang="zh-CN" sz="2400" dirty="0" smtClean="0">
                <a:solidFill>
                  <a:srgbClr val="0070C0"/>
                </a:solidFill>
                <a:latin typeface="+mn-ea"/>
              </a:rPr>
              <a:t>……</a:t>
            </a:r>
            <a:endParaRPr lang="zh-CN" altLang="en-US" sz="240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dissolv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341"/>
                                        </p:tgtEl>
                                        <p:attrNameLst>
                                          <p:attrName>style.visibility</p:attrName>
                                        </p:attrNameLst>
                                      </p:cBhvr>
                                      <p:to>
                                        <p:strVal val="visible"/>
                                      </p:to>
                                    </p:set>
                                    <p:animEffect transition="in" filter="dissolve">
                                      <p:cBhvr>
                                        <p:cTn id="22"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9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17475" y="1057276"/>
            <a:ext cx="8834438" cy="2857154"/>
          </a:xfrm>
        </p:spPr>
        <p:txBody>
          <a:bodyPr/>
          <a:lstStyle/>
          <a:p>
            <a:pPr eaLnBrk="1" hangingPunct="1">
              <a:lnSpc>
                <a:spcPct val="100000"/>
              </a:lnSpc>
              <a:spcBef>
                <a:spcPts val="1800"/>
              </a:spcBef>
              <a:buNone/>
              <a:defRPr/>
            </a:pPr>
            <a:r>
              <a:rPr lang="en-US" b="1" dirty="0" smtClean="0"/>
              <a:t>   </a:t>
            </a:r>
            <a:r>
              <a:rPr lang="en-US" b="1" dirty="0" smtClean="0">
                <a:hlinkClick r:id="rId3" action="ppaction://hlinksldjump"/>
              </a:rPr>
              <a:t>Each and every time</a:t>
            </a:r>
            <a:r>
              <a:rPr lang="en-US" dirty="0" smtClean="0"/>
              <a:t>,</a:t>
            </a:r>
            <a:r>
              <a:rPr lang="en-US" b="1" dirty="0" smtClean="0"/>
              <a:t> as we drove to the bank …</a:t>
            </a:r>
          </a:p>
          <a:p>
            <a:pPr algn="just" eaLnBrk="1" hangingPunct="1">
              <a:lnSpc>
                <a:spcPct val="100000"/>
              </a:lnSpc>
              <a:spcBef>
                <a:spcPts val="1800"/>
              </a:spcBef>
              <a:buFont typeface="Wingdings" pitchFamily="2" charset="2"/>
              <a:buChar char="Ø"/>
              <a:defRPr/>
            </a:pPr>
            <a:r>
              <a:rPr lang="en-US" b="1" dirty="0" smtClean="0"/>
              <a:t>each and every time: </a:t>
            </a:r>
            <a:r>
              <a:rPr lang="en-US" dirty="0" smtClean="0"/>
              <a:t>Here (and in another sentence in the same paragraph) the writer uses </a:t>
            </a:r>
            <a:r>
              <a:rPr lang="en-US" i="1" dirty="0" smtClean="0"/>
              <a:t>each and every time </a:t>
            </a:r>
            <a:r>
              <a:rPr lang="en-US" dirty="0" smtClean="0"/>
              <a:t>for emphasis.</a:t>
            </a:r>
          </a:p>
          <a:p>
            <a:pPr algn="just" eaLnBrk="1" hangingPunct="1">
              <a:buNone/>
              <a:defRPr/>
            </a:pPr>
            <a:r>
              <a:rPr lang="en-US" dirty="0" smtClean="0"/>
              <a:t/>
            </a:r>
            <a:br>
              <a:rPr lang="en-US" dirty="0" smtClean="0"/>
            </a:br>
            <a:endParaRPr lang="zh-CN" altLang="en-US" dirty="0"/>
          </a:p>
        </p:txBody>
      </p:sp>
      <p:pic>
        <p:nvPicPr>
          <p:cNvPr id="14340" name="图片 6" descr="Home">
            <a:hlinkClick r:id="rId4" action="ppaction://hlinksldjump"/>
          </p:cNvPr>
          <p:cNvPicPr>
            <a:picLocks noChangeAspect="1" noChangeArrowheads="1"/>
          </p:cNvPicPr>
          <p:nvPr/>
        </p:nvPicPr>
        <p:blipFill>
          <a:blip r:embed="rId5"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6"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7" action="ppaction://hlinksldjump"/>
          </p:cNvPr>
          <p:cNvPicPr>
            <a:picLocks noChangeAspect="1"/>
          </p:cNvPicPr>
          <p:nvPr/>
        </p:nvPicPr>
        <p:blipFill>
          <a:blip r:embed="rId8" cstate="print"/>
          <a:srcRect/>
          <a:stretch>
            <a:fillRect/>
          </a:stretch>
        </p:blipFill>
        <p:spPr bwMode="auto">
          <a:xfrm>
            <a:off x="8159583" y="6118225"/>
            <a:ext cx="766763" cy="539750"/>
          </a:xfrm>
          <a:prstGeom prst="rect">
            <a:avLst/>
          </a:prstGeom>
          <a:noFill/>
          <a:ln w="9525">
            <a:noFill/>
            <a:miter lim="800000"/>
            <a:headEnd/>
            <a:tailEnd/>
          </a:ln>
        </p:spPr>
      </p:pic>
      <p:sp>
        <p:nvSpPr>
          <p:cNvPr id="8" name="TextBox 7"/>
          <p:cNvSpPr txBox="1"/>
          <p:nvPr/>
        </p:nvSpPr>
        <p:spPr>
          <a:xfrm>
            <a:off x="162630" y="3205114"/>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9" name="TextBox 8"/>
          <p:cNvSpPr txBox="1"/>
          <p:nvPr/>
        </p:nvSpPr>
        <p:spPr>
          <a:xfrm>
            <a:off x="1088319" y="3214639"/>
            <a:ext cx="7778045" cy="461665"/>
          </a:xfrm>
          <a:prstGeom prst="rect">
            <a:avLst/>
          </a:prstGeom>
          <a:noFill/>
        </p:spPr>
        <p:txBody>
          <a:bodyPr wrap="square" rtlCol="0">
            <a:spAutoFit/>
          </a:bodyPr>
          <a:lstStyle/>
          <a:p>
            <a:pPr algn="just"/>
            <a:r>
              <a:rPr lang="zh-CN" altLang="en-US" sz="2400" dirty="0" smtClean="0">
                <a:solidFill>
                  <a:srgbClr val="0070C0"/>
                </a:solidFill>
                <a:latin typeface="+mn-ea"/>
              </a:rPr>
              <a:t>每一次，在我们开车去银行的路上</a:t>
            </a:r>
            <a:r>
              <a:rPr lang="en-US" altLang="zh-CN" sz="2400" dirty="0" smtClean="0">
                <a:solidFill>
                  <a:srgbClr val="0070C0"/>
                </a:solidFill>
                <a:latin typeface="+mn-ea"/>
              </a:rPr>
              <a:t>……</a:t>
            </a:r>
            <a:endParaRPr lang="zh-CN" altLang="en-US" sz="240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341"/>
                                        </p:tgtEl>
                                        <p:attrNameLst>
                                          <p:attrName>style.visibility</p:attrName>
                                        </p:attrNameLst>
                                      </p:cBhvr>
                                      <p:to>
                                        <p:strVal val="visible"/>
                                      </p:to>
                                    </p:set>
                                    <p:animEffect transition="in" filter="dissolve">
                                      <p:cBhvr>
                                        <p:cTn id="22"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9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84150" y="884238"/>
            <a:ext cx="8834438" cy="4821237"/>
          </a:xfrm>
        </p:spPr>
        <p:txBody>
          <a:bodyPr/>
          <a:lstStyle/>
          <a:p>
            <a:pPr algn="just" eaLnBrk="1" hangingPunct="1">
              <a:lnSpc>
                <a:spcPct val="100000"/>
              </a:lnSpc>
              <a:buNone/>
              <a:defRPr/>
            </a:pPr>
            <a:r>
              <a:rPr lang="en-US" b="1" dirty="0" smtClean="0"/>
              <a:t>   Those coins are going to keep you out of the </a:t>
            </a:r>
            <a:r>
              <a:rPr lang="en-US" b="1" dirty="0" smtClean="0">
                <a:hlinkClick r:id="rId3" action="ppaction://hlinksldjump"/>
              </a:rPr>
              <a:t>textile</a:t>
            </a:r>
            <a:r>
              <a:rPr lang="en-US" b="1" dirty="0" smtClean="0"/>
              <a:t> </a:t>
            </a:r>
            <a:r>
              <a:rPr lang="en-US" b="1" dirty="0" smtClean="0">
                <a:hlinkClick r:id="rId4" action="ppaction://hlinksldjump"/>
              </a:rPr>
              <a:t>mill</a:t>
            </a:r>
            <a:r>
              <a:rPr lang="en-US" b="1" dirty="0" smtClean="0"/>
              <a:t>, son. </a:t>
            </a:r>
          </a:p>
          <a:p>
            <a:pPr algn="just" eaLnBrk="1" hangingPunct="1">
              <a:lnSpc>
                <a:spcPct val="100000"/>
              </a:lnSpc>
              <a:buFont typeface="Wingdings" pitchFamily="2" charset="2"/>
              <a:buChar char="Ø"/>
              <a:defRPr/>
            </a:pPr>
            <a:r>
              <a:rPr lang="en-US" dirty="0" smtClean="0"/>
              <a:t>From this and the coming sentences in the paragraph we can see that the writer’s father has been working at a textile mill. What the father means is that with the deposits, his son would have a fund to go to college and get a better-paid job instead of working in a textile mill like him. He hopes his son will prosper.</a:t>
            </a:r>
          </a:p>
          <a:p>
            <a:pPr algn="just" eaLnBrk="1" hangingPunct="1">
              <a:buNone/>
              <a:defRPr/>
            </a:pPr>
            <a:r>
              <a:rPr lang="en-US" dirty="0" smtClean="0"/>
              <a:t/>
            </a:r>
            <a:br>
              <a:rPr lang="en-US" dirty="0" smtClean="0"/>
            </a:br>
            <a:endParaRPr lang="zh-CN" altLang="en-US" dirty="0"/>
          </a:p>
        </p:txBody>
      </p:sp>
      <p:pic>
        <p:nvPicPr>
          <p:cNvPr id="14340"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8" action="ppaction://hlinksldjump"/>
          </p:cNvPr>
          <p:cNvPicPr>
            <a:picLocks noChangeAspect="1"/>
          </p:cNvPicPr>
          <p:nvPr/>
        </p:nvPicPr>
        <p:blipFill>
          <a:blip r:embed="rId9" cstate="print"/>
          <a:srcRect/>
          <a:stretch>
            <a:fillRect/>
          </a:stretch>
        </p:blipFill>
        <p:spPr bwMode="auto">
          <a:xfrm>
            <a:off x="8159583" y="6118225"/>
            <a:ext cx="766763" cy="539750"/>
          </a:xfrm>
          <a:prstGeom prst="rect">
            <a:avLst/>
          </a:prstGeom>
          <a:noFill/>
          <a:ln w="9525">
            <a:noFill/>
            <a:miter lim="800000"/>
            <a:headEnd/>
            <a:tailEnd/>
          </a:ln>
        </p:spPr>
      </p:pic>
      <p:sp>
        <p:nvSpPr>
          <p:cNvPr id="8" name="TextBox 7"/>
          <p:cNvSpPr txBox="1"/>
          <p:nvPr/>
        </p:nvSpPr>
        <p:spPr>
          <a:xfrm>
            <a:off x="248355" y="4692976"/>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9" name="TextBox 8"/>
          <p:cNvSpPr txBox="1"/>
          <p:nvPr/>
        </p:nvSpPr>
        <p:spPr>
          <a:xfrm>
            <a:off x="1174044" y="4692976"/>
            <a:ext cx="7778045" cy="461665"/>
          </a:xfrm>
          <a:prstGeom prst="rect">
            <a:avLst/>
          </a:prstGeom>
          <a:noFill/>
        </p:spPr>
        <p:txBody>
          <a:bodyPr wrap="square" rtlCol="0">
            <a:spAutoFit/>
          </a:bodyPr>
          <a:lstStyle/>
          <a:p>
            <a:pPr algn="just"/>
            <a:r>
              <a:rPr lang="zh-CN" altLang="en-US" sz="2400" dirty="0" smtClean="0">
                <a:solidFill>
                  <a:srgbClr val="0070C0"/>
                </a:solidFill>
                <a:latin typeface="+mn-ea"/>
              </a:rPr>
              <a:t>那些硬币会让你远离纺织厂的，儿子。</a:t>
            </a:r>
            <a:endParaRPr lang="zh-CN" altLang="en-US" sz="240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341"/>
                                        </p:tgtEl>
                                        <p:attrNameLst>
                                          <p:attrName>style.visibility</p:attrName>
                                        </p:attrNameLst>
                                      </p:cBhvr>
                                      <p:to>
                                        <p:strVal val="visible"/>
                                      </p:to>
                                    </p:set>
                                    <p:animEffect transition="in" filter="dissolve">
                                      <p:cBhvr>
                                        <p:cTn id="22"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93.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84150" y="865188"/>
            <a:ext cx="8834438" cy="4764087"/>
          </a:xfrm>
        </p:spPr>
        <p:txBody>
          <a:bodyPr/>
          <a:lstStyle/>
          <a:p>
            <a:pPr algn="just" eaLnBrk="1" hangingPunct="1">
              <a:lnSpc>
                <a:spcPct val="100000"/>
              </a:lnSpc>
              <a:buNone/>
              <a:defRPr/>
            </a:pPr>
            <a:r>
              <a:rPr lang="en-US" b="1" dirty="0" smtClean="0"/>
              <a:t>   You’ll get to college on pennies, </a:t>
            </a:r>
            <a:r>
              <a:rPr lang="en-US" b="1" dirty="0" smtClean="0">
                <a:hlinkClick r:id="rId3" action="ppaction://hlinksldjump"/>
              </a:rPr>
              <a:t>nickels</a:t>
            </a:r>
            <a:r>
              <a:rPr lang="en-US" b="1" dirty="0" smtClean="0"/>
              <a:t>, </a:t>
            </a:r>
            <a:r>
              <a:rPr lang="en-US" b="1" dirty="0" smtClean="0">
                <a:hlinkClick r:id="rId4" action="ppaction://hlinksldjump"/>
              </a:rPr>
              <a:t>dimes</a:t>
            </a:r>
            <a:r>
              <a:rPr lang="en-US" b="1" dirty="0" smtClean="0"/>
              <a:t> and quarters …</a:t>
            </a:r>
          </a:p>
          <a:p>
            <a:pPr algn="just" eaLnBrk="1" hangingPunct="1">
              <a:lnSpc>
                <a:spcPct val="100000"/>
              </a:lnSpc>
              <a:buFont typeface="Wingdings" pitchFamily="2" charset="2"/>
              <a:buChar char="Ø"/>
              <a:defRPr/>
            </a:pPr>
            <a:r>
              <a:rPr lang="en-US" dirty="0" smtClean="0"/>
              <a:t>The penny, nickel, dime and quarter are units of money in the US or Canada, all of which are in coin form. What the father means here is that with the coins in the jar, they will accumulate enough money to finance his son’s college education.</a:t>
            </a:r>
            <a:r>
              <a:rPr lang="zh-CN" altLang="en-US" dirty="0" smtClean="0"/>
              <a:t> </a:t>
            </a:r>
            <a:endParaRPr lang="zh-CN" altLang="en-US" dirty="0"/>
          </a:p>
        </p:txBody>
      </p:sp>
      <p:pic>
        <p:nvPicPr>
          <p:cNvPr id="14340"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8" action="ppaction://hlinksldjump"/>
          </p:cNvPr>
          <p:cNvPicPr>
            <a:picLocks noChangeAspect="1"/>
          </p:cNvPicPr>
          <p:nvPr/>
        </p:nvPicPr>
        <p:blipFill>
          <a:blip r:embed="rId9" cstate="print"/>
          <a:srcRect/>
          <a:stretch>
            <a:fillRect/>
          </a:stretch>
        </p:blipFill>
        <p:spPr bwMode="auto">
          <a:xfrm>
            <a:off x="8159583" y="6118225"/>
            <a:ext cx="766763" cy="539750"/>
          </a:xfrm>
          <a:prstGeom prst="rect">
            <a:avLst/>
          </a:prstGeom>
          <a:noFill/>
          <a:ln w="9525">
            <a:noFill/>
            <a:miter lim="800000"/>
            <a:headEnd/>
            <a:tailEnd/>
          </a:ln>
        </p:spPr>
      </p:pic>
      <p:sp>
        <p:nvSpPr>
          <p:cNvPr id="8" name="TextBox 7"/>
          <p:cNvSpPr txBox="1"/>
          <p:nvPr/>
        </p:nvSpPr>
        <p:spPr>
          <a:xfrm>
            <a:off x="248355" y="4144087"/>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9" name="TextBox 8"/>
          <p:cNvSpPr txBox="1"/>
          <p:nvPr/>
        </p:nvSpPr>
        <p:spPr>
          <a:xfrm>
            <a:off x="1174044" y="4144087"/>
            <a:ext cx="7778045" cy="461665"/>
          </a:xfrm>
          <a:prstGeom prst="rect">
            <a:avLst/>
          </a:prstGeom>
          <a:noFill/>
        </p:spPr>
        <p:txBody>
          <a:bodyPr wrap="square" rtlCol="0">
            <a:spAutoFit/>
          </a:bodyPr>
          <a:lstStyle/>
          <a:p>
            <a:pPr algn="just"/>
            <a:r>
              <a:rPr lang="zh-CN" altLang="en-US" sz="2400" spc="-100" dirty="0" smtClean="0">
                <a:solidFill>
                  <a:srgbClr val="0070C0"/>
                </a:solidFill>
                <a:latin typeface="+mn-ea"/>
                <a:ea typeface="+mn-ea"/>
              </a:rPr>
              <a:t>你上大学就要靠这些</a:t>
            </a:r>
            <a:r>
              <a:rPr lang="en-US" altLang="zh-CN" sz="2400" spc="-100" dirty="0" smtClean="0">
                <a:solidFill>
                  <a:srgbClr val="0070C0"/>
                </a:solidFill>
                <a:latin typeface="+mn-ea"/>
                <a:ea typeface="+mn-ea"/>
              </a:rPr>
              <a:t>1</a:t>
            </a:r>
            <a:r>
              <a:rPr lang="zh-CN" altLang="en-US" sz="2400" spc="-100" dirty="0" smtClean="0">
                <a:solidFill>
                  <a:srgbClr val="0070C0"/>
                </a:solidFill>
                <a:latin typeface="+mn-ea"/>
                <a:ea typeface="+mn-ea"/>
              </a:rPr>
              <a:t>分、</a:t>
            </a:r>
            <a:r>
              <a:rPr lang="en-US" altLang="zh-CN" sz="2400" spc="-100" dirty="0" smtClean="0">
                <a:solidFill>
                  <a:srgbClr val="0070C0"/>
                </a:solidFill>
                <a:latin typeface="+mn-ea"/>
                <a:ea typeface="+mn-ea"/>
              </a:rPr>
              <a:t>5</a:t>
            </a:r>
            <a:r>
              <a:rPr lang="zh-CN" altLang="en-US" sz="2400" spc="-100" dirty="0" smtClean="0">
                <a:solidFill>
                  <a:srgbClr val="0070C0"/>
                </a:solidFill>
                <a:latin typeface="+mn-ea"/>
                <a:ea typeface="+mn-ea"/>
              </a:rPr>
              <a:t>分、</a:t>
            </a:r>
            <a:r>
              <a:rPr lang="en-US" altLang="zh-CN" sz="2400" spc="-100" dirty="0" smtClean="0">
                <a:solidFill>
                  <a:srgbClr val="0070C0"/>
                </a:solidFill>
                <a:latin typeface="+mn-ea"/>
                <a:ea typeface="+mn-ea"/>
              </a:rPr>
              <a:t>10</a:t>
            </a:r>
            <a:r>
              <a:rPr lang="zh-CN" altLang="en-US" sz="2400" spc="-100" dirty="0" smtClean="0">
                <a:solidFill>
                  <a:srgbClr val="0070C0"/>
                </a:solidFill>
                <a:latin typeface="+mn-ea"/>
                <a:ea typeface="+mn-ea"/>
              </a:rPr>
              <a:t>分和</a:t>
            </a:r>
            <a:r>
              <a:rPr lang="en-US" altLang="zh-CN" sz="2400" spc="-100" dirty="0" smtClean="0">
                <a:solidFill>
                  <a:srgbClr val="0070C0"/>
                </a:solidFill>
                <a:latin typeface="+mn-ea"/>
                <a:ea typeface="+mn-ea"/>
              </a:rPr>
              <a:t>25</a:t>
            </a:r>
            <a:r>
              <a:rPr lang="zh-CN" altLang="en-US" sz="2400" spc="-100" dirty="0" smtClean="0">
                <a:solidFill>
                  <a:srgbClr val="0070C0"/>
                </a:solidFill>
                <a:latin typeface="+mn-ea"/>
                <a:ea typeface="+mn-ea"/>
              </a:rPr>
              <a:t>分的硬币了</a:t>
            </a:r>
            <a:r>
              <a:rPr lang="en-US" altLang="zh-CN" sz="2400" spc="-100" dirty="0" smtClean="0">
                <a:solidFill>
                  <a:srgbClr val="0070C0"/>
                </a:solidFill>
                <a:latin typeface="+mn-ea"/>
              </a:rPr>
              <a:t>……</a:t>
            </a:r>
            <a:endParaRPr lang="zh-CN" altLang="en-US" sz="2400" spc="-100" dirty="0">
              <a:solidFill>
                <a:srgbClr val="0070C0"/>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341"/>
                                        </p:tgtEl>
                                        <p:attrNameLst>
                                          <p:attrName>style.visibility</p:attrName>
                                        </p:attrNameLst>
                                      </p:cBhvr>
                                      <p:to>
                                        <p:strVal val="visible"/>
                                      </p:to>
                                    </p:set>
                                    <p:animEffect transition="in" filter="dissolve">
                                      <p:cBhvr>
                                        <p:cTn id="22"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9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84150" y="952501"/>
            <a:ext cx="8834438" cy="2019300"/>
          </a:xfrm>
        </p:spPr>
        <p:txBody>
          <a:bodyPr/>
          <a:lstStyle/>
          <a:p>
            <a:pPr eaLnBrk="1" hangingPunct="1">
              <a:lnSpc>
                <a:spcPct val="100000"/>
              </a:lnSpc>
              <a:spcBef>
                <a:spcPts val="1800"/>
              </a:spcBef>
              <a:buNone/>
              <a:defRPr/>
            </a:pPr>
            <a:r>
              <a:rPr lang="en-US" b="1" dirty="0" smtClean="0"/>
              <a:t>   </a:t>
            </a:r>
            <a:r>
              <a:rPr lang="en-US" b="1" dirty="0" smtClean="0"/>
              <a:t> I’ll </a:t>
            </a:r>
            <a:r>
              <a:rPr lang="en-US" b="1" dirty="0" smtClean="0">
                <a:hlinkClick r:id="rId3" action="ppaction://hlinksldjump"/>
              </a:rPr>
              <a:t>see to </a:t>
            </a:r>
            <a:r>
              <a:rPr lang="en-US" b="1" dirty="0" smtClean="0"/>
              <a:t>that. </a:t>
            </a:r>
            <a:endParaRPr lang="en-US" dirty="0" smtClean="0"/>
          </a:p>
          <a:p>
            <a:pPr eaLnBrk="1" hangingPunct="1">
              <a:lnSpc>
                <a:spcPct val="100000"/>
              </a:lnSpc>
              <a:spcBef>
                <a:spcPts val="1800"/>
              </a:spcBef>
              <a:buFont typeface="Wingdings" pitchFamily="2" charset="2"/>
              <a:buChar char="Ø"/>
              <a:defRPr/>
            </a:pPr>
            <a:r>
              <a:rPr lang="en-US" dirty="0" smtClean="0"/>
              <a:t>I will deal with it and make sure you can go to college.</a:t>
            </a:r>
            <a:endParaRPr lang="zh-CN" altLang="en-US" dirty="0"/>
          </a:p>
        </p:txBody>
      </p:sp>
      <p:pic>
        <p:nvPicPr>
          <p:cNvPr id="14340" name="图片 6" descr="Home">
            <a:hlinkClick r:id="rId4" action="ppaction://hlinksldjump"/>
          </p:cNvPr>
          <p:cNvPicPr>
            <a:picLocks noChangeAspect="1" noChangeArrowheads="1"/>
          </p:cNvPicPr>
          <p:nvPr/>
        </p:nvPicPr>
        <p:blipFill>
          <a:blip r:embed="rId5"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6"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7" action="ppaction://hlinksldjump"/>
          </p:cNvPr>
          <p:cNvPicPr>
            <a:picLocks noChangeAspect="1"/>
          </p:cNvPicPr>
          <p:nvPr/>
        </p:nvPicPr>
        <p:blipFill>
          <a:blip r:embed="rId8" cstate="print"/>
          <a:srcRect/>
          <a:stretch>
            <a:fillRect/>
          </a:stretch>
        </p:blipFill>
        <p:spPr bwMode="auto">
          <a:xfrm>
            <a:off x="8159583" y="6118225"/>
            <a:ext cx="766763" cy="539750"/>
          </a:xfrm>
          <a:prstGeom prst="rect">
            <a:avLst/>
          </a:prstGeom>
          <a:noFill/>
          <a:ln w="9525">
            <a:noFill/>
            <a:miter lim="800000"/>
            <a:headEnd/>
            <a:tailEnd/>
          </a:ln>
        </p:spPr>
      </p:pic>
      <p:sp>
        <p:nvSpPr>
          <p:cNvPr id="8" name="TextBox 7"/>
          <p:cNvSpPr txBox="1"/>
          <p:nvPr/>
        </p:nvSpPr>
        <p:spPr>
          <a:xfrm>
            <a:off x="214488" y="2216510"/>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9" name="TextBox 8"/>
          <p:cNvSpPr txBox="1"/>
          <p:nvPr/>
        </p:nvSpPr>
        <p:spPr>
          <a:xfrm>
            <a:off x="1140177" y="2216510"/>
            <a:ext cx="7778045" cy="461665"/>
          </a:xfrm>
          <a:prstGeom prst="rect">
            <a:avLst/>
          </a:prstGeom>
          <a:noFill/>
        </p:spPr>
        <p:txBody>
          <a:bodyPr wrap="square" rtlCol="0">
            <a:spAutoFit/>
          </a:bodyPr>
          <a:lstStyle/>
          <a:p>
            <a:pPr algn="just"/>
            <a:r>
              <a:rPr lang="zh-CN" altLang="en-US" sz="2400" dirty="0" smtClean="0">
                <a:solidFill>
                  <a:srgbClr val="0070C0"/>
                </a:solidFill>
                <a:latin typeface="+mn-ea"/>
                <a:ea typeface="+mn-ea"/>
              </a:rPr>
              <a:t>我一定会（让你上大学）的。</a:t>
            </a:r>
            <a:endParaRPr lang="zh-CN" altLang="en-US" sz="2400" dirty="0">
              <a:solidFill>
                <a:srgbClr val="0070C0"/>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341"/>
                                        </p:tgtEl>
                                        <p:attrNameLst>
                                          <p:attrName>style.visibility</p:attrName>
                                        </p:attrNameLst>
                                      </p:cBhvr>
                                      <p:to>
                                        <p:strVal val="visible"/>
                                      </p:to>
                                    </p:set>
                                    <p:animEffect transition="in" filter="dissolve">
                                      <p:cBhvr>
                                        <p:cTn id="22"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95.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84150" y="779463"/>
            <a:ext cx="8834438" cy="6065837"/>
          </a:xfrm>
        </p:spPr>
        <p:txBody>
          <a:bodyPr/>
          <a:lstStyle/>
          <a:p>
            <a:pPr algn="just" eaLnBrk="1" hangingPunct="1">
              <a:buNone/>
              <a:defRPr/>
            </a:pPr>
            <a:r>
              <a:rPr lang="en-US" b="1" dirty="0" smtClean="0"/>
              <a:t>   A </a:t>
            </a:r>
            <a:r>
              <a:rPr lang="en-US" b="1" dirty="0" smtClean="0">
                <a:hlinkClick r:id="rId3" action="ppaction://hlinksldjump"/>
              </a:rPr>
              <a:t>lump</a:t>
            </a:r>
            <a:r>
              <a:rPr lang="en-US" b="1" dirty="0" smtClean="0"/>
              <a:t> rose in my throat as I stared at the spot beside the dresser where the jar had always stood. </a:t>
            </a:r>
          </a:p>
          <a:p>
            <a:pPr algn="just" eaLnBrk="1" hangingPunct="1">
              <a:buFont typeface="Wingdings" pitchFamily="2" charset="2"/>
              <a:buChar char="Ø"/>
              <a:defRPr/>
            </a:pPr>
            <a:r>
              <a:rPr lang="en-US" dirty="0" smtClean="0"/>
              <a:t>When the writer saw the place where the jar had been placed, a strong emotion arose in him which almost made him cry.</a:t>
            </a:r>
          </a:p>
          <a:p>
            <a:pPr algn="just" eaLnBrk="1" hangingPunct="1">
              <a:buFont typeface="Wingdings" pitchFamily="2" charset="2"/>
              <a:buChar char="Ø"/>
              <a:defRPr/>
            </a:pPr>
            <a:r>
              <a:rPr lang="en-US" b="1" dirty="0" smtClean="0"/>
              <a:t>a </a:t>
            </a:r>
            <a:r>
              <a:rPr lang="en-US" b="1" dirty="0" smtClean="0"/>
              <a:t>lump in your throat: </a:t>
            </a:r>
            <a:r>
              <a:rPr lang="en-US" dirty="0" smtClean="0"/>
              <a:t>a</a:t>
            </a:r>
            <a:r>
              <a:rPr lang="en-US" dirty="0" smtClean="0"/>
              <a:t> feeling </a:t>
            </a:r>
            <a:r>
              <a:rPr lang="en-US" dirty="0" smtClean="0"/>
              <a:t>that you want</a:t>
            </a:r>
            <a:r>
              <a:rPr lang="en-US" dirty="0" smtClean="0"/>
              <a:t> to cry </a:t>
            </a:r>
            <a:r>
              <a:rPr lang="zh-CN" altLang="en-US" sz="2400" dirty="0">
                <a:solidFill>
                  <a:srgbClr val="0070C0"/>
                </a:solidFill>
              </a:rPr>
              <a:t>某人</a:t>
            </a:r>
            <a:r>
              <a:rPr lang="zh-CN" altLang="en-US" sz="2400" dirty="0" smtClean="0">
                <a:solidFill>
                  <a:srgbClr val="0070C0"/>
                </a:solidFill>
              </a:rPr>
              <a:t>喉咙</a:t>
            </a:r>
            <a:r>
              <a:rPr lang="zh-CN" altLang="en-US" sz="2400" dirty="0" smtClean="0">
                <a:solidFill>
                  <a:srgbClr val="0070C0"/>
                </a:solidFill>
              </a:rPr>
              <a:t>哽住</a:t>
            </a:r>
            <a:r>
              <a:rPr lang="zh-CN" altLang="en-US" sz="2400" dirty="0" smtClean="0">
                <a:solidFill>
                  <a:srgbClr val="0070C0"/>
                </a:solidFill>
              </a:rPr>
              <a:t>；某人哽咽</a:t>
            </a:r>
            <a:r>
              <a:rPr lang="zh-CN" altLang="en-US" sz="2400" dirty="0" smtClean="0">
                <a:solidFill>
                  <a:srgbClr val="0070C0"/>
                </a:solidFill>
              </a:rPr>
              <a:t>欲泣</a:t>
            </a:r>
            <a:endParaRPr lang="en-US" altLang="zh-CN" dirty="0" smtClean="0">
              <a:solidFill>
                <a:srgbClr val="0070C0"/>
              </a:solidFill>
            </a:endParaRPr>
          </a:p>
          <a:p>
            <a:pPr eaLnBrk="1" hangingPunct="1">
              <a:buNone/>
              <a:defRPr/>
            </a:pPr>
            <a:r>
              <a:rPr lang="en-US" i="1" dirty="0" smtClean="0"/>
              <a:t>e.g. </a:t>
            </a:r>
            <a:r>
              <a:rPr lang="en-US" dirty="0" smtClean="0"/>
              <a:t>It’s the kind of film that can put a lump in your throat. </a:t>
            </a:r>
          </a:p>
          <a:p>
            <a:pPr eaLnBrk="1" hangingPunct="1">
              <a:buNone/>
              <a:defRPr/>
            </a:pPr>
            <a:r>
              <a:rPr lang="zh-CN" altLang="en-US" dirty="0" smtClean="0"/>
              <a:t>       </a:t>
            </a:r>
            <a:r>
              <a:rPr lang="zh-CN" altLang="en-US" sz="2400" dirty="0" smtClean="0">
                <a:solidFill>
                  <a:srgbClr val="0070C0"/>
                </a:solidFill>
              </a:rPr>
              <a:t>这部电影让人哽咽。</a:t>
            </a:r>
            <a:endParaRPr lang="en-US" altLang="zh-CN" dirty="0" smtClean="0">
              <a:solidFill>
                <a:srgbClr val="0070C0"/>
              </a:solidFill>
            </a:endParaRPr>
          </a:p>
        </p:txBody>
      </p:sp>
      <p:pic>
        <p:nvPicPr>
          <p:cNvPr id="14340" name="图片 6" descr="Home">
            <a:hlinkClick r:id="rId4" action="ppaction://hlinksldjump"/>
          </p:cNvPr>
          <p:cNvPicPr>
            <a:picLocks noChangeAspect="1" noChangeArrowheads="1"/>
          </p:cNvPicPr>
          <p:nvPr/>
        </p:nvPicPr>
        <p:blipFill>
          <a:blip r:embed="rId5"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6"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7" action="ppaction://hlinksldjump"/>
          </p:cNvPr>
          <p:cNvPicPr>
            <a:picLocks noChangeAspect="1"/>
          </p:cNvPicPr>
          <p:nvPr/>
        </p:nvPicPr>
        <p:blipFill>
          <a:blip r:embed="rId8" cstate="print"/>
          <a:srcRect/>
          <a:stretch>
            <a:fillRect/>
          </a:stretch>
        </p:blipFill>
        <p:spPr bwMode="auto">
          <a:xfrm>
            <a:off x="8159583" y="6118225"/>
            <a:ext cx="766763" cy="539750"/>
          </a:xfrm>
          <a:prstGeom prst="rect">
            <a:avLst/>
          </a:prstGeom>
          <a:noFill/>
          <a:ln w="9525">
            <a:noFill/>
            <a:miter lim="800000"/>
            <a:headEnd/>
            <a:tailEnd/>
          </a:ln>
        </p:spPr>
      </p:pic>
      <p:sp>
        <p:nvSpPr>
          <p:cNvPr id="8" name="TextBox 7"/>
          <p:cNvSpPr txBox="1"/>
          <p:nvPr/>
        </p:nvSpPr>
        <p:spPr>
          <a:xfrm>
            <a:off x="201613" y="4952072"/>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9" name="TextBox 8"/>
          <p:cNvSpPr txBox="1"/>
          <p:nvPr/>
        </p:nvSpPr>
        <p:spPr>
          <a:xfrm>
            <a:off x="1127302" y="4937082"/>
            <a:ext cx="7778045" cy="830997"/>
          </a:xfrm>
          <a:prstGeom prst="rect">
            <a:avLst/>
          </a:prstGeom>
          <a:noFill/>
        </p:spPr>
        <p:txBody>
          <a:bodyPr wrap="square" rtlCol="0">
            <a:spAutoFit/>
          </a:bodyPr>
          <a:lstStyle/>
          <a:p>
            <a:pPr algn="just"/>
            <a:r>
              <a:rPr lang="zh-CN" altLang="en-US" sz="2400" dirty="0" smtClean="0">
                <a:solidFill>
                  <a:srgbClr val="0070C0"/>
                </a:solidFill>
                <a:latin typeface="+mn-ea"/>
                <a:ea typeface="+mn-ea"/>
              </a:rPr>
              <a:t>我凝视着橱柜旁那个放过泡菜坛的地方，心潮起伏，不由得一阵哽咽。</a:t>
            </a:r>
            <a:endParaRPr lang="zh-CN" altLang="en-US" sz="2400" dirty="0">
              <a:solidFill>
                <a:srgbClr val="0070C0"/>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1">
                                            <p:txEl>
                                              <p:pRg st="2" end="2"/>
                                            </p:txEl>
                                          </p:spTgt>
                                        </p:tgtEl>
                                        <p:attrNameLst>
                                          <p:attrName>style.visibility</p:attrName>
                                        </p:attrNameLst>
                                      </p:cBhvr>
                                      <p:to>
                                        <p:strVal val="visible"/>
                                      </p:to>
                                    </p:set>
                                    <p:animEffect transition="in" filter="dissolve">
                                      <p:cBhvr>
                                        <p:cTn id="12" dur="500"/>
                                        <p:tgtEl>
                                          <p:spTgt spid="11">
                                            <p:txEl>
                                              <p:pRg st="2" end="2"/>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11">
                                            <p:txEl>
                                              <p:pRg st="3" end="3"/>
                                            </p:txEl>
                                          </p:spTgt>
                                        </p:tgtEl>
                                        <p:attrNameLst>
                                          <p:attrName>style.visibility</p:attrName>
                                        </p:attrNameLst>
                                      </p:cBhvr>
                                      <p:to>
                                        <p:strVal val="visible"/>
                                      </p:to>
                                    </p:set>
                                    <p:animEffect transition="in" filter="dissolve">
                                      <p:cBhvr>
                                        <p:cTn id="15" dur="500"/>
                                        <p:tgtEl>
                                          <p:spTgt spid="11">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1">
                                            <p:txEl>
                                              <p:pRg st="4" end="4"/>
                                            </p:txEl>
                                          </p:spTgt>
                                        </p:tgtEl>
                                        <p:attrNameLst>
                                          <p:attrName>style.visibility</p:attrName>
                                        </p:attrNameLst>
                                      </p:cBhvr>
                                      <p:to>
                                        <p:strVal val="visible"/>
                                      </p:to>
                                    </p:set>
                                    <p:animEffect transition="in" filter="dissolve">
                                      <p:cBhvr>
                                        <p:cTn id="20" dur="500"/>
                                        <p:tgtEl>
                                          <p:spTgt spid="11">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dissolve">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14341"/>
                                        </p:tgtEl>
                                        <p:attrNameLst>
                                          <p:attrName>style.visibility</p:attrName>
                                        </p:attrNameLst>
                                      </p:cBhvr>
                                      <p:to>
                                        <p:strVal val="visible"/>
                                      </p:to>
                                    </p:set>
                                    <p:animEffect transition="in" filter="dissolve">
                                      <p:cBhvr>
                                        <p:cTn id="35"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96.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84150" y="1009650"/>
            <a:ext cx="8834438" cy="3314700"/>
          </a:xfrm>
        </p:spPr>
        <p:txBody>
          <a:bodyPr/>
          <a:lstStyle/>
          <a:p>
            <a:pPr algn="just" eaLnBrk="1" hangingPunct="1">
              <a:lnSpc>
                <a:spcPct val="100000"/>
              </a:lnSpc>
              <a:buNone/>
              <a:defRPr/>
            </a:pPr>
            <a:r>
              <a:rPr lang="en-US" b="1" dirty="0" smtClean="0"/>
              <a:t>   My dad was </a:t>
            </a:r>
            <a:r>
              <a:rPr lang="en-US" b="1" dirty="0" smtClean="0">
                <a:solidFill>
                  <a:schemeClr val="accent2">
                    <a:lumMod val="50000"/>
                  </a:schemeClr>
                </a:solidFill>
              </a:rPr>
              <a:t>a man of few words</a:t>
            </a:r>
            <a:r>
              <a:rPr lang="en-US" b="1" dirty="0" smtClean="0"/>
              <a:t>, and never </a:t>
            </a:r>
            <a:r>
              <a:rPr lang="en-US" b="1" dirty="0" smtClean="0">
                <a:hlinkClick r:id="rId3" action="ppaction://hlinksldjump"/>
              </a:rPr>
              <a:t>lectured me on</a:t>
            </a:r>
            <a:r>
              <a:rPr lang="en-US" b="1" dirty="0" smtClean="0"/>
              <a:t> the values of </a:t>
            </a:r>
            <a:r>
              <a:rPr lang="en-US" b="1" dirty="0" smtClean="0">
                <a:hlinkClick r:id="rId4" action="ppaction://hlinksldjump"/>
              </a:rPr>
              <a:t>determination</a:t>
            </a:r>
            <a:r>
              <a:rPr lang="en-US" b="1" dirty="0" smtClean="0"/>
              <a:t>, </a:t>
            </a:r>
            <a:r>
              <a:rPr lang="en-US" b="1" dirty="0" smtClean="0">
                <a:hlinkClick r:id="rId5" action="ppaction://hlinksldjump"/>
              </a:rPr>
              <a:t>perseverance</a:t>
            </a:r>
            <a:r>
              <a:rPr lang="en-US" b="1" dirty="0" smtClean="0"/>
              <a:t>, and faith. </a:t>
            </a:r>
          </a:p>
          <a:p>
            <a:pPr eaLnBrk="1" hangingPunct="1">
              <a:lnSpc>
                <a:spcPct val="100000"/>
              </a:lnSpc>
              <a:buFont typeface="Wingdings" pitchFamily="2" charset="2"/>
              <a:buChar char="Ø"/>
              <a:defRPr/>
            </a:pPr>
            <a:r>
              <a:rPr lang="en-US" b="1" dirty="0" smtClean="0"/>
              <a:t>a man of few words: </a:t>
            </a:r>
            <a:r>
              <a:rPr lang="en-US" dirty="0" smtClean="0"/>
              <a:t>a man who doesn’t speak much</a:t>
            </a:r>
            <a:endParaRPr lang="zh-CN" altLang="en-US" dirty="0"/>
          </a:p>
        </p:txBody>
      </p:sp>
      <p:pic>
        <p:nvPicPr>
          <p:cNvPr id="14340" name="图片 6" descr="Home">
            <a:hlinkClick r:id="rId6" action="ppaction://hlinksldjump"/>
          </p:cNvPr>
          <p:cNvPicPr>
            <a:picLocks noChangeAspect="1" noChangeArrowheads="1"/>
          </p:cNvPicPr>
          <p:nvPr/>
        </p:nvPicPr>
        <p:blipFill>
          <a:blip r:embed="rId7"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8"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9" action="ppaction://hlinksldjump"/>
          </p:cNvPr>
          <p:cNvPicPr>
            <a:picLocks noChangeAspect="1"/>
          </p:cNvPicPr>
          <p:nvPr/>
        </p:nvPicPr>
        <p:blipFill>
          <a:blip r:embed="rId10" cstate="print"/>
          <a:srcRect/>
          <a:stretch>
            <a:fillRect/>
          </a:stretch>
        </p:blipFill>
        <p:spPr bwMode="auto">
          <a:xfrm>
            <a:off x="8159583" y="6118225"/>
            <a:ext cx="766763" cy="539750"/>
          </a:xfrm>
          <a:prstGeom prst="rect">
            <a:avLst/>
          </a:prstGeom>
          <a:noFill/>
          <a:ln w="9525">
            <a:noFill/>
            <a:miter lim="800000"/>
            <a:headEnd/>
            <a:tailEnd/>
          </a:ln>
        </p:spPr>
      </p:pic>
      <p:sp>
        <p:nvSpPr>
          <p:cNvPr id="8" name="TextBox 7"/>
          <p:cNvSpPr txBox="1"/>
          <p:nvPr/>
        </p:nvSpPr>
        <p:spPr>
          <a:xfrm>
            <a:off x="214488" y="2643372"/>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9" name="TextBox 8"/>
          <p:cNvSpPr txBox="1"/>
          <p:nvPr/>
        </p:nvSpPr>
        <p:spPr>
          <a:xfrm>
            <a:off x="1140177" y="2613392"/>
            <a:ext cx="7778045" cy="830997"/>
          </a:xfrm>
          <a:prstGeom prst="rect">
            <a:avLst/>
          </a:prstGeom>
          <a:noFill/>
        </p:spPr>
        <p:txBody>
          <a:bodyPr wrap="square" rtlCol="0">
            <a:spAutoFit/>
          </a:bodyPr>
          <a:lstStyle/>
          <a:p>
            <a:pPr algn="just"/>
            <a:r>
              <a:rPr lang="zh-CN" altLang="en-US" sz="2400" dirty="0" smtClean="0">
                <a:solidFill>
                  <a:srgbClr val="0070C0"/>
                </a:solidFill>
                <a:latin typeface="+mn-ea"/>
                <a:ea typeface="+mn-ea"/>
              </a:rPr>
              <a:t>爸爸是一个沉默寡言的人，从来没有对我讲过决心、毅力和信仰等的重要性。</a:t>
            </a:r>
            <a:endParaRPr lang="zh-CN" altLang="en-US" sz="2400" dirty="0">
              <a:solidFill>
                <a:srgbClr val="0070C0"/>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341"/>
                                        </p:tgtEl>
                                        <p:attrNameLst>
                                          <p:attrName>style.visibility</p:attrName>
                                        </p:attrNameLst>
                                      </p:cBhvr>
                                      <p:to>
                                        <p:strVal val="visible"/>
                                      </p:to>
                                    </p:set>
                                    <p:animEffect transition="in" filter="dissolve">
                                      <p:cBhvr>
                                        <p:cTn id="22"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97.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84150" y="903288"/>
            <a:ext cx="8834438" cy="4497387"/>
          </a:xfrm>
        </p:spPr>
        <p:txBody>
          <a:bodyPr/>
          <a:lstStyle/>
          <a:p>
            <a:pPr algn="just" eaLnBrk="1" hangingPunct="1">
              <a:lnSpc>
                <a:spcPct val="100000"/>
              </a:lnSpc>
              <a:buNone/>
              <a:defRPr/>
            </a:pPr>
            <a:r>
              <a:rPr lang="en-US" b="1" dirty="0" smtClean="0"/>
              <a:t>   The pickle jar had taught me all these virtues far more </a:t>
            </a:r>
            <a:r>
              <a:rPr lang="en-US" b="1" dirty="0" smtClean="0">
                <a:hlinkClick r:id="rId3" action="ppaction://hlinksldjump"/>
              </a:rPr>
              <a:t>eloquently</a:t>
            </a:r>
            <a:r>
              <a:rPr lang="en-US" b="1" dirty="0" smtClean="0"/>
              <a:t> than the most </a:t>
            </a:r>
            <a:r>
              <a:rPr lang="en-US" b="1" dirty="0" smtClean="0">
                <a:hlinkClick r:id="rId4" action="ppaction://hlinksldjump"/>
              </a:rPr>
              <a:t>flowery</a:t>
            </a:r>
            <a:r>
              <a:rPr lang="en-US" b="1" dirty="0" smtClean="0"/>
              <a:t> of words could have done. </a:t>
            </a:r>
          </a:p>
          <a:p>
            <a:pPr algn="just" eaLnBrk="1" hangingPunct="1">
              <a:lnSpc>
                <a:spcPct val="100000"/>
              </a:lnSpc>
              <a:buFont typeface="Wingdings" pitchFamily="2" charset="2"/>
              <a:buChar char="Ø"/>
              <a:defRPr/>
            </a:pPr>
            <a:r>
              <a:rPr lang="en-US" dirty="0" smtClean="0"/>
              <a:t>The pickle jar had become an emblem which represented the values of determination, perseverance and faith. It conveyed these values more effectively than the most beautiful words would have done.</a:t>
            </a:r>
          </a:p>
          <a:p>
            <a:pPr algn="just" eaLnBrk="1" hangingPunct="1">
              <a:buNone/>
              <a:defRPr/>
            </a:pPr>
            <a:r>
              <a:rPr lang="en-US" dirty="0" smtClean="0"/>
              <a:t/>
            </a:r>
            <a:br>
              <a:rPr lang="en-US" dirty="0" smtClean="0"/>
            </a:br>
            <a:endParaRPr lang="zh-CN" altLang="en-US" dirty="0"/>
          </a:p>
        </p:txBody>
      </p:sp>
      <p:pic>
        <p:nvPicPr>
          <p:cNvPr id="14340" name="图片 6" descr="Home">
            <a:hlinkClick r:id="rId5" action="ppaction://hlinksldjump"/>
          </p:cNvPr>
          <p:cNvPicPr>
            <a:picLocks noChangeAspect="1" noChangeArrowheads="1"/>
          </p:cNvPicPr>
          <p:nvPr/>
        </p:nvPicPr>
        <p:blipFill>
          <a:blip r:embed="rId6"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7"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8" action="ppaction://hlinksldjump"/>
          </p:cNvPr>
          <p:cNvPicPr>
            <a:picLocks noChangeAspect="1"/>
          </p:cNvPicPr>
          <p:nvPr/>
        </p:nvPicPr>
        <p:blipFill>
          <a:blip r:embed="rId9" cstate="print"/>
          <a:srcRect/>
          <a:stretch>
            <a:fillRect/>
          </a:stretch>
        </p:blipFill>
        <p:spPr bwMode="auto">
          <a:xfrm>
            <a:off x="8159583" y="6118225"/>
            <a:ext cx="766763" cy="539750"/>
          </a:xfrm>
          <a:prstGeom prst="rect">
            <a:avLst/>
          </a:prstGeom>
          <a:noFill/>
          <a:ln w="9525">
            <a:noFill/>
            <a:miter lim="800000"/>
            <a:headEnd/>
            <a:tailEnd/>
          </a:ln>
        </p:spPr>
      </p:pic>
      <p:sp>
        <p:nvSpPr>
          <p:cNvPr id="8" name="TextBox 7"/>
          <p:cNvSpPr txBox="1"/>
          <p:nvPr/>
        </p:nvSpPr>
        <p:spPr>
          <a:xfrm>
            <a:off x="214488" y="4245678"/>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9" name="TextBox 8"/>
          <p:cNvSpPr txBox="1"/>
          <p:nvPr/>
        </p:nvSpPr>
        <p:spPr>
          <a:xfrm>
            <a:off x="1140177" y="4245678"/>
            <a:ext cx="7778045" cy="830997"/>
          </a:xfrm>
          <a:prstGeom prst="rect">
            <a:avLst/>
          </a:prstGeom>
          <a:noFill/>
        </p:spPr>
        <p:txBody>
          <a:bodyPr wrap="square" rtlCol="0">
            <a:spAutoFit/>
          </a:bodyPr>
          <a:lstStyle/>
          <a:p>
            <a:pPr algn="just"/>
            <a:r>
              <a:rPr lang="zh-CN" altLang="en-US" sz="2400" dirty="0" smtClean="0">
                <a:solidFill>
                  <a:srgbClr val="0070C0"/>
                </a:solidFill>
                <a:latin typeface="+mn-ea"/>
                <a:ea typeface="+mn-ea"/>
              </a:rPr>
              <a:t>但是这个泡菜坛却教给了我这些品德，它的说服力远远胜过华丽的词藻。</a:t>
            </a:r>
            <a:endParaRPr lang="zh-CN" altLang="en-US" sz="2400" dirty="0">
              <a:solidFill>
                <a:srgbClr val="0070C0"/>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341"/>
                                        </p:tgtEl>
                                        <p:attrNameLst>
                                          <p:attrName>style.visibility</p:attrName>
                                        </p:attrNameLst>
                                      </p:cBhvr>
                                      <p:to>
                                        <p:strVal val="visible"/>
                                      </p:to>
                                    </p:set>
                                    <p:animEffect transition="in" filter="dissolve">
                                      <p:cBhvr>
                                        <p:cTn id="22"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9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84150" y="627063"/>
            <a:ext cx="8742196" cy="6065837"/>
          </a:xfrm>
        </p:spPr>
        <p:txBody>
          <a:bodyPr/>
          <a:lstStyle/>
          <a:p>
            <a:pPr algn="just" eaLnBrk="1" hangingPunct="1">
              <a:lnSpc>
                <a:spcPct val="100000"/>
              </a:lnSpc>
              <a:buNone/>
              <a:defRPr/>
            </a:pPr>
            <a:r>
              <a:rPr lang="en-US" b="1" dirty="0" smtClean="0"/>
              <a:t>  </a:t>
            </a:r>
            <a:r>
              <a:rPr lang="en-US" b="1" dirty="0" smtClean="0"/>
              <a:t>  </a:t>
            </a:r>
            <a:r>
              <a:rPr lang="en-US" b="1" dirty="0" smtClean="0"/>
              <a:t>… he became more determined than ever to make a </a:t>
            </a:r>
            <a:r>
              <a:rPr lang="en-US" b="1" dirty="0" smtClean="0"/>
              <a:t> way </a:t>
            </a:r>
            <a:r>
              <a:rPr lang="en-US" b="1" dirty="0" smtClean="0"/>
              <a:t>out for me. </a:t>
            </a:r>
          </a:p>
          <a:p>
            <a:pPr algn="just" eaLnBrk="1" hangingPunct="1">
              <a:lnSpc>
                <a:spcPct val="100000"/>
              </a:lnSpc>
              <a:buFont typeface="Wingdings" pitchFamily="2" charset="2"/>
              <a:buChar char="Ø"/>
              <a:defRPr/>
            </a:pPr>
            <a:r>
              <a:rPr lang="en-US" dirty="0" smtClean="0"/>
              <a:t>His unemployment made the father more determined to find a way for his son to escape such a hard life. In this context, the father hoped that his son would be able to go to college, which would change his life.</a:t>
            </a:r>
          </a:p>
          <a:p>
            <a:pPr algn="just" eaLnBrk="1" hangingPunct="1">
              <a:lnSpc>
                <a:spcPct val="100000"/>
              </a:lnSpc>
              <a:buNone/>
              <a:defRPr/>
            </a:pPr>
            <a:r>
              <a:rPr lang="en-US" dirty="0" smtClean="0"/>
              <a:t/>
            </a:r>
            <a:br>
              <a:rPr lang="en-US" dirty="0" smtClean="0"/>
            </a:br>
            <a:endParaRPr lang="zh-CN" altLang="en-US" dirty="0"/>
          </a:p>
        </p:txBody>
      </p:sp>
      <p:pic>
        <p:nvPicPr>
          <p:cNvPr id="14340"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5"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6" action="ppaction://hlinksldjump"/>
          </p:cNvPr>
          <p:cNvPicPr>
            <a:picLocks noChangeAspect="1"/>
          </p:cNvPicPr>
          <p:nvPr/>
        </p:nvPicPr>
        <p:blipFill>
          <a:blip r:embed="rId7" cstate="print"/>
          <a:srcRect/>
          <a:stretch>
            <a:fillRect/>
          </a:stretch>
        </p:blipFill>
        <p:spPr bwMode="auto">
          <a:xfrm>
            <a:off x="8159583" y="6118225"/>
            <a:ext cx="766763" cy="539750"/>
          </a:xfrm>
          <a:prstGeom prst="rect">
            <a:avLst/>
          </a:prstGeom>
          <a:noFill/>
          <a:ln w="9525">
            <a:noFill/>
            <a:miter lim="800000"/>
            <a:headEnd/>
            <a:tailEnd/>
          </a:ln>
        </p:spPr>
      </p:pic>
      <p:sp>
        <p:nvSpPr>
          <p:cNvPr id="8" name="TextBox 7"/>
          <p:cNvSpPr txBox="1"/>
          <p:nvPr/>
        </p:nvSpPr>
        <p:spPr>
          <a:xfrm>
            <a:off x="180621" y="3536963"/>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9" name="TextBox 8"/>
          <p:cNvSpPr txBox="1"/>
          <p:nvPr/>
        </p:nvSpPr>
        <p:spPr>
          <a:xfrm>
            <a:off x="982485" y="3536963"/>
            <a:ext cx="8009115" cy="461665"/>
          </a:xfrm>
          <a:prstGeom prst="rect">
            <a:avLst/>
          </a:prstGeom>
          <a:noFill/>
        </p:spPr>
        <p:txBody>
          <a:bodyPr wrap="square" rtlCol="0">
            <a:spAutoFit/>
          </a:bodyPr>
          <a:lstStyle/>
          <a:p>
            <a:pPr algn="just" eaLnBrk="1" hangingPunct="1"/>
            <a:r>
              <a:rPr lang="en-US" altLang="zh-CN" sz="2400" dirty="0" smtClean="0">
                <a:solidFill>
                  <a:srgbClr val="0070C0"/>
                </a:solidFill>
                <a:latin typeface="+mn-ea"/>
              </a:rPr>
              <a:t>……</a:t>
            </a:r>
            <a:r>
              <a:rPr lang="zh-CN" altLang="en-US" sz="2400" dirty="0" smtClean="0">
                <a:solidFill>
                  <a:srgbClr val="0070C0"/>
                </a:solidFill>
                <a:latin typeface="+mn-ea"/>
                <a:ea typeface="+mn-ea"/>
              </a:rPr>
              <a:t>爸爸为我寻找出路的决心反而比任何时候都更加坚定。</a:t>
            </a:r>
            <a:endParaRPr lang="zh-CN" altLang="en-US" sz="2400" dirty="0">
              <a:solidFill>
                <a:srgbClr val="0070C0"/>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341"/>
                                        </p:tgtEl>
                                        <p:attrNameLst>
                                          <p:attrName>style.visibility</p:attrName>
                                        </p:attrNameLst>
                                      </p:cBhvr>
                                      <p:to>
                                        <p:strVal val="visible"/>
                                      </p:to>
                                    </p:set>
                                    <p:animEffect transition="in" filter="dissolve">
                                      <p:cBhvr>
                                        <p:cTn id="22"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99.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1" name="内容占位符 2"/>
          <p:cNvSpPr>
            <a:spLocks noGrp="1"/>
          </p:cNvSpPr>
          <p:nvPr>
            <p:ph idx="1"/>
          </p:nvPr>
        </p:nvSpPr>
        <p:spPr>
          <a:xfrm>
            <a:off x="184150" y="950913"/>
            <a:ext cx="8834438" cy="2535237"/>
          </a:xfrm>
        </p:spPr>
        <p:txBody>
          <a:bodyPr/>
          <a:lstStyle/>
          <a:p>
            <a:pPr eaLnBrk="1" hangingPunct="1">
              <a:lnSpc>
                <a:spcPct val="100000"/>
              </a:lnSpc>
              <a:buNone/>
              <a:defRPr/>
            </a:pPr>
            <a:r>
              <a:rPr lang="en-US" b="1" dirty="0" smtClean="0"/>
              <a:t>    She probably needs to be changed </a:t>
            </a:r>
            <a:r>
              <a:rPr lang="en-US" b="1" dirty="0" smtClean="0"/>
              <a:t>…</a:t>
            </a:r>
          </a:p>
          <a:p>
            <a:pPr algn="just" eaLnBrk="1" hangingPunct="1">
              <a:lnSpc>
                <a:spcPct val="100000"/>
              </a:lnSpc>
              <a:buFont typeface="Wingdings" pitchFamily="2" charset="2"/>
              <a:buChar char="Ø"/>
              <a:defRPr/>
            </a:pPr>
            <a:r>
              <a:rPr lang="en-US" dirty="0"/>
              <a:t>Here it means that they </a:t>
            </a:r>
            <a:r>
              <a:rPr lang="en-US" dirty="0" smtClean="0"/>
              <a:t>probably need </a:t>
            </a:r>
            <a:r>
              <a:rPr lang="en-US" dirty="0"/>
              <a:t>to change the baby’s diaper.</a:t>
            </a:r>
            <a:r>
              <a:rPr lang="zh-CN" altLang="en-US" dirty="0" smtClean="0">
                <a:latin typeface="宋体" pitchFamily="2" charset="-122"/>
              </a:rPr>
              <a:t> </a:t>
            </a:r>
            <a:endParaRPr lang="en-US" altLang="zh-CN" dirty="0" smtClean="0">
              <a:latin typeface="宋体" pitchFamily="2" charset="-122"/>
            </a:endParaRPr>
          </a:p>
          <a:p>
            <a:pPr algn="just" eaLnBrk="1" hangingPunct="1">
              <a:buFont typeface="Wingdings" pitchFamily="2" charset="2"/>
              <a:buChar char="Ø"/>
              <a:defRPr/>
            </a:pPr>
            <a:endParaRPr lang="zh-CN" altLang="en-US" dirty="0"/>
          </a:p>
        </p:txBody>
      </p:sp>
      <p:pic>
        <p:nvPicPr>
          <p:cNvPr id="14340" name="图片 6" descr="Home">
            <a:hlinkClick r:id="rId3" action="ppaction://hlinksldjump"/>
          </p:cNvPr>
          <p:cNvPicPr>
            <a:picLocks noChangeAspect="1" noChangeArrowheads="1"/>
          </p:cNvPicPr>
          <p:nvPr/>
        </p:nvPicPr>
        <p:blipFill>
          <a:blip r:embed="rId4" cstate="print"/>
          <a:srcRect/>
          <a:stretch>
            <a:fillRect/>
          </a:stretch>
        </p:blipFill>
        <p:spPr bwMode="auto">
          <a:xfrm>
            <a:off x="8331200" y="52388"/>
            <a:ext cx="484188" cy="441325"/>
          </a:xfrm>
          <a:prstGeom prst="rect">
            <a:avLst/>
          </a:prstGeom>
          <a:noFill/>
          <a:ln w="9525">
            <a:noFill/>
            <a:miter lim="800000"/>
            <a:headEnd/>
            <a:tailEnd/>
          </a:ln>
        </p:spPr>
      </p:pic>
      <p:pic>
        <p:nvPicPr>
          <p:cNvPr id="14341" name="图片 9" descr="END"/>
          <p:cNvPicPr>
            <a:picLocks noChangeAspect="1" noChangeArrowheads="1"/>
          </p:cNvPicPr>
          <p:nvPr/>
        </p:nvPicPr>
        <p:blipFill>
          <a:blip r:embed="rId5" cstate="print"/>
          <a:srcRect/>
          <a:stretch>
            <a:fillRect/>
          </a:stretch>
        </p:blipFill>
        <p:spPr bwMode="auto">
          <a:xfrm>
            <a:off x="7163242" y="6272904"/>
            <a:ext cx="474663" cy="225425"/>
          </a:xfrm>
          <a:prstGeom prst="rect">
            <a:avLst/>
          </a:prstGeom>
          <a:noFill/>
          <a:ln w="9525">
            <a:noFill/>
            <a:miter lim="800000"/>
            <a:headEnd/>
            <a:tailEnd/>
          </a:ln>
        </p:spPr>
      </p:pic>
      <p:sp>
        <p:nvSpPr>
          <p:cNvPr id="14342" name="文本框 3"/>
          <p:cNvSpPr txBox="1">
            <a:spLocks noChangeArrowheads="1"/>
          </p:cNvSpPr>
          <p:nvPr/>
        </p:nvSpPr>
        <p:spPr bwMode="auto">
          <a:xfrm>
            <a:off x="184150" y="12700"/>
            <a:ext cx="2986088" cy="461963"/>
          </a:xfrm>
          <a:prstGeom prst="rect">
            <a:avLst/>
          </a:prstGeom>
          <a:noFill/>
          <a:ln w="9525">
            <a:noFill/>
            <a:miter lim="800000"/>
            <a:headEnd/>
            <a:tailEnd/>
          </a:ln>
        </p:spPr>
        <p:txBody>
          <a:bodyPr wrap="none">
            <a:spAutoFit/>
          </a:bodyPr>
          <a:lstStyle/>
          <a:p>
            <a:pPr eaLnBrk="1" hangingPunct="1">
              <a:buFont typeface="Arial" charset="0"/>
              <a:buNone/>
            </a:pPr>
            <a:r>
              <a:rPr lang="en-US" altLang="en-US" sz="2400">
                <a:solidFill>
                  <a:schemeClr val="bg1"/>
                </a:solidFill>
                <a:latin typeface="Arial Black" pitchFamily="34" charset="0"/>
              </a:rPr>
              <a:t>Language Points</a:t>
            </a:r>
          </a:p>
        </p:txBody>
      </p:sp>
      <p:pic>
        <p:nvPicPr>
          <p:cNvPr id="14345" name="图片 1">
            <a:hlinkClick r:id="rId6" action="ppaction://hlinksldjump"/>
          </p:cNvPr>
          <p:cNvPicPr>
            <a:picLocks noChangeAspect="1"/>
          </p:cNvPicPr>
          <p:nvPr/>
        </p:nvPicPr>
        <p:blipFill>
          <a:blip r:embed="rId7" cstate="print"/>
          <a:srcRect/>
          <a:stretch>
            <a:fillRect/>
          </a:stretch>
        </p:blipFill>
        <p:spPr bwMode="auto">
          <a:xfrm>
            <a:off x="8159583" y="6118225"/>
            <a:ext cx="766763" cy="539750"/>
          </a:xfrm>
          <a:prstGeom prst="rect">
            <a:avLst/>
          </a:prstGeom>
          <a:noFill/>
          <a:ln w="9525">
            <a:noFill/>
            <a:miter lim="800000"/>
            <a:headEnd/>
            <a:tailEnd/>
          </a:ln>
        </p:spPr>
      </p:pic>
      <p:sp>
        <p:nvSpPr>
          <p:cNvPr id="8" name="TextBox 7"/>
          <p:cNvSpPr txBox="1"/>
          <p:nvPr/>
        </p:nvSpPr>
        <p:spPr>
          <a:xfrm>
            <a:off x="111654" y="2456371"/>
            <a:ext cx="1286933" cy="461665"/>
          </a:xfrm>
          <a:prstGeom prst="rect">
            <a:avLst/>
          </a:prstGeom>
          <a:noFill/>
        </p:spPr>
        <p:txBody>
          <a:bodyPr wrap="square" rtlCol="0">
            <a:spAutoFit/>
          </a:bodyPr>
          <a:lstStyle/>
          <a:p>
            <a:r>
              <a:rPr lang="zh-CN" altLang="en-US" sz="2400" b="1" dirty="0" smtClean="0"/>
              <a:t>翻译：</a:t>
            </a:r>
            <a:endParaRPr lang="zh-CN" altLang="en-US" sz="2400" b="1" dirty="0"/>
          </a:p>
        </p:txBody>
      </p:sp>
      <p:sp>
        <p:nvSpPr>
          <p:cNvPr id="9" name="TextBox 8"/>
          <p:cNvSpPr txBox="1"/>
          <p:nvPr/>
        </p:nvSpPr>
        <p:spPr>
          <a:xfrm>
            <a:off x="1037343" y="2456371"/>
            <a:ext cx="7778045" cy="461665"/>
          </a:xfrm>
          <a:prstGeom prst="rect">
            <a:avLst/>
          </a:prstGeom>
          <a:noFill/>
        </p:spPr>
        <p:txBody>
          <a:bodyPr wrap="square" rtlCol="0">
            <a:spAutoFit/>
          </a:bodyPr>
          <a:lstStyle/>
          <a:p>
            <a:pPr algn="just"/>
            <a:r>
              <a:rPr lang="zh-CN" altLang="en-US" sz="2400" dirty="0" smtClean="0">
                <a:solidFill>
                  <a:srgbClr val="0070C0"/>
                </a:solidFill>
                <a:latin typeface="宋体" pitchFamily="2" charset="-122"/>
              </a:rPr>
              <a:t>她大概要换尿布了</a:t>
            </a:r>
            <a:r>
              <a:rPr lang="en-US" altLang="zh-CN" sz="2400" dirty="0" smtClean="0">
                <a:solidFill>
                  <a:srgbClr val="0070C0"/>
                </a:solidFill>
                <a:latin typeface="+mn-ea"/>
              </a:rPr>
              <a:t>……</a:t>
            </a:r>
            <a:endParaRPr lang="zh-CN" altLang="en-US" sz="2400" dirty="0">
              <a:solidFill>
                <a:srgbClr val="0070C0"/>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4341"/>
                                        </p:tgtEl>
                                        <p:attrNameLst>
                                          <p:attrName>style.visibility</p:attrName>
                                        </p:attrNameLst>
                                      </p:cBhvr>
                                      <p:to>
                                        <p:strVal val="visible"/>
                                      </p:to>
                                    </p:set>
                                    <p:animEffect transition="in" filter="dissolve">
                                      <p:cBhvr>
                                        <p:cTn id="17" dur="500"/>
                                        <p:tgtEl>
                                          <p:spTgt spid="14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theme/theme1.xml><?xml version="1.0" encoding="utf-8"?>
<a:theme xmlns:a="http://schemas.openxmlformats.org/drawingml/2006/main" name="Office 主题">
  <a:themeElements>
    <a:clrScheme name="Office">
      <a:dk1>
        <a:sysClr val="windowText" lastClr="000000"/>
      </a:dk1>
      <a:lt1>
        <a:sysClr val="window" lastClr="C7EDCC"/>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C7EDCC"/>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C7EDCC"/>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2930</TotalTime>
  <Pages>0</Pages>
  <Words>11645</Words>
  <Characters>0</Characters>
  <Application>Microsoft Office PowerPoint</Application>
  <DocSecurity>0</DocSecurity>
  <PresentationFormat>全屏显示(4:3)</PresentationFormat>
  <Lines>0</Lines>
  <Paragraphs>1092</Paragraphs>
  <Slides>136</Slides>
  <Notes>3</Notes>
  <HiddenSlides>0</HiddenSlides>
  <MMClips>0</MMClips>
  <ScaleCrop>false</ScaleCrop>
  <HeadingPairs>
    <vt:vector size="4" baseType="variant">
      <vt:variant>
        <vt:lpstr>主题</vt:lpstr>
      </vt:variant>
      <vt:variant>
        <vt:i4>2</vt:i4>
      </vt:variant>
      <vt:variant>
        <vt:lpstr>幻灯片标题</vt:lpstr>
      </vt:variant>
      <vt:variant>
        <vt:i4>136</vt:i4>
      </vt:variant>
    </vt:vector>
  </HeadingPairs>
  <TitlesOfParts>
    <vt:vector size="138" baseType="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CharactersWithSpaces>0</CharactersWithSpaces>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akaGstripe</dc:creator>
  <cp:lastModifiedBy>cb</cp:lastModifiedBy>
  <cp:revision>542</cp:revision>
  <dcterms:created xsi:type="dcterms:W3CDTF">2016-01-09T11:49:44Z</dcterms:created>
  <dcterms:modified xsi:type="dcterms:W3CDTF">2016-08-15T09:13:26Z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2052-10.1.0.5458</vt:lpwstr>
  </property>
</Properties>
</file>